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</p:sldMasterIdLst>
  <p:notesMasterIdLst>
    <p:notesMasterId r:id="rId1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639">
                <a:latin typeface="Arial"/>
              </a:rPr>
              <a:t>Click to edit the notes format</a:t>
            </a:r>
            <a:endParaRPr/>
          </a:p>
        </p:txBody>
      </p:sp>
      <p:sp>
        <p:nvSpPr>
          <p:cNvPr id="24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>
                <a:latin typeface="Times New Roman"/>
              </a:rPr>
              <a:t>&lt;header&gt;</a:t>
            </a:r>
            <a:endParaRPr/>
          </a:p>
        </p:txBody>
      </p:sp>
      <p:sp>
        <p:nvSpPr>
          <p:cNvPr id="250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251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252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63B3CC1E-730B-465A-956A-E670B999D72E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194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Shape 1"/>
          <p:cNvSpPr txBox="1"/>
          <p:nvPr/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9360"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977BDED5-2FEF-47AE-B198-EDC775789C1A}" type="slidenum">
              <a:rPr lang="en-US" sz="1200" strike="noStrike">
                <a:latin typeface="Times New Roman"/>
              </a:rPr>
              <a:t>1</a:t>
            </a:fld>
            <a:endParaRPr/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927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5545A663-68E2-4984-9276-A99FFD77F503}" type="slidenum">
              <a:rPr lang="en-US" sz="1200" strike="noStrike">
                <a:latin typeface="Times New Roman"/>
              </a:rPr>
              <a:t>2</a:t>
            </a:fld>
            <a:endParaRPr/>
          </a:p>
        </p:txBody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51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CAA916F2-DCEC-426F-AE7B-76ACC39B20AA}" type="slidenum">
              <a:rPr lang="en-US" sz="1200" strike="noStrike">
                <a:latin typeface="Times New Roman"/>
              </a:rPr>
              <a:t>3</a:t>
            </a:fld>
            <a:endParaRPr/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4467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CustomShape 1"/>
          <p:cNvSpPr/>
          <p:nvPr/>
        </p:nvSpPr>
        <p:spPr>
          <a:xfrm>
            <a:off x="0" y="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Times New Roman"/>
                <a:ea typeface="+mn-ea"/>
              </a:rPr>
              <a:t>Does Archaeology Verify The Bible?</a:t>
            </a:r>
            <a:endParaRPr/>
          </a:p>
        </p:txBody>
      </p:sp>
      <p:sp>
        <p:nvSpPr>
          <p:cNvPr id="344" name="CustomShape 2"/>
          <p:cNvSpPr/>
          <p:nvPr/>
        </p:nvSpPr>
        <p:spPr>
          <a:xfrm>
            <a:off x="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1200" strike="noStrike">
                <a:latin typeface="Times New Roman"/>
              </a:rPr>
              <a:t>@ Dr. Heinz Lycklama</a:t>
            </a:r>
            <a:endParaRPr/>
          </a:p>
        </p:txBody>
      </p:sp>
      <p:sp>
        <p:nvSpPr>
          <p:cNvPr id="345" name="CustomShape 3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FCA05493-2DEC-4FA1-A807-0025C9B50139}" type="slidenum">
              <a:rPr lang="en-US" sz="1200" strike="noStrike">
                <a:latin typeface="Times New Roman"/>
              </a:rPr>
              <a:t>4</a:t>
            </a:fld>
            <a:endParaRPr/>
          </a:p>
        </p:txBody>
      </p:sp>
      <p:sp>
        <p:nvSpPr>
          <p:cNvPr id="346" name="PlaceHolder 4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812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0" y="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Times New Roman"/>
                <a:ea typeface="+mn-ea"/>
              </a:rPr>
              <a:t>Does Archaeology Verify The Bible?</a:t>
            </a:r>
            <a:endParaRPr/>
          </a:p>
        </p:txBody>
      </p:sp>
      <p:sp>
        <p:nvSpPr>
          <p:cNvPr id="348" name="CustomShape 2"/>
          <p:cNvSpPr/>
          <p:nvPr/>
        </p:nvSpPr>
        <p:spPr>
          <a:xfrm>
            <a:off x="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1200" strike="noStrike">
                <a:latin typeface="Times New Roman"/>
              </a:rPr>
              <a:t>@ Dr. Heinz Lycklama</a:t>
            </a:r>
            <a:endParaRPr/>
          </a:p>
        </p:txBody>
      </p:sp>
      <p:sp>
        <p:nvSpPr>
          <p:cNvPr id="349" name="CustomShape 3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5798324-231D-4502-A2D2-97DDEFEBCCFE}" type="slidenum">
              <a:rPr lang="en-US" sz="1200" strike="noStrike">
                <a:latin typeface="Times New Roman"/>
              </a:rPr>
              <a:t>5</a:t>
            </a:fld>
            <a:endParaRPr/>
          </a:p>
        </p:txBody>
      </p:sp>
      <p:sp>
        <p:nvSpPr>
          <p:cNvPr id="350" name="PlaceHolder 4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3132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CCBFE1A0-BE8B-4E64-98DA-6CEDA29FB7B2}" type="slidenum">
              <a:rPr lang="en-US" sz="1200" strike="noStrike">
                <a:latin typeface="Times New Roman"/>
              </a:rPr>
              <a:t>6</a:t>
            </a:fld>
            <a:endParaRPr/>
          </a:p>
        </p:txBody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8280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0" y="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Times New Roman"/>
                <a:ea typeface="+mn-ea"/>
              </a:rPr>
              <a:t>Does Archaeology Verify The Bible?</a:t>
            </a:r>
            <a:endParaRPr/>
          </a:p>
        </p:txBody>
      </p:sp>
      <p:sp>
        <p:nvSpPr>
          <p:cNvPr id="354" name="CustomShape 2"/>
          <p:cNvSpPr/>
          <p:nvPr/>
        </p:nvSpPr>
        <p:spPr>
          <a:xfrm>
            <a:off x="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1200" strike="noStrike">
                <a:latin typeface="Times New Roman"/>
              </a:rPr>
              <a:t>@ Dr. Heinz Lycklama</a:t>
            </a:r>
            <a:endParaRPr/>
          </a:p>
        </p:txBody>
      </p:sp>
      <p:sp>
        <p:nvSpPr>
          <p:cNvPr id="355" name="CustomShape 3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D395B196-74F9-4B38-AA6F-72BABE324123}" type="slidenum">
              <a:rPr lang="en-US" sz="1200" strike="noStrike">
                <a:latin typeface="Times New Roman"/>
              </a:rPr>
              <a:t>7</a:t>
            </a:fld>
            <a:endParaRPr/>
          </a:p>
        </p:txBody>
      </p:sp>
      <p:sp>
        <p:nvSpPr>
          <p:cNvPr id="356" name="PlaceHolder 4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3882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F7A74D6F-6FC0-42D6-955B-77EBD5FF29FE}" type="slidenum">
              <a:rPr lang="en-US" sz="1200" strike="noStrike">
                <a:latin typeface="Times New Roman"/>
              </a:rPr>
              <a:t>8</a:t>
            </a:fld>
            <a:endParaRPr/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831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CustomShape 1"/>
          <p:cNvSpPr/>
          <p:nvPr/>
        </p:nvSpPr>
        <p:spPr>
          <a:xfrm>
            <a:off x="0" y="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Times New Roman"/>
                <a:ea typeface="+mn-ea"/>
              </a:rPr>
              <a:t>Is The Bible Reliable Scientifically?</a:t>
            </a:r>
            <a:endParaRPr/>
          </a:p>
        </p:txBody>
      </p:sp>
      <p:sp>
        <p:nvSpPr>
          <p:cNvPr id="360" name="CustomShape 2"/>
          <p:cNvSpPr/>
          <p:nvPr/>
        </p:nvSpPr>
        <p:spPr>
          <a:xfrm>
            <a:off x="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1200" strike="noStrike">
                <a:latin typeface="Times New Roman"/>
              </a:rPr>
              <a:t>@ Dr. Heinz Lycklama</a:t>
            </a:r>
            <a:endParaRPr/>
          </a:p>
        </p:txBody>
      </p:sp>
      <p:sp>
        <p:nvSpPr>
          <p:cNvPr id="361" name="CustomShape 3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5B4E2E3-BD4D-4FEE-8DF7-0DCD43E6E604}" type="slidenum">
              <a:rPr lang="en-US" sz="1200" strike="noStrike">
                <a:latin typeface="Times New Roman"/>
              </a:rPr>
              <a:t>9</a:t>
            </a:fld>
            <a:endParaRPr/>
          </a:p>
        </p:txBody>
      </p:sp>
      <p:sp>
        <p:nvSpPr>
          <p:cNvPr id="362" name="PlaceHolder 4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6542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0250AD2-799A-4670-8729-659046250C7C}" type="slidenum">
              <a:rPr lang="en-US" sz="1200" strike="noStrike">
                <a:latin typeface="Times New Roman"/>
              </a:rPr>
              <a:t>10</a:t>
            </a:fld>
            <a:endParaRPr/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5037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CustomShape 1"/>
          <p:cNvSpPr/>
          <p:nvPr/>
        </p:nvSpPr>
        <p:spPr>
          <a:xfrm>
            <a:off x="3886200" y="868680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B889C53-5E00-4873-9AC5-6D62221DF955}" type="slidenum">
              <a:rPr lang="en-US" sz="1200" strike="noStrike">
                <a:latin typeface="Times New Roman"/>
              </a:rPr>
              <a:t>12</a:t>
            </a:fld>
            <a:endParaRPr/>
          </a:p>
        </p:txBody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8630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41" name="Picture 40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42" name="Picture 41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80" name="Picture 79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81" name="Picture 80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19" name="Picture 118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20" name="Picture 119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58" name="Picture 157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59" name="Picture 158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00" name="Picture 199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201" name="Picture 200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1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46" name="Picture 245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247" name="Picture 246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BE7F9-FB34-4694-8FD8-A75AD8D73E73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113FB-71DE-40A3-A41A-EF3EB2D9D28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0" y="0"/>
            <a:ext cx="1142280" cy="5328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accent1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2"/>
          <p:cNvSpPr/>
          <p:nvPr/>
        </p:nvSpPr>
        <p:spPr>
          <a:xfrm>
            <a:off x="0" y="3200400"/>
            <a:ext cx="1142280" cy="365544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bg2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5" name="Picture 5"/>
          <p:cNvPicPr/>
          <p:nvPr/>
        </p:nvPicPr>
        <p:blipFill>
          <a:blip r:embed="rId15"/>
          <a:stretch/>
        </p:blipFill>
        <p:spPr>
          <a:xfrm>
            <a:off x="0" y="495360"/>
            <a:ext cx="1142280" cy="2971080"/>
          </a:xfrm>
          <a:prstGeom prst="rect">
            <a:avLst/>
          </a:prstGeom>
          <a:ln w="9360">
            <a:noFill/>
          </a:ln>
        </p:spPr>
      </p:pic>
      <p:sp>
        <p:nvSpPr>
          <p:cNvPr id="46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0"/>
            <a:ext cx="1142280" cy="5328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accent1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2"/>
          <p:cNvSpPr/>
          <p:nvPr/>
        </p:nvSpPr>
        <p:spPr>
          <a:xfrm>
            <a:off x="0" y="3200400"/>
            <a:ext cx="1142280" cy="365544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bg2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4" name="Picture 5"/>
          <p:cNvPicPr/>
          <p:nvPr/>
        </p:nvPicPr>
        <p:blipFill>
          <a:blip r:embed="rId15"/>
          <a:stretch/>
        </p:blipFill>
        <p:spPr>
          <a:xfrm>
            <a:off x="0" y="495360"/>
            <a:ext cx="1142280" cy="2971080"/>
          </a:xfrm>
          <a:prstGeom prst="rect">
            <a:avLst/>
          </a:prstGeom>
          <a:ln w="9360">
            <a:noFill/>
          </a:ln>
        </p:spPr>
      </p:pic>
      <p:sp>
        <p:nvSpPr>
          <p:cNvPr id="85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0" y="0"/>
            <a:ext cx="1142280" cy="5328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accent1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CustomShape 2"/>
          <p:cNvSpPr/>
          <p:nvPr/>
        </p:nvSpPr>
        <p:spPr>
          <a:xfrm>
            <a:off x="0" y="3200400"/>
            <a:ext cx="1142280" cy="365544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bg2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3" name="Picture 5"/>
          <p:cNvPicPr/>
          <p:nvPr/>
        </p:nvPicPr>
        <p:blipFill>
          <a:blip r:embed="rId15"/>
          <a:stretch/>
        </p:blipFill>
        <p:spPr>
          <a:xfrm>
            <a:off x="0" y="495360"/>
            <a:ext cx="1142280" cy="2971080"/>
          </a:xfrm>
          <a:prstGeom prst="rect">
            <a:avLst/>
          </a:prstGeom>
          <a:ln w="9360">
            <a:noFill/>
          </a:ln>
        </p:spPr>
      </p:pic>
      <p:sp>
        <p:nvSpPr>
          <p:cNvPr id="124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0" y="0"/>
            <a:ext cx="1142280" cy="5328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accent1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CustomShape 2"/>
          <p:cNvSpPr/>
          <p:nvPr/>
        </p:nvSpPr>
        <p:spPr>
          <a:xfrm>
            <a:off x="0" y="3200400"/>
            <a:ext cx="1142280" cy="365544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bg2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2" name="Picture 5"/>
          <p:cNvPicPr/>
          <p:nvPr/>
        </p:nvPicPr>
        <p:blipFill>
          <a:blip r:embed="rId15"/>
          <a:stretch/>
        </p:blipFill>
        <p:spPr>
          <a:xfrm>
            <a:off x="0" y="495360"/>
            <a:ext cx="1142280" cy="2971080"/>
          </a:xfrm>
          <a:prstGeom prst="rect">
            <a:avLst/>
          </a:prstGeom>
          <a:ln w="9360">
            <a:noFill/>
          </a:ln>
        </p:spPr>
      </p:pic>
      <p:sp>
        <p:nvSpPr>
          <p:cNvPr id="163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165" name="PlaceHolder 5"/>
          <p:cNvSpPr>
            <a:spLocks noGrp="1"/>
          </p:cNvSpPr>
          <p:nvPr>
            <p:ph type="dt"/>
          </p:nvPr>
        </p:nvSpPr>
        <p:spPr>
          <a:xfrm>
            <a:off x="457200" y="6247440"/>
            <a:ext cx="2130120" cy="472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166" name="PlaceHolder 6"/>
          <p:cNvSpPr>
            <a:spLocks noGrp="1"/>
          </p:cNvSpPr>
          <p:nvPr>
            <p:ph type="ftr"/>
          </p:nvPr>
        </p:nvSpPr>
        <p:spPr>
          <a:xfrm>
            <a:off x="3126960" y="6247440"/>
            <a:ext cx="2898000" cy="4726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167" name="PlaceHolder 7"/>
          <p:cNvSpPr>
            <a:spLocks noGrp="1"/>
          </p:cNvSpPr>
          <p:nvPr>
            <p:ph type="sldNum"/>
          </p:nvPr>
        </p:nvSpPr>
        <p:spPr>
          <a:xfrm>
            <a:off x="6555960" y="6247440"/>
            <a:ext cx="2130120" cy="4726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C2A37ECA-8541-4425-BC4C-9D8457BB2049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2D92D-BB71-47FB-A23A-5AF30CB9BA42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6D51C-9989-4577-988A-2DE8617BE6D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1852" t="16913" r="71204" b="7696"/>
          <a:stretch/>
        </p:blipFill>
        <p:spPr>
          <a:xfrm>
            <a:off x="0" y="0"/>
            <a:ext cx="1127880" cy="6887587"/>
          </a:xfrm>
          <a:prstGeom prst="rect">
            <a:avLst/>
          </a:prstGeom>
        </p:spPr>
      </p:pic>
      <p:pic>
        <p:nvPicPr>
          <p:cNvPr id="253" name="rg_hi"/>
          <p:cNvPicPr/>
          <p:nvPr/>
        </p:nvPicPr>
        <p:blipFill>
          <a:blip r:embed="rId5"/>
          <a:stretch/>
        </p:blipFill>
        <p:spPr>
          <a:xfrm>
            <a:off x="7348320" y="4343760"/>
            <a:ext cx="1338480" cy="1874160"/>
          </a:xfrm>
          <a:prstGeom prst="rect">
            <a:avLst/>
          </a:prstGeom>
          <a:ln w="9360">
            <a:noFill/>
          </a:ln>
        </p:spPr>
      </p:pic>
      <p:sp>
        <p:nvSpPr>
          <p:cNvPr id="254" name="TextShape 1"/>
          <p:cNvSpPr txBox="1"/>
          <p:nvPr/>
        </p:nvSpPr>
        <p:spPr>
          <a:xfrm>
            <a:off x="3962520" y="640080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255" name="TextShape 2"/>
          <p:cNvSpPr txBox="1"/>
          <p:nvPr/>
        </p:nvSpPr>
        <p:spPr>
          <a:xfrm>
            <a:off x="7238880" y="6400800"/>
            <a:ext cx="190476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0AB42B4-E3B2-4995-876E-CC6948F47AA1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1</a:t>
            </a:fld>
            <a:endParaRPr/>
          </a:p>
        </p:txBody>
      </p:sp>
      <p:sp>
        <p:nvSpPr>
          <p:cNvPr id="256" name="TextShape 3"/>
          <p:cNvSpPr txBox="1"/>
          <p:nvPr/>
        </p:nvSpPr>
        <p:spPr>
          <a:xfrm>
            <a:off x="550337" y="274320"/>
            <a:ext cx="8503920" cy="563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3600" b="1" u="sng" strike="noStrike" dirty="0" err="1">
                <a:solidFill>
                  <a:srgbClr val="FFCC66"/>
                </a:solidFill>
                <a:latin typeface="Times New Roman"/>
              </a:rPr>
              <a:t>Можете</a:t>
            </a:r>
            <a:r>
              <a:rPr lang="en-US" sz="3600" b="1" u="sng" strike="noStrike" dirty="0">
                <a:solidFill>
                  <a:srgbClr val="FFCC66"/>
                </a:solidFill>
                <a:latin typeface="Times New Roman"/>
              </a:rPr>
              <a:t> </a:t>
            </a:r>
            <a:r>
              <a:rPr lang="en-US" sz="3600" b="1" u="sng" strike="noStrike" dirty="0" err="1">
                <a:solidFill>
                  <a:srgbClr val="FFCC66"/>
                </a:solidFill>
                <a:latin typeface="Times New Roman"/>
              </a:rPr>
              <a:t>да</a:t>
            </a:r>
            <a:r>
              <a:rPr lang="en-US" sz="3600" b="1" u="sng" strike="noStrike" dirty="0">
                <a:solidFill>
                  <a:srgbClr val="FFCC66"/>
                </a:solidFill>
                <a:latin typeface="Times New Roman"/>
              </a:rPr>
              <a:t> </a:t>
            </a:r>
            <a:r>
              <a:rPr lang="en-US" sz="3600" b="1" u="sng" strike="noStrike" dirty="0" err="1">
                <a:solidFill>
                  <a:srgbClr val="FFCC66"/>
                </a:solidFill>
                <a:latin typeface="Times New Roman"/>
              </a:rPr>
              <a:t>се</a:t>
            </a:r>
            <a:r>
              <a:rPr lang="en-US" sz="3600" b="1" u="sng" strike="noStrike" dirty="0">
                <a:solidFill>
                  <a:srgbClr val="FFCC66"/>
                </a:solidFill>
                <a:latin typeface="Times New Roman"/>
              </a:rPr>
              <a:t> </a:t>
            </a:r>
            <a:r>
              <a:rPr lang="en-US" sz="3600" b="1" u="sng" strike="noStrike" dirty="0" err="1">
                <a:solidFill>
                  <a:srgbClr val="FFCC66"/>
                </a:solidFill>
                <a:latin typeface="Times New Roman"/>
              </a:rPr>
              <a:t>доверите</a:t>
            </a:r>
            <a:r>
              <a:rPr lang="en-US" sz="3600" b="1" u="sng" strike="noStrike" dirty="0">
                <a:solidFill>
                  <a:srgbClr val="FFCC66"/>
                </a:solidFill>
                <a:latin typeface="Times New Roman"/>
              </a:rPr>
              <a:t> </a:t>
            </a:r>
            <a:r>
              <a:rPr lang="en-US" sz="3600" b="1" u="sng" strike="noStrike" dirty="0" err="1">
                <a:solidFill>
                  <a:srgbClr val="FFCC66"/>
                </a:solidFill>
                <a:latin typeface="Times New Roman"/>
              </a:rPr>
              <a:t>на</a:t>
            </a:r>
            <a:r>
              <a:rPr lang="en-US" sz="3600" b="1" u="sng" strike="noStrike" dirty="0">
                <a:solidFill>
                  <a:srgbClr val="FFCC66"/>
                </a:solidFill>
                <a:latin typeface="Times New Roman"/>
              </a:rPr>
              <a:t> </a:t>
            </a:r>
            <a:r>
              <a:rPr lang="en-US" sz="3600" b="1" u="sng" strike="noStrike" dirty="0" err="1">
                <a:solidFill>
                  <a:srgbClr val="FFCC66"/>
                </a:solidFill>
                <a:latin typeface="Times New Roman"/>
              </a:rPr>
              <a:t>Библията</a:t>
            </a:r>
            <a:endParaRPr sz="3600" dirty="0"/>
          </a:p>
        </p:txBody>
      </p:sp>
      <p:sp>
        <p:nvSpPr>
          <p:cNvPr id="257" name="TextShape 4"/>
          <p:cNvSpPr txBox="1"/>
          <p:nvPr/>
        </p:nvSpPr>
        <p:spPr>
          <a:xfrm>
            <a:off x="1188720" y="853920"/>
            <a:ext cx="7558920" cy="5638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  <a:buSzPct val="90000"/>
              <a:buFont typeface="Arial"/>
              <a:buChar char="•"/>
            </a:pP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Християнската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вяра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се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основава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на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Библията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Arial"/>
              <a:buChar char="•"/>
            </a:pP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Твърденията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на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скептиците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за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Библията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Arial"/>
              <a:buChar char="•"/>
            </a:pP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Библията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твърди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,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че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е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Божието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слово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Arial"/>
              <a:buChar char="•"/>
            </a:pP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Предизвикателства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като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вярващ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и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учен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Специално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и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Общо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откровение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Това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,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което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вярвам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,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съответства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ли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                          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на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реалността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?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Arial"/>
              <a:buChar char="•"/>
            </a:pP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Предизвикателства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пред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нашите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младежи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Възпитани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в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доктрините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на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секуларизма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/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еволюцията</a:t>
            </a:r>
            <a:endParaRPr dirty="0"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Без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отговори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на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трудните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200" strike="noStrike" dirty="0" err="1">
                <a:solidFill>
                  <a:srgbClr val="EAEAEA"/>
                </a:solidFill>
                <a:latin typeface="Times New Roman"/>
              </a:rPr>
              <a:t>въпроси</a:t>
            </a:r>
            <a:r>
              <a:rPr lang="en-US" sz="2200" strike="noStrike" dirty="0">
                <a:solidFill>
                  <a:srgbClr val="EAEAEA"/>
                </a:solidFill>
                <a:latin typeface="Times New Roman"/>
              </a:rPr>
              <a:t> 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Arial"/>
              <a:buChar char="•"/>
            </a:pP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Скорошно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проучване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– 70%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от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           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младежите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напускат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Arial"/>
              <a:buChar char="•"/>
            </a:pP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Пречки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пред</a:t>
            </a:r>
            <a:r>
              <a:rPr lang="en-US" sz="26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2600" strike="noStrike" dirty="0" err="1">
                <a:solidFill>
                  <a:srgbClr val="EAEAEA"/>
                </a:solidFill>
                <a:latin typeface="Times New Roman"/>
              </a:rPr>
              <a:t>вярата</a:t>
            </a:r>
            <a:endParaRPr dirty="0"/>
          </a:p>
        </p:txBody>
      </p:sp>
      <p:sp>
        <p:nvSpPr>
          <p:cNvPr id="258" name="CustomShape 5"/>
          <p:cNvSpPr/>
          <p:nvPr/>
        </p:nvSpPr>
        <p:spPr>
          <a:xfrm>
            <a:off x="7162920" y="2927160"/>
            <a:ext cx="1752120" cy="1187640"/>
          </a:xfrm>
          <a:prstGeom prst="rect">
            <a:avLst/>
          </a:prstGeom>
          <a:noFill/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b="1" u="sng" strike="noStrike">
                <a:solidFill>
                  <a:srgbClr val="EAEAEA"/>
                </a:solidFill>
                <a:latin typeface="Times New Roman"/>
              </a:rPr>
              <a:t>2 Тим. 3:16,17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EAEAEA"/>
                </a:solidFill>
                <a:latin typeface="Times New Roman"/>
              </a:rPr>
              <a:t>2 Петр. 1:21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EAEAEA"/>
                </a:solidFill>
                <a:latin typeface="Times New Roman"/>
              </a:rPr>
              <a:t>Ис. 55:8,9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EAEAEA"/>
                </a:solidFill>
                <a:latin typeface="Times New Roman"/>
              </a:rPr>
              <a:t>1 Кор. 2:16</a:t>
            </a:r>
            <a:endParaRPr/>
          </a:p>
        </p:txBody>
      </p:sp>
      <p:pic>
        <p:nvPicPr>
          <p:cNvPr id="259" name="Picture 2"/>
          <p:cNvPicPr/>
          <p:nvPr/>
        </p:nvPicPr>
        <p:blipFill>
          <a:blip r:embed="rId6"/>
          <a:stretch/>
        </p:blipFill>
        <p:spPr>
          <a:xfrm>
            <a:off x="7543800" y="1402560"/>
            <a:ext cx="1357200" cy="152352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Picture 10"/>
          <p:cNvPicPr/>
          <p:nvPr/>
        </p:nvPicPr>
        <p:blipFill>
          <a:blip r:embed="rId3"/>
          <a:stretch/>
        </p:blipFill>
        <p:spPr>
          <a:xfrm>
            <a:off x="5943600" y="1447920"/>
            <a:ext cx="2947320" cy="2039040"/>
          </a:xfrm>
          <a:prstGeom prst="rect">
            <a:avLst/>
          </a:prstGeom>
          <a:ln w="12600">
            <a:noFill/>
          </a:ln>
        </p:spPr>
      </p:pic>
      <p:sp>
        <p:nvSpPr>
          <p:cNvPr id="261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262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849AE7C-3054-4751-992D-5947ACC5F201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2</a:t>
            </a:fld>
            <a:endParaRPr/>
          </a:p>
        </p:txBody>
      </p:sp>
      <p:sp>
        <p:nvSpPr>
          <p:cNvPr id="263" name="CustomShape 3"/>
          <p:cNvSpPr/>
          <p:nvPr/>
        </p:nvSpPr>
        <p:spPr>
          <a:xfrm>
            <a:off x="1981080" y="304920"/>
            <a:ext cx="609516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 dirty="0" err="1">
                <a:latin typeface="Times New Roman"/>
              </a:rPr>
              <a:t>Пречки</a:t>
            </a:r>
            <a:r>
              <a:rPr lang="en-US" sz="4400" strike="noStrike" dirty="0">
                <a:latin typeface="Times New Roman"/>
              </a:rPr>
              <a:t> </a:t>
            </a:r>
            <a:r>
              <a:rPr lang="en-US" sz="4400" strike="noStrike" dirty="0" err="1">
                <a:latin typeface="Times New Roman"/>
              </a:rPr>
              <a:t>пред</a:t>
            </a:r>
            <a:r>
              <a:rPr lang="en-US" sz="4400" strike="noStrike" dirty="0">
                <a:latin typeface="Times New Roman"/>
              </a:rPr>
              <a:t> </a:t>
            </a:r>
            <a:r>
              <a:rPr lang="en-US" sz="4400" strike="noStrike" dirty="0" err="1">
                <a:latin typeface="Times New Roman"/>
              </a:rPr>
              <a:t>вярата</a:t>
            </a:r>
            <a:endParaRPr dirty="0"/>
          </a:p>
        </p:txBody>
      </p:sp>
      <p:sp>
        <p:nvSpPr>
          <p:cNvPr id="264" name="CustomShape 4"/>
          <p:cNvSpPr/>
          <p:nvPr/>
        </p:nvSpPr>
        <p:spPr>
          <a:xfrm>
            <a:off x="7027200" y="3659040"/>
            <a:ext cx="1524960" cy="228456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Осия 4:6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Рим. 1:20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Рим. 2:15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Мат. 7:5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Яков 1:26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Деян. 3:19</a:t>
            </a:r>
            <a:endParaRPr/>
          </a:p>
        </p:txBody>
      </p:sp>
      <p:sp>
        <p:nvSpPr>
          <p:cNvPr id="265" name="CustomShape 5"/>
          <p:cNvSpPr/>
          <p:nvPr/>
        </p:nvSpPr>
        <p:spPr>
          <a:xfrm>
            <a:off x="1188720" y="1447920"/>
            <a:ext cx="5744880" cy="45867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90000"/>
              <a:buFont typeface="Times New Roman"/>
              <a:buAutoNum type="arabicPeriod"/>
            </a:pP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Липса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на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знание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Times New Roman"/>
              <a:buAutoNum type="arabicPeriod"/>
            </a:pP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Предполагаемо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лицемерие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Times New Roman"/>
              <a:buAutoNum type="arabicPeriod"/>
            </a:pP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Отвръщане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от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греха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Times New Roman"/>
              <a:buAutoNum type="arabicPeriod"/>
            </a:pP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Болка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и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страдание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Times New Roman"/>
              <a:buAutoNum type="arabicPeriod"/>
            </a:pP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Предполагаеми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противоречия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между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науката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и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Библията</a:t>
            </a:r>
            <a:endParaRPr dirty="0"/>
          </a:p>
          <a:p>
            <a:pPr>
              <a:lnSpc>
                <a:spcPct val="100000"/>
              </a:lnSpc>
              <a:buSzPct val="90000"/>
              <a:buFont typeface="Times New Roman"/>
              <a:buAutoNum type="arabicPeriod"/>
            </a:pP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Църквата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няма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отговори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на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трудните</a:t>
            </a:r>
            <a:r>
              <a:rPr lang="en-US" sz="3200" strike="noStrike" dirty="0">
                <a:solidFill>
                  <a:srgbClr val="EAEAEA"/>
                </a:solidFill>
                <a:latin typeface="Times New Roman"/>
              </a:rPr>
              <a:t> </a:t>
            </a:r>
            <a:r>
              <a:rPr lang="en-US" sz="3200" strike="noStrike" dirty="0" err="1">
                <a:solidFill>
                  <a:srgbClr val="EAEAEA"/>
                </a:solidFill>
                <a:latin typeface="Times New Roman"/>
              </a:rPr>
              <a:t>въпроси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65">
                                            <p:txEl>
                                              <p:p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65">
                                            <p:txEl>
                                              <p:p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65">
                                            <p:txEl>
                                              <p:pRg st="17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4"/>
          <p:cNvPicPr/>
          <p:nvPr/>
        </p:nvPicPr>
        <p:blipFill>
          <a:blip r:embed="rId3"/>
          <a:stretch/>
        </p:blipFill>
        <p:spPr>
          <a:xfrm>
            <a:off x="6214680" y="3474720"/>
            <a:ext cx="2746080" cy="2056680"/>
          </a:xfrm>
          <a:prstGeom prst="rect">
            <a:avLst/>
          </a:prstGeom>
          <a:ln w="9360">
            <a:noFill/>
          </a:ln>
        </p:spPr>
      </p:pic>
      <p:sp>
        <p:nvSpPr>
          <p:cNvPr id="267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268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42A2EAD0-33DD-46DA-89D9-9CD4E8694404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3</a:t>
            </a:fld>
            <a:endParaRPr/>
          </a:p>
        </p:txBody>
      </p:sp>
      <p:sp>
        <p:nvSpPr>
          <p:cNvPr id="269" name="CustomShape 3"/>
          <p:cNvSpPr/>
          <p:nvPr/>
        </p:nvSpPr>
        <p:spPr>
          <a:xfrm>
            <a:off x="1005840" y="228600"/>
            <a:ext cx="790884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600" strike="noStrike">
                <a:solidFill>
                  <a:srgbClr val="FFCC66"/>
                </a:solidFill>
                <a:latin typeface="Times New Roman"/>
              </a:rPr>
              <a:t>Достоверно преписване на Библията</a:t>
            </a:r>
            <a:endParaRPr/>
          </a:p>
        </p:txBody>
      </p:sp>
      <p:sp>
        <p:nvSpPr>
          <p:cNvPr id="270" name="CustomShape 4"/>
          <p:cNvSpPr/>
          <p:nvPr/>
        </p:nvSpPr>
        <p:spPr>
          <a:xfrm>
            <a:off x="1097280" y="990720"/>
            <a:ext cx="7512840" cy="5485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3200" strike="noStrike">
                <a:solidFill>
                  <a:srgbClr val="EAEAEA"/>
                </a:solidFill>
                <a:latin typeface="Times New Roman"/>
              </a:rPr>
              <a:t>Достоверността зависи от: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Брой на ръкописните копия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Отстояние във времето, оригинал спрямо                най-ранно копие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Свитъците от Мъртво море от 1947 г.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По-ранни (с 1000+ г.) копия на </a:t>
            </a:r>
            <a:r>
              <a:rPr lang="en-US" sz="2400" u="sng" strike="noStrike">
                <a:solidFill>
                  <a:srgbClr val="EAEAEA"/>
                </a:solidFill>
                <a:latin typeface="Times New Roman"/>
              </a:rPr>
              <a:t>СЗ-</a:t>
            </a: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ръкописи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Датирани към 100-200 г. пр. Хр.</a:t>
            </a:r>
            <a:endParaRPr/>
          </a:p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EAEAEA"/>
                </a:solidFill>
                <a:latin typeface="Times New Roman"/>
              </a:rPr>
              <a:t>    Най-ранният </a:t>
            </a:r>
            <a:r>
              <a:rPr lang="en-US" sz="3200" u="sng" strike="noStrike">
                <a:solidFill>
                  <a:srgbClr val="EAEAEA"/>
                </a:solidFill>
                <a:latin typeface="Times New Roman"/>
              </a:rPr>
              <a:t>НЗ-</a:t>
            </a:r>
            <a:r>
              <a:rPr lang="en-US" sz="3200" strike="noStrike">
                <a:solidFill>
                  <a:srgbClr val="EAEAEA"/>
                </a:solidFill>
                <a:latin typeface="Times New Roman"/>
              </a:rPr>
              <a:t>ръкопис!!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       -   Фрагмент от Евангелието от Йоан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       -   Датиран към 125 г. сл.Хр.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       -   Църковните отци се позовават на него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3200" strike="noStrike">
                <a:solidFill>
                  <a:srgbClr val="EAEAEA"/>
                </a:solidFill>
                <a:latin typeface="Times New Roman"/>
              </a:rPr>
              <a:t>99.99% от оригиналите са възстановени</a:t>
            </a:r>
            <a:endParaRPr/>
          </a:p>
        </p:txBody>
      </p:sp>
      <p:pic>
        <p:nvPicPr>
          <p:cNvPr id="271" name="Picture 3"/>
          <p:cNvPicPr/>
          <p:nvPr/>
        </p:nvPicPr>
        <p:blipFill>
          <a:blip r:embed="rId4"/>
          <a:stretch/>
        </p:blipFill>
        <p:spPr>
          <a:xfrm>
            <a:off x="6982560" y="990720"/>
            <a:ext cx="1704240" cy="20822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273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AF0DE4CA-36EF-4350-90AE-C6A4A8CC7234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4</a:t>
            </a:fld>
            <a:endParaRPr/>
          </a:p>
        </p:txBody>
      </p:sp>
      <p:sp>
        <p:nvSpPr>
          <p:cNvPr id="274" name="CustomShape 3"/>
          <p:cNvSpPr/>
          <p:nvPr/>
        </p:nvSpPr>
        <p:spPr>
          <a:xfrm>
            <a:off x="1905120" y="304920"/>
            <a:ext cx="6400080" cy="83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FFCC66"/>
                </a:solidFill>
                <a:latin typeface="Times New Roman"/>
              </a:rPr>
              <a:t>Къде е Мъртво море?</a:t>
            </a:r>
            <a:endParaRPr/>
          </a:p>
        </p:txBody>
      </p:sp>
      <p:pic>
        <p:nvPicPr>
          <p:cNvPr id="275" name="Picture 2051"/>
          <p:cNvPicPr/>
          <p:nvPr/>
        </p:nvPicPr>
        <p:blipFill>
          <a:blip r:embed="rId3"/>
          <a:stretch/>
        </p:blipFill>
        <p:spPr>
          <a:xfrm>
            <a:off x="1447920" y="1219320"/>
            <a:ext cx="4571280" cy="5063040"/>
          </a:xfrm>
          <a:prstGeom prst="rect">
            <a:avLst/>
          </a:prstGeom>
          <a:ln w="9360">
            <a:noFill/>
          </a:ln>
        </p:spPr>
      </p:pic>
      <p:pic>
        <p:nvPicPr>
          <p:cNvPr id="276" name="Picture 2052"/>
          <p:cNvPicPr/>
          <p:nvPr/>
        </p:nvPicPr>
        <p:blipFill>
          <a:blip r:embed="rId4"/>
          <a:stretch/>
        </p:blipFill>
        <p:spPr>
          <a:xfrm>
            <a:off x="6248520" y="4495680"/>
            <a:ext cx="2738160" cy="1761480"/>
          </a:xfrm>
          <a:prstGeom prst="rect">
            <a:avLst/>
          </a:prstGeom>
          <a:ln w="9360">
            <a:noFill/>
          </a:ln>
        </p:spPr>
      </p:pic>
      <p:pic>
        <p:nvPicPr>
          <p:cNvPr id="277" name="Picture 2053"/>
          <p:cNvPicPr/>
          <p:nvPr/>
        </p:nvPicPr>
        <p:blipFill>
          <a:blip r:embed="rId5"/>
          <a:stretch/>
        </p:blipFill>
        <p:spPr>
          <a:xfrm>
            <a:off x="6400800" y="1295280"/>
            <a:ext cx="2409120" cy="29710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279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68A73EF3-19D8-4CAC-AC33-63A92E7A37E0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5</a:t>
            </a:fld>
            <a:endParaRPr/>
          </a:p>
        </p:txBody>
      </p:sp>
      <p:sp>
        <p:nvSpPr>
          <p:cNvPr id="280" name="CustomShape 3"/>
          <p:cNvSpPr/>
          <p:nvPr/>
        </p:nvSpPr>
        <p:spPr>
          <a:xfrm>
            <a:off x="1371600" y="503280"/>
            <a:ext cx="7314480" cy="685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FFCC66"/>
                </a:solidFill>
                <a:latin typeface="Times New Roman"/>
              </a:rPr>
              <a:t>Достоверност на ръкописите</a:t>
            </a:r>
            <a:endParaRPr/>
          </a:p>
        </p:txBody>
      </p:sp>
      <p:graphicFrame>
        <p:nvGraphicFramePr>
          <p:cNvPr id="281" name="Table 4"/>
          <p:cNvGraphicFramePr/>
          <p:nvPr/>
        </p:nvGraphicFramePr>
        <p:xfrm>
          <a:off x="1402560" y="1578960"/>
          <a:ext cx="7543440" cy="5102400"/>
        </p:xfrm>
        <a:graphic>
          <a:graphicData uri="http://schemas.openxmlformats.org/drawingml/2006/table">
            <a:tbl>
              <a:tblPr/>
              <a:tblGrid>
                <a:gridCol w="1828800"/>
                <a:gridCol w="1600200"/>
                <a:gridCol w="1408320"/>
                <a:gridCol w="1410480"/>
                <a:gridCol w="1295640"/>
              </a:tblGrid>
              <a:tr h="95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1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Произведение/Автор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1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Време на написване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1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Най-ранно копие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1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Изминали години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1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Брой копия</a:t>
                      </a:r>
                      <a:endParaRPr/>
                    </a:p>
                  </a:txBody>
                  <a:tcPr/>
                </a:tc>
              </a:tr>
              <a:tr h="64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Цезар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100-44 пр.Хр.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900 сл.Хр.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1000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10</a:t>
                      </a:r>
                      <a:endParaRPr/>
                    </a:p>
                  </a:txBody>
                  <a:tcPr/>
                </a:tc>
              </a:tr>
              <a:tr h="644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Платон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427-347 пр.Хр.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900 сл.Хр.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1300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7</a:t>
                      </a:r>
                      <a:endParaRPr/>
                    </a:p>
                  </a:txBody>
                  <a:tcPr/>
                </a:tc>
              </a:tr>
              <a:tr h="64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Аристотел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384-322 пр.Хр.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1100 сл.Хр.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1500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49</a:t>
                      </a:r>
                      <a:endParaRPr/>
                    </a:p>
                  </a:txBody>
                  <a:tcPr/>
                </a:tc>
              </a:tr>
              <a:tr h="644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Илиада (Омир)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900 пр.Хр.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400 пр.Хр.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500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643</a:t>
                      </a:r>
                      <a:endParaRPr/>
                    </a:p>
                  </a:txBody>
                  <a:tcPr/>
                </a:tc>
              </a:tr>
              <a:tr h="64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Херодот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480-425 пр.Хр.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900 сл.Хр.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1300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8</a:t>
                      </a:r>
                      <a:endParaRPr/>
                    </a:p>
                  </a:txBody>
                  <a:tcPr/>
                </a:tc>
              </a:tr>
              <a:tr h="647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Нов завет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40-95 сл.Хр.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125 сл.Хр.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30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strike="noStrike">
                          <a:solidFill>
                            <a:srgbClr val="EAEAEA"/>
                          </a:solidFill>
                          <a:latin typeface="Times New Roman"/>
                        </a:rPr>
                        <a:t>25,000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Picture 3"/>
          <p:cNvPicPr/>
          <p:nvPr/>
        </p:nvPicPr>
        <p:blipFill>
          <a:blip r:embed="rId3"/>
          <a:stretch/>
        </p:blipFill>
        <p:spPr>
          <a:xfrm>
            <a:off x="6400800" y="4648320"/>
            <a:ext cx="2504520" cy="1718640"/>
          </a:xfrm>
          <a:prstGeom prst="rect">
            <a:avLst/>
          </a:prstGeom>
          <a:ln w="9360">
            <a:noFill/>
          </a:ln>
        </p:spPr>
      </p:pic>
      <p:pic>
        <p:nvPicPr>
          <p:cNvPr id="283" name="Picture 2"/>
          <p:cNvPicPr/>
          <p:nvPr/>
        </p:nvPicPr>
        <p:blipFill>
          <a:blip r:embed="rId4"/>
          <a:stretch/>
        </p:blipFill>
        <p:spPr>
          <a:xfrm>
            <a:off x="6248520" y="2834640"/>
            <a:ext cx="2685240" cy="1704240"/>
          </a:xfrm>
          <a:prstGeom prst="rect">
            <a:avLst/>
          </a:prstGeom>
          <a:ln w="9360">
            <a:noFill/>
          </a:ln>
        </p:spPr>
      </p:pic>
      <p:sp>
        <p:nvSpPr>
          <p:cNvPr id="284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285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00FA6CB-6BA8-42BA-8C70-4F9EFDADF097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6</a:t>
            </a:fld>
            <a:endParaRPr/>
          </a:p>
        </p:txBody>
      </p:sp>
      <p:sp>
        <p:nvSpPr>
          <p:cNvPr id="286" name="CustomShape 3"/>
          <p:cNvSpPr/>
          <p:nvPr/>
        </p:nvSpPr>
        <p:spPr>
          <a:xfrm>
            <a:off x="1523880" y="304920"/>
            <a:ext cx="7238160" cy="76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600" strike="noStrike">
                <a:solidFill>
                  <a:srgbClr val="FFCC66"/>
                </a:solidFill>
                <a:latin typeface="Times New Roman"/>
              </a:rPr>
              <a:t>Историческа точност на Библията</a:t>
            </a:r>
            <a:endParaRPr/>
          </a:p>
        </p:txBody>
      </p:sp>
      <p:sp>
        <p:nvSpPr>
          <p:cNvPr id="287" name="CustomShape 4"/>
          <p:cNvSpPr/>
          <p:nvPr/>
        </p:nvSpPr>
        <p:spPr>
          <a:xfrm>
            <a:off x="1097280" y="1005840"/>
            <a:ext cx="6217560" cy="54093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Евангелието от Лука и Деяния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Написано от Д-р. Лука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Разкази на очевидци и пророци 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32 страни, 54 града, 9 острова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Точни титли на исторически лично</a:t>
            </a:r>
            <a:r>
              <a:rPr lang="en-US" sz="2400" b="1" strike="noStrike">
                <a:solidFill>
                  <a:srgbClr val="FFFFFF"/>
                </a:solidFill>
                <a:latin typeface="Times New Roman"/>
              </a:rPr>
              <a:t>сти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Точност отн. история и география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Плочите от Ебла, намерени в 1974 г.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Потвърждават библейските места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Потвърждават писмената способн</a:t>
            </a:r>
            <a:r>
              <a:rPr lang="en-US" sz="2400" b="1" strike="noStrike">
                <a:solidFill>
                  <a:srgbClr val="FFFFFF"/>
                </a:solidFill>
                <a:latin typeface="Times New Roman"/>
              </a:rPr>
              <a:t>ост</a:t>
            </a:r>
            <a:r>
              <a:rPr lang="en-US" sz="2400" strike="noStrike">
                <a:solidFill>
                  <a:srgbClr val="666666"/>
                </a:solidFill>
                <a:latin typeface="Times New Roman"/>
              </a:rPr>
              <a:t>         </a:t>
            </a:r>
            <a:r>
              <a:rPr lang="en-US" sz="2400" strike="noStrike">
                <a:solidFill>
                  <a:srgbClr val="FFFFFF"/>
                </a:solidFill>
                <a:latin typeface="Times New Roman"/>
              </a:rPr>
              <a:t>на</a:t>
            </a: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 Мойсей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Потвърдено от археологията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Открита е къпалнята при Витесда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Археолозите използват Библията за    насока</a:t>
            </a:r>
            <a:endParaRPr/>
          </a:p>
        </p:txBody>
      </p:sp>
      <p:sp>
        <p:nvSpPr>
          <p:cNvPr id="288" name="CustomShape 5"/>
          <p:cNvSpPr/>
          <p:nvPr/>
        </p:nvSpPr>
        <p:spPr>
          <a:xfrm>
            <a:off x="6553080" y="1066680"/>
            <a:ext cx="2056680" cy="1553040"/>
          </a:xfrm>
          <a:prstGeom prst="rect">
            <a:avLst/>
          </a:prstGeom>
          <a:noFill/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Лука 1:1-4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Деян. 1:1-2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Бит. 14:2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Йоан 5:2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290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4F0C5A1-03C4-4584-8FC9-2B50AEB2B555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7</a:t>
            </a:fld>
            <a:endParaRPr/>
          </a:p>
        </p:txBody>
      </p:sp>
      <p:sp>
        <p:nvSpPr>
          <p:cNvPr id="291" name="CustomShape 3"/>
          <p:cNvSpPr/>
          <p:nvPr/>
        </p:nvSpPr>
        <p:spPr>
          <a:xfrm>
            <a:off x="2286000" y="304920"/>
            <a:ext cx="5409360" cy="83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FFCC66"/>
                </a:solidFill>
                <a:latin typeface="Times New Roman"/>
              </a:rPr>
              <a:t>Къде е Ебла?</a:t>
            </a:r>
            <a:endParaRPr/>
          </a:p>
        </p:txBody>
      </p:sp>
      <p:pic>
        <p:nvPicPr>
          <p:cNvPr id="292" name="Picture 1027"/>
          <p:cNvPicPr/>
          <p:nvPr/>
        </p:nvPicPr>
        <p:blipFill>
          <a:blip r:embed="rId3"/>
          <a:stretch/>
        </p:blipFill>
        <p:spPr>
          <a:xfrm>
            <a:off x="4038480" y="1295280"/>
            <a:ext cx="2618640" cy="2380680"/>
          </a:xfrm>
          <a:prstGeom prst="rect">
            <a:avLst/>
          </a:prstGeom>
          <a:ln w="9360">
            <a:noFill/>
          </a:ln>
        </p:spPr>
      </p:pic>
      <p:pic>
        <p:nvPicPr>
          <p:cNvPr id="293" name="Picture 1029"/>
          <p:cNvPicPr/>
          <p:nvPr/>
        </p:nvPicPr>
        <p:blipFill>
          <a:blip r:embed="rId4"/>
          <a:stretch/>
        </p:blipFill>
        <p:spPr>
          <a:xfrm>
            <a:off x="1676520" y="1905120"/>
            <a:ext cx="1828080" cy="1370880"/>
          </a:xfrm>
          <a:prstGeom prst="rect">
            <a:avLst/>
          </a:prstGeom>
          <a:ln w="9360">
            <a:noFill/>
          </a:ln>
        </p:spPr>
      </p:pic>
      <p:pic>
        <p:nvPicPr>
          <p:cNvPr id="294" name="Picture 1030"/>
          <p:cNvPicPr/>
          <p:nvPr/>
        </p:nvPicPr>
        <p:blipFill>
          <a:blip r:embed="rId5"/>
          <a:stretch/>
        </p:blipFill>
        <p:spPr>
          <a:xfrm>
            <a:off x="6934320" y="1828800"/>
            <a:ext cx="1828080" cy="1370880"/>
          </a:xfrm>
          <a:prstGeom prst="rect">
            <a:avLst/>
          </a:prstGeom>
          <a:ln w="9360">
            <a:noFill/>
          </a:ln>
        </p:spPr>
      </p:pic>
      <p:pic>
        <p:nvPicPr>
          <p:cNvPr id="295" name="Picture 1031"/>
          <p:cNvPicPr/>
          <p:nvPr/>
        </p:nvPicPr>
        <p:blipFill>
          <a:blip r:embed="rId6"/>
          <a:stretch/>
        </p:blipFill>
        <p:spPr>
          <a:xfrm>
            <a:off x="6248520" y="3886200"/>
            <a:ext cx="2285280" cy="2220120"/>
          </a:xfrm>
          <a:prstGeom prst="rect">
            <a:avLst/>
          </a:prstGeom>
          <a:ln w="9360">
            <a:noFill/>
          </a:ln>
        </p:spPr>
      </p:pic>
      <p:pic>
        <p:nvPicPr>
          <p:cNvPr id="296" name="Picture 1032"/>
          <p:cNvPicPr/>
          <p:nvPr/>
        </p:nvPicPr>
        <p:blipFill>
          <a:blip r:embed="rId7"/>
          <a:stretch/>
        </p:blipFill>
        <p:spPr>
          <a:xfrm>
            <a:off x="2057400" y="4009680"/>
            <a:ext cx="3199680" cy="1983960"/>
          </a:xfrm>
          <a:prstGeom prst="rect">
            <a:avLst/>
          </a:prstGeom>
          <a:ln w="9360">
            <a:noFill/>
          </a:ln>
        </p:spPr>
      </p:pic>
      <p:sp>
        <p:nvSpPr>
          <p:cNvPr id="297" name="CustomShape 4"/>
          <p:cNvSpPr/>
          <p:nvPr/>
        </p:nvSpPr>
        <p:spPr>
          <a:xfrm>
            <a:off x="3179160" y="1447920"/>
            <a:ext cx="645480" cy="364320"/>
          </a:xfrm>
          <a:prstGeom prst="rect">
            <a:avLst/>
          </a:prstGeom>
          <a:solidFill>
            <a:schemeClr val="accent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EAEAEA"/>
                </a:solidFill>
                <a:latin typeface="Times New Roman"/>
                <a:ea typeface="DejaVu Sans"/>
              </a:rPr>
              <a:t>Ебла</a:t>
            </a:r>
            <a:endParaRPr/>
          </a:p>
        </p:txBody>
      </p:sp>
      <p:sp>
        <p:nvSpPr>
          <p:cNvPr id="298" name="Line 5"/>
          <p:cNvSpPr/>
          <p:nvPr/>
        </p:nvSpPr>
        <p:spPr>
          <a:xfrm>
            <a:off x="3809880" y="1600200"/>
            <a:ext cx="609480" cy="380880"/>
          </a:xfrm>
          <a:prstGeom prst="line">
            <a:avLst/>
          </a:prstGeom>
          <a:ln w="9360">
            <a:solidFill>
              <a:schemeClr val="tx1"/>
            </a:solidFill>
            <a:miter/>
            <a:tailEnd type="triangle" w="med" len="med"/>
          </a:ln>
        </p:spPr>
      </p:sp>
      <p:sp>
        <p:nvSpPr>
          <p:cNvPr id="299" name="CustomShape 6"/>
          <p:cNvSpPr/>
          <p:nvPr/>
        </p:nvSpPr>
        <p:spPr>
          <a:xfrm>
            <a:off x="2857680" y="3429000"/>
            <a:ext cx="895680" cy="364320"/>
          </a:xfrm>
          <a:prstGeom prst="rect">
            <a:avLst/>
          </a:prstGeom>
          <a:solidFill>
            <a:schemeClr val="accent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EAEAEA"/>
                </a:solidFill>
                <a:latin typeface="Times New Roman"/>
                <a:ea typeface="DejaVu Sans"/>
              </a:rPr>
              <a:t>Дамаск</a:t>
            </a:r>
            <a:endParaRPr/>
          </a:p>
        </p:txBody>
      </p:sp>
      <p:sp>
        <p:nvSpPr>
          <p:cNvPr id="300" name="Line 7"/>
          <p:cNvSpPr/>
          <p:nvPr/>
        </p:nvSpPr>
        <p:spPr>
          <a:xfrm flipV="1">
            <a:off x="3886200" y="3124080"/>
            <a:ext cx="380880" cy="457200"/>
          </a:xfrm>
          <a:prstGeom prst="line">
            <a:avLst/>
          </a:prstGeom>
          <a:ln w="9360">
            <a:solidFill>
              <a:schemeClr val="tx1"/>
            </a:solidFill>
            <a:miter/>
            <a:tailEnd type="triangle" w="med" len="med"/>
          </a:ln>
        </p:spPr>
      </p:sp>
      <p:sp>
        <p:nvSpPr>
          <p:cNvPr id="301" name="CustomShape 8"/>
          <p:cNvSpPr/>
          <p:nvPr/>
        </p:nvSpPr>
        <p:spPr>
          <a:xfrm>
            <a:off x="1857960" y="6095880"/>
            <a:ext cx="3568680" cy="364320"/>
          </a:xfrm>
          <a:prstGeom prst="rect">
            <a:avLst/>
          </a:prstGeom>
          <a:solidFill>
            <a:schemeClr val="accent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EAEAEA"/>
                </a:solidFill>
                <a:latin typeface="Times New Roman"/>
                <a:ea typeface="DejaVu Sans"/>
              </a:rPr>
              <a:t>Руини от царския дворец при Ебла</a:t>
            </a:r>
            <a:endParaRPr/>
          </a:p>
        </p:txBody>
      </p:sp>
      <p:sp>
        <p:nvSpPr>
          <p:cNvPr id="302" name="CustomShape 9"/>
          <p:cNvSpPr/>
          <p:nvPr/>
        </p:nvSpPr>
        <p:spPr>
          <a:xfrm>
            <a:off x="6035040" y="6172200"/>
            <a:ext cx="2742840" cy="364320"/>
          </a:xfrm>
          <a:prstGeom prst="rect">
            <a:avLst/>
          </a:prstGeom>
          <a:solidFill>
            <a:schemeClr val="accent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EAEAEA"/>
                </a:solidFill>
                <a:latin typeface="Times New Roman"/>
                <a:ea typeface="DejaVu Sans"/>
              </a:rPr>
              <a:t>Глинени плочи при Ебла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304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8AC49D9-6F7A-4332-B737-30E1429572D4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8</a:t>
            </a:fld>
            <a:endParaRPr/>
          </a:p>
        </p:txBody>
      </p:sp>
      <p:sp>
        <p:nvSpPr>
          <p:cNvPr id="305" name="CustomShape 3"/>
          <p:cNvSpPr/>
          <p:nvPr/>
        </p:nvSpPr>
        <p:spPr>
          <a:xfrm>
            <a:off x="1523880" y="304920"/>
            <a:ext cx="7238160" cy="685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600" strike="noStrike">
                <a:solidFill>
                  <a:srgbClr val="FFCC66"/>
                </a:solidFill>
                <a:latin typeface="Times New Roman"/>
              </a:rPr>
              <a:t>Изпълнени пророчества в Библията</a:t>
            </a:r>
            <a:endParaRPr/>
          </a:p>
        </p:txBody>
      </p:sp>
      <p:sp>
        <p:nvSpPr>
          <p:cNvPr id="306" name="CustomShape 4"/>
          <p:cNvSpPr/>
          <p:nvPr/>
        </p:nvSpPr>
        <p:spPr>
          <a:xfrm>
            <a:off x="1371600" y="990720"/>
            <a:ext cx="6933600" cy="5485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27% от библ. пророчества (когато са написани)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000" strike="noStrike">
                <a:solidFill>
                  <a:srgbClr val="EAEAEA"/>
                </a:solidFill>
                <a:latin typeface="Times New Roman"/>
              </a:rPr>
              <a:t>500+ от 1000+ пророчества изпълнени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300 пророчества за Месия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000" strike="noStrike">
                <a:solidFill>
                  <a:srgbClr val="EAEAEA"/>
                </a:solidFill>
                <a:latin typeface="Times New Roman"/>
              </a:rPr>
              <a:t>109 изпълнени при Неговото 1</a:t>
            </a:r>
            <a:r>
              <a:rPr lang="en-US" sz="2000" strike="noStrike" baseline="30000">
                <a:solidFill>
                  <a:srgbClr val="EAEAEA"/>
                </a:solidFill>
                <a:latin typeface="Times New Roman"/>
              </a:rPr>
              <a:t>во</a:t>
            </a:r>
            <a:r>
              <a:rPr lang="en-US" sz="2000" strike="noStrike">
                <a:solidFill>
                  <a:srgbClr val="EAEAEA"/>
                </a:solidFill>
                <a:latin typeface="Times New Roman"/>
              </a:rPr>
              <a:t> идване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000" strike="noStrike">
                <a:solidFill>
                  <a:srgbClr val="EAEAEA"/>
                </a:solidFill>
                <a:latin typeface="Times New Roman"/>
              </a:rPr>
              <a:t>Място на раждане, продаден за 30 ед.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Пророчества за хора, места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000" strike="noStrike">
                <a:solidFill>
                  <a:srgbClr val="EAEAEA"/>
                </a:solidFill>
                <a:latin typeface="Times New Roman"/>
              </a:rPr>
              <a:t>Падането на Вавилон, </a:t>
            </a:r>
            <a:r>
              <a:rPr lang="en-US" sz="2000" b="1" strike="noStrike">
                <a:solidFill>
                  <a:srgbClr val="EAEAEA"/>
                </a:solidFill>
                <a:latin typeface="Times New Roman"/>
              </a:rPr>
              <a:t>Йер. 50-51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000" strike="noStrike">
                <a:solidFill>
                  <a:srgbClr val="EAEAEA"/>
                </a:solidFill>
                <a:latin typeface="Times New Roman"/>
              </a:rPr>
              <a:t>Разрушаването на Тир, </a:t>
            </a:r>
            <a:r>
              <a:rPr lang="en-US" sz="2000" b="1" strike="noStrike">
                <a:solidFill>
                  <a:srgbClr val="EAEAEA"/>
                </a:solidFill>
                <a:latin typeface="Times New Roman"/>
              </a:rPr>
              <a:t>Езек. 26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000" strike="noStrike">
                <a:solidFill>
                  <a:srgbClr val="EAEAEA"/>
                </a:solidFill>
                <a:latin typeface="Times New Roman"/>
              </a:rPr>
              <a:t>Кир като владетел, </a:t>
            </a:r>
            <a:r>
              <a:rPr lang="en-US" sz="2000" b="1" strike="noStrike">
                <a:solidFill>
                  <a:srgbClr val="EAEAEA"/>
                </a:solidFill>
                <a:latin typeface="Times New Roman"/>
              </a:rPr>
              <a:t>Ис. 44:28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Пророчества за евреите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000" strike="noStrike">
                <a:solidFill>
                  <a:srgbClr val="EAEAEA"/>
                </a:solidFill>
                <a:latin typeface="Times New Roman"/>
              </a:rPr>
              <a:t>Разпръсване и събиране наново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b="1" strike="noStrike">
                <a:solidFill>
                  <a:srgbClr val="EAEAEA"/>
                </a:solidFill>
                <a:latin typeface="Times New Roman"/>
              </a:rPr>
              <a:t>Ис. 61:1-2</a:t>
            </a: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, </a:t>
            </a:r>
            <a:r>
              <a:rPr lang="en-US" sz="2800" b="1" strike="noStrike">
                <a:solidFill>
                  <a:srgbClr val="EAEAEA"/>
                </a:solidFill>
                <a:latin typeface="Times New Roman"/>
              </a:rPr>
              <a:t>Лука 4:18-19a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000" strike="noStrike">
                <a:solidFill>
                  <a:srgbClr val="EAEAEA"/>
                </a:solidFill>
                <a:latin typeface="Times New Roman"/>
              </a:rPr>
              <a:t>Свитъците от Мъртво море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307" name="CustomShape 5"/>
          <p:cNvSpPr/>
          <p:nvPr/>
        </p:nvSpPr>
        <p:spPr>
          <a:xfrm>
            <a:off x="6477120" y="1523880"/>
            <a:ext cx="2056680" cy="2529360"/>
          </a:xfrm>
          <a:prstGeom prst="rect">
            <a:avLst/>
          </a:prstGeom>
          <a:noFill/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Мих. 5:2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Зах. 11:12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Езек. 26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Ис. 44:28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Втор. 28:64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Ис. 11:11-12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Ис. 61:1-2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Лука 4:18-19</a:t>
            </a:r>
            <a:endParaRPr/>
          </a:p>
        </p:txBody>
      </p:sp>
      <p:pic>
        <p:nvPicPr>
          <p:cNvPr id="308" name="Picture 2"/>
          <p:cNvPicPr/>
          <p:nvPr/>
        </p:nvPicPr>
        <p:blipFill>
          <a:blip r:embed="rId3"/>
          <a:stretch/>
        </p:blipFill>
        <p:spPr>
          <a:xfrm>
            <a:off x="6024960" y="4191120"/>
            <a:ext cx="2899440" cy="221112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icture 4"/>
          <p:cNvPicPr/>
          <p:nvPr/>
        </p:nvPicPr>
        <p:blipFill>
          <a:blip r:embed="rId3"/>
          <a:stretch/>
        </p:blipFill>
        <p:spPr>
          <a:xfrm>
            <a:off x="7104240" y="1809360"/>
            <a:ext cx="1856520" cy="1390680"/>
          </a:xfrm>
          <a:prstGeom prst="rect">
            <a:avLst/>
          </a:prstGeom>
          <a:ln>
            <a:noFill/>
          </a:ln>
        </p:spPr>
      </p:pic>
      <p:sp>
        <p:nvSpPr>
          <p:cNvPr id="310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311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306ECC1D-5A02-4F39-B1D5-94F6B6D4C9E9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9</a:t>
            </a:fld>
            <a:endParaRPr/>
          </a:p>
        </p:txBody>
      </p:sp>
      <p:sp>
        <p:nvSpPr>
          <p:cNvPr id="312" name="CustomShape 3"/>
          <p:cNvSpPr/>
          <p:nvPr/>
        </p:nvSpPr>
        <p:spPr>
          <a:xfrm>
            <a:off x="1097280" y="1219320"/>
            <a:ext cx="7589160" cy="49521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buSzPct val="90000"/>
              <a:buFont typeface="Symbol"/>
              <a:buChar char="¨"/>
            </a:pP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Доверяваме се на Библията за </a:t>
            </a:r>
            <a:r>
              <a:rPr lang="en-US" sz="2600" u="sng" strike="noStrike">
                <a:solidFill>
                  <a:srgbClr val="EAEAEA"/>
                </a:solidFill>
                <a:latin typeface="Times New Roman"/>
              </a:rPr>
              <a:t>духовните</a:t>
            </a: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 истини</a:t>
            </a:r>
            <a:endParaRPr/>
          </a:p>
          <a:p>
            <a:pPr>
              <a:lnSpc>
                <a:spcPct val="90000"/>
              </a:lnSpc>
              <a:buSzPct val="90000"/>
              <a:buFont typeface="Symbol"/>
              <a:buChar char="¨"/>
            </a:pPr>
            <a:r>
              <a:rPr lang="en-US" sz="2600" u="sng" strike="noStrike">
                <a:solidFill>
                  <a:srgbClr val="EAEAEA"/>
                </a:solidFill>
                <a:latin typeface="Times New Roman"/>
              </a:rPr>
              <a:t>Археологията</a:t>
            </a: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, </a:t>
            </a:r>
            <a:r>
              <a:rPr lang="en-US" sz="2600" u="sng" strike="noStrike">
                <a:solidFill>
                  <a:srgbClr val="EAEAEA"/>
                </a:solidFill>
                <a:latin typeface="Times New Roman"/>
              </a:rPr>
              <a:t>историята</a:t>
            </a: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, </a:t>
            </a:r>
            <a:r>
              <a:rPr lang="en-US" sz="2600" u="sng" strike="noStrike">
                <a:solidFill>
                  <a:srgbClr val="EAEAEA"/>
                </a:solidFill>
                <a:latin typeface="Times New Roman"/>
              </a:rPr>
              <a:t>географията</a:t>
            </a: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, </a:t>
            </a:r>
            <a:endParaRPr/>
          </a:p>
          <a:p>
            <a:pPr>
              <a:lnSpc>
                <a:spcPct val="90000"/>
              </a:lnSpc>
              <a:buSzPct val="90000"/>
              <a:buFont typeface="Symbol"/>
              <a:buChar char="¨"/>
            </a:pP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и </a:t>
            </a:r>
            <a:r>
              <a:rPr lang="en-US" sz="2600" u="sng" strike="noStrike">
                <a:solidFill>
                  <a:srgbClr val="EAEAEA"/>
                </a:solidFill>
                <a:latin typeface="Times New Roman"/>
              </a:rPr>
              <a:t>пророчествата</a:t>
            </a: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 потвърждават истините </a:t>
            </a:r>
            <a:endParaRPr/>
          </a:p>
          <a:p>
            <a:pPr>
              <a:lnSpc>
                <a:spcPct val="90000"/>
              </a:lnSpc>
              <a:buSzPct val="90000"/>
              <a:buFont typeface="Symbol"/>
              <a:buChar char="¨"/>
            </a:pP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на Библията</a:t>
            </a:r>
            <a:endParaRPr/>
          </a:p>
          <a:p>
            <a:pPr>
              <a:lnSpc>
                <a:spcPct val="90000"/>
              </a:lnSpc>
              <a:buSzPct val="90000"/>
              <a:buFont typeface="Symbol"/>
              <a:buChar char="¨"/>
            </a:pP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Доверяваме ли се на Библията за истините относно </a:t>
            </a:r>
            <a:r>
              <a:rPr lang="en-US" sz="2600" u="sng" strike="noStrike">
                <a:solidFill>
                  <a:srgbClr val="EAEAEA"/>
                </a:solidFill>
                <a:latin typeface="Times New Roman"/>
              </a:rPr>
              <a:t>науката</a:t>
            </a: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?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Астрономия, геофизика, геология, хидрология, метеорология, океанография, физика, биология</a:t>
            </a:r>
            <a:endParaRPr/>
          </a:p>
          <a:p>
            <a:pPr>
              <a:lnSpc>
                <a:spcPct val="90000"/>
              </a:lnSpc>
              <a:buSzPct val="90000"/>
              <a:buFont typeface="Symbol"/>
              <a:buChar char="¨"/>
            </a:pPr>
            <a:r>
              <a:rPr lang="en-US" sz="2600" strike="noStrike">
                <a:solidFill>
                  <a:srgbClr val="EAEAEA"/>
                </a:solidFill>
                <a:latin typeface="Times New Roman"/>
              </a:rPr>
              <a:t>Има много библейски препратки към природата и природните процеси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Авторите използват ежедневен език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Смайващо точни твърдения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Прозрения в Библията с предвиждащ характер в науката</a:t>
            </a:r>
            <a:endParaRPr/>
          </a:p>
        </p:txBody>
      </p:sp>
      <p:sp>
        <p:nvSpPr>
          <p:cNvPr id="313" name="CustomShape 4"/>
          <p:cNvSpPr/>
          <p:nvPr/>
        </p:nvSpPr>
        <p:spPr>
          <a:xfrm>
            <a:off x="155520" y="-846000"/>
            <a:ext cx="2590200" cy="176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4" name="CustomShape 5"/>
          <p:cNvSpPr/>
          <p:nvPr/>
        </p:nvSpPr>
        <p:spPr>
          <a:xfrm>
            <a:off x="1523880" y="304920"/>
            <a:ext cx="716220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FFCC66"/>
                </a:solidFill>
                <a:latin typeface="Times New Roman"/>
              </a:rPr>
              <a:t>Библейска истина в науката?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316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7E50579-7CBF-4262-9259-FA240FD96DE9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10</a:t>
            </a:fld>
            <a:endParaRPr/>
          </a:p>
        </p:txBody>
      </p:sp>
      <p:sp>
        <p:nvSpPr>
          <p:cNvPr id="317" name="CustomShape 3"/>
          <p:cNvSpPr/>
          <p:nvPr/>
        </p:nvSpPr>
        <p:spPr>
          <a:xfrm>
            <a:off x="1523880" y="304920"/>
            <a:ext cx="7238160" cy="76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000" strike="noStrike">
                <a:solidFill>
                  <a:srgbClr val="FFCC66"/>
                </a:solidFill>
                <a:latin typeface="Times New Roman"/>
              </a:rPr>
              <a:t>Научна точност в Библията</a:t>
            </a:r>
            <a:endParaRPr/>
          </a:p>
        </p:txBody>
      </p:sp>
      <p:sp>
        <p:nvSpPr>
          <p:cNvPr id="318" name="CustomShape 4"/>
          <p:cNvSpPr/>
          <p:nvPr/>
        </p:nvSpPr>
        <p:spPr>
          <a:xfrm>
            <a:off x="1097280" y="1066680"/>
            <a:ext cx="6491880" cy="54093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Пет категории: материя, пространство, време, сила, действия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Библ. препратки към науката: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Брой на звездите – 10**22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Земята като кълбо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Земята “окачена” в пространството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Земята се върти около оста си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Воден цикъл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Животът е в кръвта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US" sz="2400" strike="noStrike">
                <a:solidFill>
                  <a:srgbClr val="EAEAEA"/>
                </a:solidFill>
                <a:latin typeface="Times New Roman"/>
              </a:rPr>
              <a:t>Обрязване на 8-я ден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Научни дисциплини, основани от вярващи в Библията учени</a:t>
            </a:r>
            <a:endParaRPr/>
          </a:p>
        </p:txBody>
      </p:sp>
      <p:sp>
        <p:nvSpPr>
          <p:cNvPr id="319" name="CustomShape 5"/>
          <p:cNvSpPr/>
          <p:nvPr/>
        </p:nvSpPr>
        <p:spPr>
          <a:xfrm>
            <a:off x="6705720" y="1554480"/>
            <a:ext cx="2056680" cy="3015360"/>
          </a:xfrm>
          <a:prstGeom prst="rect">
            <a:avLst/>
          </a:prstGeom>
          <a:noFill/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Бит. 1:1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Йер. 33:22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Ис. 40:22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Йов 26:7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Йов 38:14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Екл. 1:7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Лев. 17:11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EAEAEA"/>
                </a:solidFill>
                <a:latin typeface="Times New Roman"/>
                <a:ea typeface="DejaVu Sans"/>
              </a:rPr>
              <a:t>Лев. 12:3</a:t>
            </a:r>
            <a:endParaRPr/>
          </a:p>
        </p:txBody>
      </p:sp>
      <p:pic>
        <p:nvPicPr>
          <p:cNvPr id="320" name="Picture 2"/>
          <p:cNvPicPr/>
          <p:nvPr/>
        </p:nvPicPr>
        <p:blipFill>
          <a:blip r:embed="rId3"/>
          <a:stretch/>
        </p:blipFill>
        <p:spPr>
          <a:xfrm>
            <a:off x="6477120" y="4648320"/>
            <a:ext cx="2503800" cy="17949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rg_hi"/>
          <p:cNvPicPr/>
          <p:nvPr/>
        </p:nvPicPr>
        <p:blipFill>
          <a:blip r:embed="rId2"/>
          <a:stretch/>
        </p:blipFill>
        <p:spPr>
          <a:xfrm>
            <a:off x="6858000" y="4586760"/>
            <a:ext cx="2064600" cy="1265040"/>
          </a:xfrm>
          <a:prstGeom prst="rect">
            <a:avLst/>
          </a:prstGeom>
          <a:ln w="9360">
            <a:noFill/>
          </a:ln>
        </p:spPr>
      </p:pic>
      <p:sp>
        <p:nvSpPr>
          <p:cNvPr id="322" name="CustomShape 1"/>
          <p:cNvSpPr/>
          <p:nvPr/>
        </p:nvSpPr>
        <p:spPr>
          <a:xfrm>
            <a:off x="1523880" y="304920"/>
            <a:ext cx="6171480" cy="76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FFCC66"/>
                </a:solidFill>
                <a:latin typeface="Times New Roman"/>
              </a:rPr>
              <a:t>Библията Е достоверна</a:t>
            </a:r>
            <a:endParaRPr/>
          </a:p>
        </p:txBody>
      </p:sp>
      <p:sp>
        <p:nvSpPr>
          <p:cNvPr id="323" name="CustomShape 2"/>
          <p:cNvSpPr/>
          <p:nvPr/>
        </p:nvSpPr>
        <p:spPr>
          <a:xfrm>
            <a:off x="1097280" y="1066680"/>
            <a:ext cx="6521760" cy="487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Библията е книга с духовни истини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Точно преписвана във времето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Потвърдена от </a:t>
            </a:r>
            <a:r>
              <a:rPr lang="en-US" sz="2800" u="sng" strike="noStrike">
                <a:solidFill>
                  <a:srgbClr val="EAEAEA"/>
                </a:solidFill>
                <a:latin typeface="Times New Roman"/>
              </a:rPr>
              <a:t>археологията</a:t>
            </a: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, 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u="sng" strike="noStrike">
                <a:solidFill>
                  <a:srgbClr val="EAEAEA"/>
                </a:solidFill>
                <a:latin typeface="Times New Roman"/>
              </a:rPr>
              <a:t>историята</a:t>
            </a: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, </a:t>
            </a:r>
            <a:r>
              <a:rPr lang="en-US" sz="2800" u="sng" strike="noStrike">
                <a:solidFill>
                  <a:srgbClr val="EAEAEA"/>
                </a:solidFill>
                <a:latin typeface="Times New Roman"/>
              </a:rPr>
              <a:t>географията</a:t>
            </a: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, </a:t>
            </a:r>
            <a:r>
              <a:rPr lang="en-US" sz="2800" u="sng" strike="noStrike">
                <a:solidFill>
                  <a:srgbClr val="EAEAEA"/>
                </a:solidFill>
                <a:latin typeface="Times New Roman"/>
              </a:rPr>
              <a:t>пророчествата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Твърденията относно </a:t>
            </a:r>
            <a:r>
              <a:rPr lang="en-US" sz="2800" u="sng" strike="noStrike">
                <a:solidFill>
                  <a:srgbClr val="EAEAEA"/>
                </a:solidFill>
                <a:latin typeface="Times New Roman"/>
              </a:rPr>
              <a:t>науката</a:t>
            </a: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 са верни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Библията </a:t>
            </a:r>
            <a:r>
              <a:rPr lang="en-US" sz="2800" u="sng" strike="noStrike">
                <a:solidFill>
                  <a:srgbClr val="EAEAEA"/>
                </a:solidFill>
                <a:latin typeface="Times New Roman"/>
              </a:rPr>
              <a:t>Е</a:t>
            </a: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 Божието Слово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Има отговори за скептиците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Знайте в Какво, Защо, и Как да защитите онова, в което вярвате!</a:t>
            </a:r>
            <a:endParaRPr/>
          </a:p>
          <a:p>
            <a:pPr>
              <a:lnSpc>
                <a:spcPct val="100000"/>
              </a:lnSpc>
              <a:buSzPct val="90000"/>
              <a:buFont typeface="Symbol"/>
              <a:buChar char="¨"/>
            </a:pPr>
            <a:r>
              <a:rPr lang="en-US" sz="2800" strike="noStrike">
                <a:solidFill>
                  <a:srgbClr val="EAEAEA"/>
                </a:solidFill>
                <a:latin typeface="Times New Roman"/>
              </a:rPr>
              <a:t>Знайте го! Живейте го! Споделяйте го! Защитавайте го!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324" name="CustomShape 3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325" name="CustomShape 4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1F42A3B-65F3-42D9-958A-E938E4695D46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11</a:t>
            </a:fld>
            <a:endParaRPr/>
          </a:p>
        </p:txBody>
      </p:sp>
      <p:pic>
        <p:nvPicPr>
          <p:cNvPr id="326" name="Picture 2"/>
          <p:cNvPicPr/>
          <p:nvPr/>
        </p:nvPicPr>
        <p:blipFill>
          <a:blip r:embed="rId3"/>
          <a:stretch/>
        </p:blipFill>
        <p:spPr>
          <a:xfrm>
            <a:off x="7391520" y="1143000"/>
            <a:ext cx="1387440" cy="1557720"/>
          </a:xfrm>
          <a:prstGeom prst="rect">
            <a:avLst/>
          </a:prstGeom>
          <a:ln w="9360">
            <a:noFill/>
          </a:ln>
        </p:spPr>
      </p:pic>
      <p:sp>
        <p:nvSpPr>
          <p:cNvPr id="327" name="CustomShape 5"/>
          <p:cNvSpPr/>
          <p:nvPr/>
        </p:nvSpPr>
        <p:spPr>
          <a:xfrm>
            <a:off x="155520" y="-1181160"/>
            <a:ext cx="1847160" cy="246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8" name="CustomShape 6"/>
          <p:cNvSpPr/>
          <p:nvPr/>
        </p:nvSpPr>
        <p:spPr>
          <a:xfrm>
            <a:off x="155520" y="-846000"/>
            <a:ext cx="2580480" cy="177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9" name="CustomShape 7"/>
          <p:cNvSpPr/>
          <p:nvPr/>
        </p:nvSpPr>
        <p:spPr>
          <a:xfrm>
            <a:off x="155520" y="-838080"/>
            <a:ext cx="2609280" cy="17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0" name="CustomShape 8"/>
          <p:cNvSpPr/>
          <p:nvPr/>
        </p:nvSpPr>
        <p:spPr>
          <a:xfrm>
            <a:off x="3821400" y="6019920"/>
            <a:ext cx="2288520" cy="394920"/>
          </a:xfrm>
          <a:prstGeom prst="rect">
            <a:avLst/>
          </a:prstGeom>
          <a:noFill/>
          <a:ln w="19080">
            <a:solidFill>
              <a:schemeClr val="accent4">
                <a:lumMod val="20000"/>
                <a:lumOff val="8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HeinzLycklama.com</a:t>
            </a:r>
            <a:endParaRPr/>
          </a:p>
        </p:txBody>
      </p:sp>
      <p:sp>
        <p:nvSpPr>
          <p:cNvPr id="331" name="CustomShape 9"/>
          <p:cNvSpPr/>
          <p:nvPr/>
        </p:nvSpPr>
        <p:spPr>
          <a:xfrm>
            <a:off x="6827760" y="3200400"/>
            <a:ext cx="2133000" cy="1309680"/>
          </a:xfrm>
          <a:prstGeom prst="rect">
            <a:avLst/>
          </a:prstGeom>
          <a:noFill/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u="sng" strike="noStrike">
                <a:solidFill>
                  <a:srgbClr val="EAEAEA"/>
                </a:solidFill>
                <a:latin typeface="Times New Roman"/>
                <a:ea typeface="DejaVu Sans"/>
              </a:rPr>
              <a:t>1 Петр. 3:15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Юда 3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2 Кор. 10:4-5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000" strike="noStrike">
                <a:solidFill>
                  <a:srgbClr val="EAEAEA"/>
                </a:solidFill>
                <a:latin typeface="Times New Roman"/>
                <a:ea typeface="DejaVu Sans"/>
              </a:rPr>
              <a:t>Кол. 4:6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CustomShape 1"/>
          <p:cNvSpPr/>
          <p:nvPr/>
        </p:nvSpPr>
        <p:spPr>
          <a:xfrm>
            <a:off x="3581280" y="6400800"/>
            <a:ext cx="289476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EAEAEA"/>
                </a:solidFill>
                <a:latin typeface="Times New Roman"/>
              </a:rPr>
              <a:t>@ Dr. Heinz Lycklama</a:t>
            </a:r>
            <a:endParaRPr/>
          </a:p>
        </p:txBody>
      </p:sp>
      <p:sp>
        <p:nvSpPr>
          <p:cNvPr id="333" name="CustomShape 2"/>
          <p:cNvSpPr/>
          <p:nvPr/>
        </p:nvSpPr>
        <p:spPr>
          <a:xfrm>
            <a:off x="7238880" y="6400800"/>
            <a:ext cx="190440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85370AA-BC85-450E-8C11-F740B5AF522B}" type="slidenum">
              <a:rPr lang="en-US" sz="1400" strike="noStrike">
                <a:solidFill>
                  <a:srgbClr val="EAEAEA"/>
                </a:solidFill>
                <a:latin typeface="Times New Roman"/>
              </a:rPr>
              <a:t>12</a:t>
            </a:fld>
            <a:endParaRPr/>
          </a:p>
        </p:txBody>
      </p:sp>
      <p:sp>
        <p:nvSpPr>
          <p:cNvPr id="334" name="CustomShape 3"/>
          <p:cNvSpPr/>
          <p:nvPr/>
        </p:nvSpPr>
        <p:spPr>
          <a:xfrm>
            <a:off x="3490200" y="457200"/>
            <a:ext cx="2818800" cy="2283840"/>
          </a:xfrm>
          <a:prstGeom prst="rect">
            <a:avLst/>
          </a:prstGeom>
          <a:solidFill>
            <a:srgbClr val="00B0F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600" b="1" strike="noStrike">
                <a:solidFill>
                  <a:srgbClr val="EAEAEA"/>
                </a:solidFill>
                <a:latin typeface="Times New Roman"/>
                <a:ea typeface="DejaVu Sans"/>
              </a:rPr>
              <a:t>Благодаря ви за вниманието!</a:t>
            </a:r>
            <a:endParaRPr/>
          </a:p>
        </p:txBody>
      </p:sp>
      <p:sp>
        <p:nvSpPr>
          <p:cNvPr id="335" name="CustomShape 4"/>
          <p:cNvSpPr/>
          <p:nvPr/>
        </p:nvSpPr>
        <p:spPr>
          <a:xfrm>
            <a:off x="2514600" y="2666880"/>
            <a:ext cx="4723560" cy="1980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EAEAEA"/>
                </a:solidFill>
                <a:latin typeface="Times New Roman"/>
                <a:ea typeface="DejaVu Sans"/>
              </a:rPr>
              <a:t>Dr. Heinz Lycklama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EAEAEA"/>
                </a:solidFill>
                <a:latin typeface="Times New Roman"/>
                <a:ea typeface="DejaVu Sans"/>
              </a:rPr>
              <a:t>heinz@osta.com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3200" b="1" u="sng" strike="noStrike">
                <a:solidFill>
                  <a:srgbClr val="EAEAEA"/>
                </a:solidFill>
                <a:latin typeface="Times New Roman"/>
                <a:ea typeface="DejaVu Sans"/>
              </a:rPr>
              <a:t>HeinzLycklama.com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EAEAEA"/>
                </a:solidFill>
                <a:latin typeface="Times New Roman"/>
                <a:ea typeface="DejaVu Sans"/>
              </a:rPr>
              <a:t>Messages: Lectures &amp; Sermons</a:t>
            </a:r>
            <a:endParaRPr/>
          </a:p>
        </p:txBody>
      </p:sp>
      <p:sp>
        <p:nvSpPr>
          <p:cNvPr id="336" name="CustomShape 5"/>
          <p:cNvSpPr/>
          <p:nvPr/>
        </p:nvSpPr>
        <p:spPr>
          <a:xfrm>
            <a:off x="2590920" y="4800600"/>
            <a:ext cx="4906800" cy="130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200" b="1" u="sng" strike="noStrike">
                <a:solidFill>
                  <a:srgbClr val="EAEAEA"/>
                </a:solidFill>
                <a:latin typeface="Times New Roman"/>
                <a:ea typeface="DejaVu Sans"/>
              </a:rPr>
              <a:t>ApologeticsForum.org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EAEAEA"/>
                </a:solidFill>
                <a:latin typeface="Times New Roman"/>
                <a:ea typeface="DejaVu Sans"/>
              </a:rPr>
              <a:t>Да подпомогнем екипирането на вярващите в защита на вярата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Designs\Lock And Key.pot</Template>
  <TotalTime>58</TotalTime>
  <Words>879</Words>
  <Application>Microsoft Office PowerPoint</Application>
  <PresentationFormat>On-screen Show (4:3)</PresentationFormat>
  <Paragraphs>217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Arial</vt:lpstr>
      <vt:lpstr>Calibri</vt:lpstr>
      <vt:lpstr>Calibri Light</vt:lpstr>
      <vt:lpstr>DejaVu Sans</vt:lpstr>
      <vt:lpstr>StarSymbol</vt:lpstr>
      <vt:lpstr>Symbol</vt:lpstr>
      <vt:lpstr>Times New Roman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Defense of Our Faith</dc:title>
  <dc:subject>Christian Apologetics</dc:subject>
  <dc:creator>Heinz Lycklama</dc:creator>
  <cp:lastModifiedBy>Pavel Pavlov</cp:lastModifiedBy>
  <cp:revision>226</cp:revision>
  <dcterms:created xsi:type="dcterms:W3CDTF">2007-09-16T01:55:13Z</dcterms:created>
  <dcterms:modified xsi:type="dcterms:W3CDTF">2017-10-29T07:15:36Z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11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