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24384000" cy="13716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206360" y="2373120"/>
            <a:ext cx="21970800" cy="934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21970800" cy="934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10721520" cy="934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2464280" y="2373120"/>
            <a:ext cx="10721520" cy="934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06360" y="1079640"/>
            <a:ext cx="21970800" cy="6643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2464280" y="2373120"/>
            <a:ext cx="10721520" cy="934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206360" y="286164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10721520" cy="934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2464280" y="237312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2464280" y="286164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2464280" y="237312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206360" y="2861640"/>
            <a:ext cx="2197080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2197080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206360" y="2861640"/>
            <a:ext cx="2197080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2464280" y="237312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206360" y="286164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2464280" y="2861640"/>
            <a:ext cx="1072152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707436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634960" y="2373120"/>
            <a:ext cx="707436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6063200" y="2373120"/>
            <a:ext cx="707436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206360" y="2861640"/>
            <a:ext cx="707436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8634960" y="2861640"/>
            <a:ext cx="707436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16063200" y="2861640"/>
            <a:ext cx="7074360" cy="445680"/>
          </a:xfrm>
          <a:prstGeom prst="rect">
            <a:avLst/>
          </a:prstGeom>
        </p:spPr>
        <p:txBody>
          <a:bodyPr lIns="0" rIns="0" tIns="0" bIns="0">
            <a:normAutofit fontScale="45000"/>
          </a:bodyPr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206360" y="1079640"/>
            <a:ext cx="21970800" cy="1432800"/>
          </a:xfrm>
          <a:prstGeom prst="rect">
            <a:avLst/>
          </a:prstGeom>
        </p:spPr>
        <p:txBody>
          <a:bodyPr lIns="50760" rIns="50760" tIns="50760" bIns="50760">
            <a:noAutofit/>
          </a:bodyPr>
          <a:p>
            <a:pPr>
              <a:lnSpc>
                <a:spcPct val="80000"/>
              </a:lnSpc>
              <a:tabLst>
                <a:tab algn="l" pos="0"/>
              </a:tabLst>
            </a:pPr>
            <a:r>
              <a:rPr b="1" lang="en-US" sz="8500" spc="-171" strike="noStrike">
                <a:solidFill>
                  <a:srgbClr val="000000"/>
                </a:solidFill>
                <a:latin typeface="Helvetica Neue"/>
                <a:ea typeface="Helvetica Neue"/>
              </a:rPr>
              <a:t>Slide Title</a:t>
            </a:r>
            <a:endParaRPr b="0" lang="en-US" sz="8500" spc="-1" strike="noStrike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206360" y="2373120"/>
            <a:ext cx="21970800" cy="934560"/>
          </a:xfrm>
          <a:prstGeom prst="rect">
            <a:avLst/>
          </a:prstGeom>
        </p:spPr>
        <p:txBody>
          <a:bodyPr lIns="45720" rIns="4572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55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Slide Subtitle</a:t>
            </a:r>
            <a:endParaRPr b="0" lang="en-US" sz="55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1206360" y="4248360"/>
            <a:ext cx="21970800" cy="8255520"/>
          </a:xfrm>
          <a:prstGeom prst="rect">
            <a:avLst/>
          </a:prstGeom>
        </p:spPr>
        <p:txBody>
          <a:bodyPr lIns="50760" rIns="50760" tIns="50760" bIns="50760">
            <a:noAutofit/>
          </a:bodyPr>
          <a:p>
            <a:pPr marL="609480" indent="-609120">
              <a:lnSpc>
                <a:spcPct val="90000"/>
              </a:lnSpc>
              <a:spcBef>
                <a:spcPts val="4501"/>
              </a:spcBef>
              <a:buClr>
                <a:srgbClr val="000000"/>
              </a:buClr>
              <a:buSzPct val="123000"/>
              <a:buFont typeface="Symbol" charset="2"/>
              <a:buChar char=""/>
            </a:pPr>
            <a:r>
              <a:rPr b="0" lang="en-US" sz="48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Slide bullet text</a:t>
            </a:r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  <a:p>
            <a:endParaRPr b="0" lang="en-US" sz="4800" spc="-1" strike="noStrike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12001320" y="13080960"/>
            <a:ext cx="368280" cy="374400"/>
          </a:xfrm>
          <a:prstGeom prst="rect">
            <a:avLst/>
          </a:prstGeom>
        </p:spPr>
        <p:txBody>
          <a:bodyPr lIns="50760" rIns="50760" tIns="50760" bIns="50760" anchor="b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1.png" descr="1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41" name="CustomShape 1"/>
          <p:cNvSpPr/>
          <p:nvPr/>
        </p:nvSpPr>
        <p:spPr>
          <a:xfrm>
            <a:off x="3539160" y="3149640"/>
            <a:ext cx="7898400" cy="7416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12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Why Is There So Much Pain &amp; Suffering?</a:t>
            </a:r>
            <a:endParaRPr b="0" lang="en-US" sz="1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43" name="CustomShape 1"/>
          <p:cNvSpPr/>
          <p:nvPr/>
        </p:nvSpPr>
        <p:spPr>
          <a:xfrm>
            <a:off x="651600" y="5832360"/>
            <a:ext cx="161827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Atheist View of History &amp; God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44" name="CustomShape 2"/>
          <p:cNvSpPr/>
          <p:nvPr/>
        </p:nvSpPr>
        <p:spPr>
          <a:xfrm>
            <a:off x="573480" y="8303040"/>
            <a:ext cx="1633968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Biblical View of History &amp; God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45" name="CustomShape 3"/>
          <p:cNvSpPr/>
          <p:nvPr/>
        </p:nvSpPr>
        <p:spPr>
          <a:xfrm>
            <a:off x="611280" y="10773720"/>
            <a:ext cx="1336464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Role of Man’s Free Will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46" name="CustomShape 4"/>
          <p:cNvSpPr/>
          <p:nvPr/>
        </p:nvSpPr>
        <p:spPr>
          <a:xfrm>
            <a:off x="6598080" y="628920"/>
            <a:ext cx="11187720" cy="2329560"/>
          </a:xfrm>
          <a:prstGeom prst="roundRect">
            <a:avLst>
              <a:gd name="adj" fmla="val 1267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2 Corinthians 12:7-10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47" name="CustomShape 5"/>
          <p:cNvSpPr/>
          <p:nvPr/>
        </p:nvSpPr>
        <p:spPr>
          <a:xfrm>
            <a:off x="594720" y="3361680"/>
            <a:ext cx="1444968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Pain &amp; Suffering – The Issues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49" name="CustomShape 1"/>
          <p:cNvSpPr/>
          <p:nvPr/>
        </p:nvSpPr>
        <p:spPr>
          <a:xfrm>
            <a:off x="614160" y="3621960"/>
            <a:ext cx="16652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Nature of Death and Suffering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629280" y="6300000"/>
            <a:ext cx="1559448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God’s Purposes In Our Suffering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635040" y="8978400"/>
            <a:ext cx="139575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What Is God Doing About It?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52" name="CustomShape 4"/>
          <p:cNvSpPr/>
          <p:nvPr/>
        </p:nvSpPr>
        <p:spPr>
          <a:xfrm>
            <a:off x="752760" y="11656800"/>
            <a:ext cx="1041444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Our Source of Hope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53" name="CustomShape 5"/>
          <p:cNvSpPr/>
          <p:nvPr/>
        </p:nvSpPr>
        <p:spPr>
          <a:xfrm>
            <a:off x="6598080" y="628920"/>
            <a:ext cx="11187720" cy="2329560"/>
          </a:xfrm>
          <a:prstGeom prst="roundRect">
            <a:avLst>
              <a:gd name="adj" fmla="val 1267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2 Corinthians 12:7-10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3.png" descr="3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55" name="CustomShape 1"/>
          <p:cNvSpPr/>
          <p:nvPr/>
        </p:nvSpPr>
        <p:spPr>
          <a:xfrm>
            <a:off x="5550840" y="10769040"/>
            <a:ext cx="1328220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Pain &amp; Suffering – The Issues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57" name="CustomShape 1"/>
          <p:cNvSpPr/>
          <p:nvPr/>
        </p:nvSpPr>
        <p:spPr>
          <a:xfrm>
            <a:off x="833040" y="7682400"/>
            <a:ext cx="19156320" cy="1336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What is the source of evil?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58" name="CustomShape 2"/>
          <p:cNvSpPr/>
          <p:nvPr/>
        </p:nvSpPr>
        <p:spPr>
          <a:xfrm>
            <a:off x="845280" y="4270320"/>
            <a:ext cx="20269080" cy="2647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Death &amp; suffering everywhere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Natural disasters, disease, manmade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59" name="CustomShape 3"/>
          <p:cNvSpPr/>
          <p:nvPr/>
        </p:nvSpPr>
        <p:spPr>
          <a:xfrm>
            <a:off x="833040" y="10008360"/>
            <a:ext cx="19156320" cy="1336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Biblical examples of suffering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60" name="CustomShape 4"/>
          <p:cNvSpPr/>
          <p:nvPr/>
        </p:nvSpPr>
        <p:spPr>
          <a:xfrm>
            <a:off x="2801880" y="233640"/>
            <a:ext cx="18779400" cy="2329560"/>
          </a:xfrm>
          <a:prstGeom prst="roundRect">
            <a:avLst>
              <a:gd name="adj" fmla="val 1267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Genesis 3:17; Genesis 50:20; Psalms 40:12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51" dur="indefinite" restart="never" nodeType="tmRoot">
          <p:childTnLst>
            <p:seq>
              <p:cTn id="52" dur="indefinite" nodeType="mainSeq"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62" name="CustomShape 1"/>
          <p:cNvSpPr/>
          <p:nvPr/>
        </p:nvSpPr>
        <p:spPr>
          <a:xfrm>
            <a:off x="762480" y="7558560"/>
            <a:ext cx="20614680" cy="25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Atheist’s case dismissed – a moral law implies a moral law giver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63" name="CustomShape 2"/>
          <p:cNvSpPr/>
          <p:nvPr/>
        </p:nvSpPr>
        <p:spPr>
          <a:xfrm>
            <a:off x="993960" y="10677960"/>
            <a:ext cx="19156320" cy="2571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Mother Teresa’s actions better than Hitler’s?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64" name="CustomShape 3"/>
          <p:cNvSpPr/>
          <p:nvPr/>
        </p:nvSpPr>
        <p:spPr>
          <a:xfrm>
            <a:off x="768600" y="2957400"/>
            <a:ext cx="20810160" cy="39582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How the world deals with it: 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Darwin — death of daughter, 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Ted Turner – death of sister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65" name="CustomShape 4"/>
          <p:cNvSpPr/>
          <p:nvPr/>
        </p:nvSpPr>
        <p:spPr>
          <a:xfrm>
            <a:off x="2801880" y="233640"/>
            <a:ext cx="18779400" cy="2329560"/>
          </a:xfrm>
          <a:prstGeom prst="roundRect">
            <a:avLst>
              <a:gd name="adj" fmla="val 1267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Genesis 3:17; Genesis 50:20; Psalms 40:12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4" dur="indefinite" restart="never" nodeType="tmRoot">
          <p:childTnLst>
            <p:seq>
              <p:cTn id="75" dur="indefinite" nodeType="mainSeq"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4.png" descr="4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67" name="CustomShape 1"/>
          <p:cNvSpPr/>
          <p:nvPr/>
        </p:nvSpPr>
        <p:spPr>
          <a:xfrm>
            <a:off x="2305800" y="10829160"/>
            <a:ext cx="197719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Atheist’s View of History &amp; God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69" name="CustomShape 1"/>
          <p:cNvSpPr/>
          <p:nvPr/>
        </p:nvSpPr>
        <p:spPr>
          <a:xfrm>
            <a:off x="1159200" y="6127560"/>
            <a:ext cx="19156320" cy="2845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“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secrets of evolution are time and death”, </a:t>
            </a:r>
            <a:r>
              <a:rPr b="0" i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Carl Sagan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1159200" y="9984600"/>
            <a:ext cx="19156320" cy="2845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Death, disease, suffering is a permanent part of history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71" name="CustomShape 3"/>
          <p:cNvSpPr/>
          <p:nvPr/>
        </p:nvSpPr>
        <p:spPr>
          <a:xfrm>
            <a:off x="1161720" y="373716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Evolution requires death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72" name="CustomShape 4"/>
          <p:cNvSpPr/>
          <p:nvPr/>
        </p:nvSpPr>
        <p:spPr>
          <a:xfrm>
            <a:off x="3683520" y="407880"/>
            <a:ext cx="17425440" cy="2329560"/>
          </a:xfrm>
          <a:prstGeom prst="roundRect">
            <a:avLst>
              <a:gd name="adj" fmla="val 1267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Romans 3:23, Revelation 21:4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91" dur="indefinite" restart="never" nodeType="tmRoot">
          <p:childTnLst>
            <p:seq>
              <p:cTn id="92" dur="indefinite" nodeType="mainSeq"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74" name="CustomShape 1"/>
          <p:cNvSpPr/>
          <p:nvPr/>
        </p:nvSpPr>
        <p:spPr>
          <a:xfrm>
            <a:off x="3655800" y="406800"/>
            <a:ext cx="17425440" cy="2329560"/>
          </a:xfrm>
          <a:prstGeom prst="roundRect">
            <a:avLst>
              <a:gd name="adj" fmla="val 1267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Romans 3:23, Revelation 21:4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75" name="CustomShape 2"/>
          <p:cNvSpPr/>
          <p:nvPr/>
        </p:nvSpPr>
        <p:spPr>
          <a:xfrm>
            <a:off x="1360080" y="4382640"/>
            <a:ext cx="19156320" cy="2845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Death is ‘our ally’ in the creation of life by evolution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76" name="CustomShape 3"/>
          <p:cNvSpPr/>
          <p:nvPr/>
        </p:nvSpPr>
        <p:spPr>
          <a:xfrm>
            <a:off x="1360080" y="896904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Atheists have the wrong view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4" dur="indefinite" restart="never" nodeType="tmRoot">
          <p:childTnLst>
            <p:seq>
              <p:cTn id="115" dur="indefinite" nodeType="mainSeq"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4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5.png" descr="5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5427360" y="10736640"/>
            <a:ext cx="13529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Biblical View of History &amp; God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906840" y="5971680"/>
            <a:ext cx="23083920" cy="2751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87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87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Adam’s rebellion brought sin and death (as a result)</a:t>
            </a:r>
            <a:endParaRPr b="0" lang="en-US" sz="8700" spc="-1" strike="noStrike"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1021680" y="904464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Death is an enemy, not an ally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82" name="CustomShape 3"/>
          <p:cNvSpPr/>
          <p:nvPr/>
        </p:nvSpPr>
        <p:spPr>
          <a:xfrm>
            <a:off x="941040" y="417600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 saw that it was good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83" name="CustomShape 4"/>
          <p:cNvSpPr/>
          <p:nvPr/>
        </p:nvSpPr>
        <p:spPr>
          <a:xfrm>
            <a:off x="1525680" y="181080"/>
            <a:ext cx="21332520" cy="3225600"/>
          </a:xfrm>
          <a:prstGeom prst="roundRect">
            <a:avLst>
              <a:gd name="adj" fmla="val 9152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Gen. 1:31; Gen. 2:17; 1 Cor. 15:26; Rom. 5:12; Acts 3:21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84" name="CustomShape 5"/>
          <p:cNvSpPr/>
          <p:nvPr/>
        </p:nvSpPr>
        <p:spPr>
          <a:xfrm>
            <a:off x="1021680" y="1147896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Sin entered through one man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126" dur="indefinite" restart="never" nodeType="tmRoot">
          <p:childTnLst>
            <p:seq>
              <p:cTn id="127" dur="indefinite" nodeType="mainSeq"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7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2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893880" y="728208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Temporary taste of life without God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893880" y="952920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world will be restored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1323720" y="3836160"/>
            <a:ext cx="20810160" cy="2921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 is holy and just 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Penalty for sin necessary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89" name="CustomShape 4"/>
          <p:cNvSpPr/>
          <p:nvPr/>
        </p:nvSpPr>
        <p:spPr>
          <a:xfrm>
            <a:off x="1525680" y="181080"/>
            <a:ext cx="21332520" cy="3225600"/>
          </a:xfrm>
          <a:prstGeom prst="roundRect">
            <a:avLst>
              <a:gd name="adj" fmla="val 9152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Gen. 1:31; Gen. 2:17; 1 Cor. 15:26; Rom. 5:12; Acts 3:21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90" name="CustomShape 5"/>
          <p:cNvSpPr/>
          <p:nvPr/>
        </p:nvSpPr>
        <p:spPr>
          <a:xfrm>
            <a:off x="893880" y="1177596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Correct view of history and God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4" dur="indefinite" restart="never" nodeType="tmRoot">
          <p:childTnLst>
            <p:seq>
              <p:cTn id="155" dur="indefinite" nodeType="mainSeq"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6.png" descr="6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7030080" y="10829160"/>
            <a:ext cx="1032264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Role of Man’s Free Will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94" name="CustomShape 1"/>
          <p:cNvSpPr/>
          <p:nvPr/>
        </p:nvSpPr>
        <p:spPr>
          <a:xfrm>
            <a:off x="752400" y="630468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Why created with free will?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1235520" y="8650080"/>
            <a:ext cx="19156320" cy="4369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Implications of free will 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Evil is a necessary part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Free will resulted in fall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776520" y="390636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 created man with free will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3962520" y="677160"/>
            <a:ext cx="1645812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Hebrews 12:7-8; Mark 15:25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176" dur="indefinite" restart="never" nodeType="tmRoot">
          <p:childTnLst>
            <p:seq>
              <p:cTn id="177" dur="indefinite" nodeType="mainSeq"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1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7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2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7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99" name="CustomShape 1"/>
          <p:cNvSpPr/>
          <p:nvPr/>
        </p:nvSpPr>
        <p:spPr>
          <a:xfrm>
            <a:off x="3962520" y="677160"/>
            <a:ext cx="1645812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Hebrews 12:7-8; Mark 15:25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784080" y="3203280"/>
            <a:ext cx="20025720" cy="2844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74304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Much suffering traced to man’s evil choices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1217160" y="6040440"/>
            <a:ext cx="20025720" cy="2844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Allowed by God as judgment &amp; punishment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02" name="CustomShape 4"/>
          <p:cNvSpPr/>
          <p:nvPr/>
        </p:nvSpPr>
        <p:spPr>
          <a:xfrm>
            <a:off x="1217160" y="9562680"/>
            <a:ext cx="200257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Christ greatest sufferer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9" dur="indefinite" restart="never" nodeType="tmRoot">
          <p:childTnLst>
            <p:seq>
              <p:cTn id="200" dur="indefinite" nodeType="mainSeq"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4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9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4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7.png" descr="7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04" name="CustomShape 1"/>
          <p:cNvSpPr/>
          <p:nvPr/>
        </p:nvSpPr>
        <p:spPr>
          <a:xfrm>
            <a:off x="5994360" y="10829160"/>
            <a:ext cx="12395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Nature of Death &amp; Suffering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06" name="CustomShape 1"/>
          <p:cNvSpPr/>
          <p:nvPr/>
        </p:nvSpPr>
        <p:spPr>
          <a:xfrm>
            <a:off x="1078200" y="778284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role of Satan, the devil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1084320" y="343764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Greatest test of faith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08" name="CustomShape 3"/>
          <p:cNvSpPr/>
          <p:nvPr/>
        </p:nvSpPr>
        <p:spPr>
          <a:xfrm>
            <a:off x="1078200" y="981216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Judgment preceded by warning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09" name="CustomShape 4"/>
          <p:cNvSpPr/>
          <p:nvPr/>
        </p:nvSpPr>
        <p:spPr>
          <a:xfrm>
            <a:off x="1078200" y="561024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 could have stamped out evil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10" name="CustomShape 5"/>
          <p:cNvSpPr/>
          <p:nvPr/>
        </p:nvSpPr>
        <p:spPr>
          <a:xfrm>
            <a:off x="1078200" y="11841120"/>
            <a:ext cx="191563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22860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 must punish sin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11" name="CustomShape 6"/>
          <p:cNvSpPr/>
          <p:nvPr/>
        </p:nvSpPr>
        <p:spPr>
          <a:xfrm>
            <a:off x="2745000" y="401760"/>
            <a:ext cx="1889352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Job 1:6-12; Genesis 6:3; 2 Peter 3:9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216" dur="indefinite" restart="never" nodeType="tmRoot">
          <p:childTnLst>
            <p:seq>
              <p:cTn id="217" dur="indefinite" nodeType="mainSeq"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1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7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2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7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2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7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13" name="CustomShape 1"/>
          <p:cNvSpPr/>
          <p:nvPr/>
        </p:nvSpPr>
        <p:spPr>
          <a:xfrm>
            <a:off x="1231560" y="3735360"/>
            <a:ext cx="20810160" cy="7265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Suffering results from:  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Direct human sin 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Deliberate acts of others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Government social policies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Natural disasters or accidents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2745000" y="401760"/>
            <a:ext cx="1889352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Job 1:6-12; Genesis 6:3; 2 Peter 3:9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952920" y="11754720"/>
            <a:ext cx="1507068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marL="507960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Example: Healing of blind man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9" dur="indefinite" restart="never" nodeType="tmRoot">
          <p:childTnLst>
            <p:seq>
              <p:cTn id="250" dur="indefinite" nodeType="mainSeq"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4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9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8.png" descr="8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17" name="CustomShape 1"/>
          <p:cNvSpPr/>
          <p:nvPr/>
        </p:nvSpPr>
        <p:spPr>
          <a:xfrm>
            <a:off x="4863240" y="10782720"/>
            <a:ext cx="1465668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God’s Purposes In Our Suffering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19" name="CustomShape 1"/>
          <p:cNvSpPr/>
          <p:nvPr/>
        </p:nvSpPr>
        <p:spPr>
          <a:xfrm>
            <a:off x="1185120" y="312012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68580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Paul’s experience of suffering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3193560" y="210960"/>
            <a:ext cx="1799604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John 16:33; Romans 5: 3-4; Job 23:10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1185120" y="495828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68580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We should expect trials in life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22" name="CustomShape 4"/>
          <p:cNvSpPr/>
          <p:nvPr/>
        </p:nvSpPr>
        <p:spPr>
          <a:xfrm>
            <a:off x="1442520" y="7095600"/>
            <a:ext cx="19721520" cy="58176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Why we face trials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To build character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To glorify God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Discipline for known sin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261" dur="indefinite" restart="never" nodeType="tmRoot">
          <p:childTnLst>
            <p:seq>
              <p:cTn id="262" dur="indefinite" nodeType="mainSeq"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2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7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2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24" name="CustomShape 1"/>
          <p:cNvSpPr/>
          <p:nvPr/>
        </p:nvSpPr>
        <p:spPr>
          <a:xfrm>
            <a:off x="684000" y="4749480"/>
            <a:ext cx="19721520" cy="4217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Test/build our faith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Equipped to comfort others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Help some to come to Christ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991800" y="10663200"/>
            <a:ext cx="20810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68580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Sometimes beyond our understanding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26" name="CustomShape 3"/>
          <p:cNvSpPr/>
          <p:nvPr/>
        </p:nvSpPr>
        <p:spPr>
          <a:xfrm>
            <a:off x="3193560" y="210960"/>
            <a:ext cx="1799604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John 16:33; Romans 5: 3-4; Job 23:10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4" dur="indefinite" restart="never" nodeType="tmRoot">
          <p:childTnLst>
            <p:seq>
              <p:cTn id="285" dur="indefinite" nodeType="mainSeq">
                <p:childTnLst>
                  <p:par>
                    <p:cTn id="286" fill="hold">
                      <p:stCondLst>
                        <p:cond delay="0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9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4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9.png" descr="9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28" name="CustomShape 1"/>
          <p:cNvSpPr/>
          <p:nvPr/>
        </p:nvSpPr>
        <p:spPr>
          <a:xfrm>
            <a:off x="1608840" y="10829160"/>
            <a:ext cx="2116584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What Is God Doing About Death and Suffering?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30" name="CustomShape 1"/>
          <p:cNvSpPr/>
          <p:nvPr/>
        </p:nvSpPr>
        <p:spPr>
          <a:xfrm>
            <a:off x="1509120" y="3403080"/>
            <a:ext cx="22383720" cy="4293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Jesus endured suffering on the cross on man’s behalf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He paid the penalty for our sin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3962520" y="353160"/>
            <a:ext cx="1645812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Hebrews 9:22; Romans 8:18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1462680" y="8446680"/>
            <a:ext cx="20810160" cy="4217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Jesus rose from the grave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Eternal life for all who believe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Ultimate power over death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296" dur="indefinite" restart="never" nodeType="tmRoot">
          <p:childTnLst>
            <p:seq>
              <p:cTn id="297" dur="indefinite" nodeType="mainSeq"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1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7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3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34" name="CustomShape 1"/>
          <p:cNvSpPr/>
          <p:nvPr/>
        </p:nvSpPr>
        <p:spPr>
          <a:xfrm>
            <a:off x="1560960" y="4308840"/>
            <a:ext cx="22383720" cy="4217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Jesus sympathizes with our sorrows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He Himself suffered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He understands our suffering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3962520" y="353160"/>
            <a:ext cx="1645812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Hebrews 9:22; Romans 8:18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36" name="CustomShape 3"/>
          <p:cNvSpPr/>
          <p:nvPr/>
        </p:nvSpPr>
        <p:spPr>
          <a:xfrm>
            <a:off x="1560960" y="9647640"/>
            <a:ext cx="223837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Our suffering is limited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4" dur="indefinite" restart="never" nodeType="tmRoot">
          <p:childTnLst>
            <p:seq>
              <p:cTn id="315" dur="indefinite" nodeType="mainSeq">
                <p:childTnLst>
                  <p:par>
                    <p:cTn id="316" fill="hold">
                      <p:stCondLst>
                        <p:cond delay="0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9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5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ain and Suffering .pdf" descr="Pain and Suffering .pdf"/>
          <p:cNvPicPr/>
          <p:nvPr/>
        </p:nvPicPr>
        <p:blipFill>
          <a:blip r:embed="rId1"/>
          <a:stretch/>
        </p:blipFill>
        <p:spPr>
          <a:xfrm>
            <a:off x="-23760" y="-73080"/>
            <a:ext cx="24536520" cy="13801680"/>
          </a:xfrm>
          <a:prstGeom prst="rect">
            <a:avLst/>
          </a:prstGeom>
          <a:ln w="12700">
            <a:noFill/>
          </a:ln>
        </p:spPr>
      </p:pic>
      <p:sp>
        <p:nvSpPr>
          <p:cNvPr id="138" name="CustomShape 1"/>
          <p:cNvSpPr/>
          <p:nvPr/>
        </p:nvSpPr>
        <p:spPr>
          <a:xfrm>
            <a:off x="7713360" y="10782720"/>
            <a:ext cx="895716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50760" rIns="50760" tIns="50760" bIns="5076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Our Source of Hope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1277640" y="3849480"/>
            <a:ext cx="22383720" cy="2845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hope of resurrection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This life is not the end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3526560" y="401400"/>
            <a:ext cx="1733040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Revelation 21:4; 1 Corinthians 15:21-22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42" name="CustomShape 3"/>
          <p:cNvSpPr/>
          <p:nvPr/>
        </p:nvSpPr>
        <p:spPr>
          <a:xfrm>
            <a:off x="1277640" y="7711920"/>
            <a:ext cx="22383720" cy="4217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God has prepared an eternal home for believers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Eternal life for all who believe</a:t>
            </a:r>
            <a:endParaRPr b="0" lang="en-US" sz="9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—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We will spend eternity with Him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  <p:timing>
    <p:tnLst>
      <p:par>
        <p:cTn id="326" dur="indefinite" restart="never" nodeType="tmRoot">
          <p:childTnLst>
            <p:seq>
              <p:cTn id="327" dur="indefinite" nodeType="mainSeq"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nodeType="afterEffect" fill="hold" presetClass="entr" presetID="19" presetSubtype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1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7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8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2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3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2.png" descr="2.png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 w="12700">
            <a:noFill/>
          </a:ln>
        </p:spPr>
      </p:pic>
      <p:sp>
        <p:nvSpPr>
          <p:cNvPr id="144" name="CustomShape 1"/>
          <p:cNvSpPr/>
          <p:nvPr/>
        </p:nvSpPr>
        <p:spPr>
          <a:xfrm>
            <a:off x="1185120" y="3760920"/>
            <a:ext cx="223837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Our suffering will be over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1180800" y="6384960"/>
            <a:ext cx="21723480" cy="2845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The cross is the foundation for our hope and faith in enduring and overcoming trials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1185120" y="10380240"/>
            <a:ext cx="22383720" cy="1473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150000"/>
              <a:buFont typeface="Symbol"/>
              <a:buChar char="➡"/>
            </a:pP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  </a:t>
            </a:r>
            <a:r>
              <a:rPr b="0" lang="en-US" sz="9000" spc="-1" strike="noStrike">
                <a:solidFill>
                  <a:srgbClr val="000000"/>
                </a:solidFill>
                <a:latin typeface="Avenir Next Condensed Regular"/>
                <a:ea typeface="Avenir Next Condensed Regular"/>
              </a:rPr>
              <a:t>Victory over sin and death</a:t>
            </a:r>
            <a:endParaRPr b="0" lang="en-US" sz="9000" spc="-1" strike="noStrike"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3526560" y="401400"/>
            <a:ext cx="17330400" cy="2399400"/>
          </a:xfrm>
          <a:prstGeom prst="roundRect">
            <a:avLst>
              <a:gd name="adj" fmla="val 12301"/>
            </a:avLst>
          </a:prstGeom>
          <a:solidFill>
            <a:srgbClr val="00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9000" spc="-1" strike="noStrike">
                <a:solidFill>
                  <a:srgbClr val="ffffff"/>
                </a:solidFill>
                <a:latin typeface="Avenir Next Condensed Regular"/>
                <a:ea typeface="Avenir Next Condensed Regular"/>
              </a:rPr>
              <a:t>Revelation 21:4; 1 Corinthians 15:21-22</a:t>
            </a:r>
            <a:endParaRPr b="0" lang="en-US" sz="9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44" dur="indefinite" restart="never" nodeType="tmRoot">
          <p:childTnLst>
            <p:seq>
              <p:cTn id="345" dur="indefinite" nodeType="mainSeq">
                <p:childTnLst>
                  <p:par>
                    <p:cTn id="346" fill="hold">
                      <p:stCondLst>
                        <p:cond delay="0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nodeType="after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9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0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4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5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nodeType="clickEffect" fill="hold" presetClass="entr" presetID="10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9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0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LibreOffice/7.0.5.2$Windows_X86_64 LibreOffice_project/64390860c6cd0aca4beafafcfd84613dd9dfb63a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2022-04-11T12:36:15Z</dcterms:modified>
  <cp:revision>1</cp:revision>
  <dc:subject/>
  <dc:title/>
</cp:coreProperties>
</file>