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Default Extension="gif" ContentType="image/gif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6"/>
  </p:notesMasterIdLst>
  <p:handoutMasterIdLst>
    <p:handoutMasterId r:id="rId67"/>
  </p:handoutMasterIdLst>
  <p:sldIdLst>
    <p:sldId id="290" r:id="rId2"/>
    <p:sldId id="294" r:id="rId3"/>
    <p:sldId id="256" r:id="rId4"/>
    <p:sldId id="288" r:id="rId5"/>
    <p:sldId id="287" r:id="rId6"/>
    <p:sldId id="267" r:id="rId7"/>
    <p:sldId id="276" r:id="rId8"/>
    <p:sldId id="270" r:id="rId9"/>
    <p:sldId id="291" r:id="rId10"/>
    <p:sldId id="292" r:id="rId11"/>
    <p:sldId id="293" r:id="rId12"/>
    <p:sldId id="298" r:id="rId13"/>
    <p:sldId id="441" r:id="rId14"/>
    <p:sldId id="283" r:id="rId15"/>
    <p:sldId id="273" r:id="rId16"/>
    <p:sldId id="295" r:id="rId17"/>
    <p:sldId id="440" r:id="rId18"/>
    <p:sldId id="419" r:id="rId19"/>
    <p:sldId id="299" r:id="rId20"/>
    <p:sldId id="305" r:id="rId21"/>
    <p:sldId id="306" r:id="rId22"/>
    <p:sldId id="303" r:id="rId23"/>
    <p:sldId id="423" r:id="rId24"/>
    <p:sldId id="304" r:id="rId25"/>
    <p:sldId id="424" r:id="rId26"/>
    <p:sldId id="426" r:id="rId27"/>
    <p:sldId id="427" r:id="rId28"/>
    <p:sldId id="428" r:id="rId29"/>
    <p:sldId id="391" r:id="rId30"/>
    <p:sldId id="395" r:id="rId31"/>
    <p:sldId id="396" r:id="rId32"/>
    <p:sldId id="397" r:id="rId33"/>
    <p:sldId id="406" r:id="rId34"/>
    <p:sldId id="336" r:id="rId35"/>
    <p:sldId id="439" r:id="rId36"/>
    <p:sldId id="401" r:id="rId37"/>
    <p:sldId id="421" r:id="rId38"/>
    <p:sldId id="310" r:id="rId39"/>
    <p:sldId id="317" r:id="rId40"/>
    <p:sldId id="318" r:id="rId41"/>
    <p:sldId id="434" r:id="rId42"/>
    <p:sldId id="323" r:id="rId43"/>
    <p:sldId id="437" r:id="rId44"/>
    <p:sldId id="316" r:id="rId45"/>
    <p:sldId id="417" r:id="rId46"/>
    <p:sldId id="388" r:id="rId47"/>
    <p:sldId id="331" r:id="rId48"/>
    <p:sldId id="412" r:id="rId49"/>
    <p:sldId id="308" r:id="rId50"/>
    <p:sldId id="309" r:id="rId51"/>
    <p:sldId id="345" r:id="rId52"/>
    <p:sldId id="350" r:id="rId53"/>
    <p:sldId id="351" r:id="rId54"/>
    <p:sldId id="355" r:id="rId55"/>
    <p:sldId id="362" r:id="rId56"/>
    <p:sldId id="364" r:id="rId57"/>
    <p:sldId id="373" r:id="rId58"/>
    <p:sldId id="387" r:id="rId59"/>
    <p:sldId id="379" r:id="rId60"/>
    <p:sldId id="385" r:id="rId61"/>
    <p:sldId id="407" r:id="rId62"/>
    <p:sldId id="436" r:id="rId63"/>
    <p:sldId id="386" r:id="rId64"/>
    <p:sldId id="278" r:id="rId65"/>
  </p:sldIdLst>
  <p:sldSz cx="9144000" cy="6858000" type="screen4x3"/>
  <p:notesSz cx="6858000" cy="9144000"/>
  <p:custShowLst>
    <p:custShow name="CCWSeattle" id="0">
      <p:sldLst>
        <p:sld r:id="rId2"/>
        <p:sld r:id="rId3"/>
        <p:sld r:id="rId4"/>
        <p:sld r:id="rId7"/>
        <p:sld r:id="rId8"/>
        <p:sld r:id="rId9"/>
        <p:sld r:id="rId10"/>
        <p:sld r:id="rId11"/>
        <p:sld r:id="rId12"/>
        <p:sld r:id="rId13"/>
        <p:sld r:id="rId14"/>
        <p:sld r:id="rId16"/>
        <p:sld r:id="rId17"/>
        <p:sld r:id="rId19"/>
        <p:sld r:id="rId20"/>
        <p:sld r:id="rId21"/>
        <p:sld r:id="rId22"/>
        <p:sld r:id="rId23"/>
        <p:sld r:id="rId24"/>
        <p:sld r:id="rId25"/>
        <p:sld r:id="rId27"/>
        <p:sld r:id="rId28"/>
        <p:sld r:id="rId29"/>
        <p:sld r:id="rId30"/>
        <p:sld r:id="rId31"/>
        <p:sld r:id="rId32"/>
        <p:sld r:id="rId33"/>
        <p:sld r:id="rId34"/>
        <p:sld r:id="rId35"/>
        <p:sld r:id="rId36"/>
        <p:sld r:id="rId37"/>
        <p:sld r:id="rId38"/>
        <p:sld r:id="rId39"/>
        <p:sld r:id="rId40"/>
        <p:sld r:id="rId41"/>
        <p:sld r:id="rId42"/>
        <p:sld r:id="rId43"/>
        <p:sld r:id="rId44"/>
        <p:sld r:id="rId45"/>
        <p:sld r:id="rId47"/>
        <p:sld r:id="rId48"/>
        <p:sld r:id="rId49"/>
        <p:sld r:id="rId50"/>
        <p:sld r:id="rId51"/>
        <p:sld r:id="rId52"/>
        <p:sld r:id="rId53"/>
        <p:sld r:id="rId54"/>
        <p:sld r:id="rId55"/>
        <p:sld r:id="rId56"/>
        <p:sld r:id="rId57"/>
        <p:sld r:id="rId58"/>
        <p:sld r:id="rId59"/>
        <p:sld r:id="rId60"/>
        <p:sld r:id="rId61"/>
        <p:sld r:id="rId62"/>
        <p:sld r:id="rId63"/>
        <p:sld r:id="rId64"/>
        <p:sld r:id="rId65"/>
      </p:sldLst>
    </p:custShow>
  </p:custShow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474" autoAdjust="0"/>
    <p:restoredTop sz="90927" autoAdjust="0"/>
  </p:normalViewPr>
  <p:slideViewPr>
    <p:cSldViewPr>
      <p:cViewPr varScale="1">
        <p:scale>
          <a:sx n="77" d="100"/>
          <a:sy n="77" d="100"/>
        </p:scale>
        <p:origin x="-102" y="-9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9.xml"/><Relationship Id="rId2" Type="http://schemas.openxmlformats.org/officeDocument/2006/relationships/slide" Target="slides/slide8.xml"/><Relationship Id="rId1" Type="http://schemas.openxmlformats.org/officeDocument/2006/relationships/slide" Target="slides/slide6.xml"/><Relationship Id="rId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EB3E31F-645F-4F77-BDDB-30EA165B6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CEE25B0-B169-445C-9CD2-4484288A7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DC3DC-E0DF-432E-A665-D3FCEF267D56}" type="slidenum">
              <a:rPr lang="en-US"/>
              <a:pPr/>
              <a:t>3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EFDD9-CAFE-47FB-BC3F-D7534DF0D1E6}" type="slidenum">
              <a:rPr lang="en-US"/>
              <a:pPr/>
              <a:t>6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Does Archaeology Verify The Bible?</a:t>
            </a:r>
          </a:p>
        </p:txBody>
      </p:sp>
      <p:sp>
        <p:nvSpPr>
          <p:cNvPr id="9933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9933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32682D-3C6C-419D-A2DC-02B363D55062}" type="slidenum">
              <a:rPr lang="en-US"/>
              <a:pPr/>
              <a:t>7</a:t>
            </a:fld>
            <a:endParaRPr lang="en-US"/>
          </a:p>
        </p:txBody>
      </p:sp>
      <p:sp>
        <p:nvSpPr>
          <p:cNvPr id="993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EFDD9-CAFE-47FB-BC3F-D7534DF0D1E6}" type="slidenum">
              <a:rPr lang="en-US"/>
              <a:pPr/>
              <a:t>8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EFDD9-CAFE-47FB-BC3F-D7534DF0D1E6}" type="slidenum">
              <a:rPr lang="en-US"/>
              <a:pPr/>
              <a:t>9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Is The Bible Reliable Scientifically?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F3A6A1-5548-48D3-B306-BFF06FDB6A1E}" type="slidenum">
              <a:rPr lang="en-US"/>
              <a:pPr/>
              <a:t>10</a:t>
            </a:fld>
            <a:endParaRPr lang="en-US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EFDD9-CAFE-47FB-BC3F-D7534DF0D1E6}" type="slidenum">
              <a:rPr lang="en-US"/>
              <a:pPr/>
              <a:t>11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Is The Bible Reliable Scientifically?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A1094-C28A-43FA-9962-CA1219423A52}" type="slidenum">
              <a:rPr lang="en-US"/>
              <a:pPr/>
              <a:t>12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4A9FD-7F0E-4F6C-B4EE-65E9D8CDEEB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D1B6A3-1AB4-46B9-9103-A8E1F65AA3A6}" type="slidenum">
              <a:rPr lang="en-US"/>
              <a:pPr/>
              <a:t>18</a:t>
            </a:fld>
            <a:endParaRPr lang="en-US"/>
          </a:p>
        </p:txBody>
      </p:sp>
      <p:sp>
        <p:nvSpPr>
          <p:cNvPr id="101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5365A5-06AA-4F18-A696-FB6866FB9D4B}" type="slidenum">
              <a:rPr lang="en-US"/>
              <a:pPr/>
              <a:t>20</a:t>
            </a:fld>
            <a:endParaRPr lang="en-US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FF0361-D5A2-4F1D-ACDE-A0CA4267319A}" type="slidenum">
              <a:rPr lang="en-US"/>
              <a:pPr/>
              <a:t>21</a:t>
            </a:fld>
            <a:endParaRPr lang="en-US"/>
          </a:p>
        </p:txBody>
      </p:sp>
      <p:sp>
        <p:nvSpPr>
          <p:cNvPr id="28774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D1B6A3-1AB4-46B9-9103-A8E1F65AA3A6}" type="slidenum">
              <a:rPr lang="en-US"/>
              <a:pPr/>
              <a:t>22</a:t>
            </a:fld>
            <a:endParaRPr lang="en-US"/>
          </a:p>
        </p:txBody>
      </p:sp>
      <p:sp>
        <p:nvSpPr>
          <p:cNvPr id="101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383A48-CDFC-48DB-BFB5-503CB82F9E33}" type="slidenum">
              <a:rPr lang="en-US"/>
              <a:pPr/>
              <a:t>24</a:t>
            </a:fld>
            <a:endParaRPr lang="en-US"/>
          </a:p>
        </p:txBody>
      </p:sp>
      <p:sp>
        <p:nvSpPr>
          <p:cNvPr id="104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0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ABCBB-DE51-41AE-B445-1A539126AA2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A5CB36-5D5C-4BE9-A9AC-40EB163A55D1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4A9FD-7F0E-4F6C-B4EE-65E9D8CDEEB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88FDE0-107D-4E08-AA23-83EBD57F81C3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9D715A-B745-430F-A5FF-5D5E2CE3DBD4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DDA3C1-9AEF-4D7E-9899-206A2124287A}" type="slidenum">
              <a:rPr lang="en-US"/>
              <a:pPr/>
              <a:t>38</a:t>
            </a:fld>
            <a:endParaRPr lang="en-US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Creation Apologetics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419B3-60F1-413C-B6EA-9D4C2C00188B}" type="slidenum">
              <a:rPr lang="en-US"/>
              <a:pPr/>
              <a:t>39</a:t>
            </a:fld>
            <a:endParaRPr lang="en-US"/>
          </a:p>
        </p:txBody>
      </p:sp>
      <p:sp>
        <p:nvSpPr>
          <p:cNvPr id="1092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Creation Apologetics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80B114-041B-4594-9947-1AC001220BC2}" type="slidenum">
              <a:rPr lang="en-US"/>
              <a:pPr/>
              <a:t>40</a:t>
            </a:fld>
            <a:endParaRPr lang="en-US"/>
          </a:p>
        </p:txBody>
      </p:sp>
      <p:sp>
        <p:nvSpPr>
          <p:cNvPr id="109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4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Creation Apologetics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FED3B8-F347-4DC1-90D6-7711010719A3}" type="slidenum">
              <a:rPr lang="en-US"/>
              <a:pPr/>
              <a:t>42</a:t>
            </a:fld>
            <a:endParaRPr lang="en-US"/>
          </a:p>
        </p:txBody>
      </p:sp>
      <p:sp>
        <p:nvSpPr>
          <p:cNvPr id="11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2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Creation Apologetics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C7D0A6-8A44-4152-99C1-A85A757BE9B8}" type="slidenum">
              <a:rPr lang="en-US"/>
              <a:pPr/>
              <a:t>44</a:t>
            </a:fld>
            <a:endParaRPr lang="en-US"/>
          </a:p>
        </p:txBody>
      </p:sp>
      <p:sp>
        <p:nvSpPr>
          <p:cNvPr id="107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10FAC2-DF30-4F29-81F6-CBAF36011E11}" type="slidenum">
              <a:rPr lang="en-US"/>
              <a:pPr/>
              <a:t>45</a:t>
            </a:fld>
            <a:endParaRPr lang="en-US"/>
          </a:p>
        </p:txBody>
      </p:sp>
      <p:sp>
        <p:nvSpPr>
          <p:cNvPr id="1116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ICR Image created by Lee Pierce &amp; Beth Wiles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DBF17-6598-41A7-8086-023152505099}" type="slidenum">
              <a:rPr lang="en-US"/>
              <a:pPr/>
              <a:t>47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BCAC6D-B7AB-4850-8E96-5C1A54BC9FC8}" type="slidenum">
              <a:rPr lang="en-US"/>
              <a:pPr/>
              <a:t>48</a:t>
            </a:fld>
            <a:endParaRPr lang="en-US"/>
          </a:p>
        </p:txBody>
      </p:sp>
      <p:sp>
        <p:nvSpPr>
          <p:cNvPr id="85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41CD48-29CB-4F2F-80C1-C7445FC6523A}" type="slidenum">
              <a:rPr lang="en-US"/>
              <a:pPr/>
              <a:t>54</a:t>
            </a:fld>
            <a:endParaRPr lang="en-US"/>
          </a:p>
        </p:txBody>
      </p:sp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FD146-D362-4385-BEDD-86BC83FF57F0}" type="slidenum">
              <a:rPr lang="en-US"/>
              <a:pPr/>
              <a:t>55</a:t>
            </a:fld>
            <a:endParaRPr lang="en-US"/>
          </a:p>
        </p:txBody>
      </p:sp>
      <p:sp>
        <p:nvSpPr>
          <p:cNvPr id="1075202" name="Rectangle 7"/>
          <p:cNvSpPr txBox="1">
            <a:spLocks noGrp="1"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 anchor="b"/>
          <a:lstStyle/>
          <a:p>
            <a:pPr algn="r" eaLnBrk="0" hangingPunct="0"/>
            <a:fld id="{C423A12C-3B61-42AE-BEA8-A8B30051F380}" type="slidenum">
              <a:rPr lang="en-US" sz="1200"/>
              <a:pPr algn="r" eaLnBrk="0" hangingPunct="0"/>
              <a:t>55</a:t>
            </a:fld>
            <a:endParaRPr lang="en-US" sz="1200" dirty="0"/>
          </a:p>
        </p:txBody>
      </p:sp>
      <p:sp>
        <p:nvSpPr>
          <p:cNvPr id="1075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4F9FBA-FC62-4668-A85B-6AB5FE197715}" type="slidenum">
              <a:rPr lang="en-US"/>
              <a:pPr/>
              <a:t>56</a:t>
            </a:fld>
            <a:endParaRPr lang="en-US"/>
          </a:p>
        </p:txBody>
      </p:sp>
      <p:sp>
        <p:nvSpPr>
          <p:cNvPr id="106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7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4F9FBA-FC62-4668-A85B-6AB5FE197715}" type="slidenum">
              <a:rPr lang="en-US"/>
              <a:pPr/>
              <a:t>60</a:t>
            </a:fld>
            <a:endParaRPr lang="en-US"/>
          </a:p>
        </p:txBody>
      </p:sp>
      <p:sp>
        <p:nvSpPr>
          <p:cNvPr id="106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7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780479-6274-4F88-982F-71977EE01D78}" type="slidenum">
              <a:rPr lang="en-US"/>
              <a:pPr/>
              <a:t>61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94E20B-07D8-430D-B49D-979BE21F029C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0" y="0"/>
            <a:ext cx="1828800" cy="6856413"/>
            <a:chOff x="0" y="0"/>
            <a:chExt cx="1152" cy="4319"/>
          </a:xfrm>
        </p:grpSpPr>
        <p:sp>
          <p:nvSpPr>
            <p:cNvPr id="5" name="Rectangle 1027"/>
            <p:cNvSpPr>
              <a:spLocks noChangeArrowheads="1"/>
            </p:cNvSpPr>
            <p:nvPr/>
          </p:nvSpPr>
          <p:spPr bwMode="auto">
            <a:xfrm>
              <a:off x="0" y="0"/>
              <a:ext cx="1152" cy="10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sp>
          <p:nvSpPr>
            <p:cNvPr id="6" name="Rectangle 1028"/>
            <p:cNvSpPr>
              <a:spLocks noChangeArrowheads="1"/>
            </p:cNvSpPr>
            <p:nvPr/>
          </p:nvSpPr>
          <p:spPr bwMode="auto">
            <a:xfrm>
              <a:off x="0" y="2400"/>
              <a:ext cx="1152" cy="191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pic>
          <p:nvPicPr>
            <p:cNvPr id="7" name="Picture 1029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028"/>
              <a:ext cx="1152" cy="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6" name="Rectangle 1030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1676400"/>
            <a:ext cx="6934200" cy="21161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7" name="Rectangle 103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11350" y="3968750"/>
            <a:ext cx="6400800" cy="1752600"/>
          </a:xfrm>
        </p:spPr>
        <p:txBody>
          <a:bodyPr/>
          <a:lstStyle>
            <a:lvl1pPr marL="0" indent="0">
              <a:buFont typeface="Symbol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1032"/>
          <p:cNvSpPr>
            <a:spLocks noGrp="1" noChangeArrowheads="1"/>
          </p:cNvSpPr>
          <p:nvPr>
            <p:ph type="dt" sz="quarter" idx="10"/>
          </p:nvPr>
        </p:nvSpPr>
        <p:spPr>
          <a:xfrm>
            <a:off x="1828800" y="64008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3"/>
          <p:cNvSpPr>
            <a:spLocks noGrp="1" noChangeArrowheads="1"/>
          </p:cNvSpPr>
          <p:nvPr>
            <p:ph type="ftr" sz="quarter" idx="11"/>
          </p:nvPr>
        </p:nvSpPr>
        <p:spPr>
          <a:xfrm>
            <a:off x="3962400" y="64008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10" name="Rectangle 103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8DD077-C124-47C6-8DFC-295238ACF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FD7C4-ADA0-4BAD-98AB-A6A2269DB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36DC2-7855-4BA9-88BD-81E5CCC3E8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447800"/>
            <a:ext cx="3657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447800"/>
            <a:ext cx="3657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72659-6EF7-4B54-8E3D-4844487CC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1AC9F-4927-4469-BDCE-1FFF9B538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5236F-29F7-4877-9363-260F5618B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77EA8-9331-47D5-8D69-49532496C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200A6-74D9-4131-8ED7-52E53BC66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F5EF0-B1E4-4169-84DC-101E30C49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D4077-D528-4892-B4F0-E2E483A20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304800"/>
            <a:ext cx="18669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304800"/>
            <a:ext cx="54483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9E0BD-F8BD-4FBF-B68A-41F6BA8F0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914400"/>
            <a:ext cx="7772400" cy="5302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6800" y="6413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6413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@ Dr. Heinz Lycklama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413500"/>
            <a:ext cx="914400" cy="457200"/>
          </a:xfrm>
        </p:spPr>
        <p:txBody>
          <a:bodyPr/>
          <a:lstStyle>
            <a:lvl1pPr>
              <a:defRPr/>
            </a:lvl1pPr>
          </a:lstStyle>
          <a:p>
            <a:fld id="{B101ABA1-79AE-4495-B44D-D31645B75430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143000" cy="6856413"/>
            <a:chOff x="0" y="0"/>
            <a:chExt cx="720" cy="4319"/>
          </a:xfrm>
        </p:grpSpPr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20" cy="3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sp>
          <p:nvSpPr>
            <p:cNvPr id="19460" name="Rectangle 4"/>
            <p:cNvSpPr>
              <a:spLocks noChangeArrowheads="1"/>
            </p:cNvSpPr>
            <p:nvPr/>
          </p:nvSpPr>
          <p:spPr bwMode="auto">
            <a:xfrm>
              <a:off x="0" y="2016"/>
              <a:ext cx="720" cy="230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l"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pic>
          <p:nvPicPr>
            <p:cNvPr id="1034" name="Picture 5"/>
            <p:cNvPicPr>
              <a:picLocks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312"/>
              <a:ext cx="720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914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447800"/>
            <a:ext cx="7467600" cy="4648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008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/>
              <a:t>@ Dr. Heinz Lycklama</a:t>
            </a:r>
          </a:p>
        </p:txBody>
      </p:sp>
      <p:sp>
        <p:nvSpPr>
          <p:cNvPr id="1946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4A3127D-A69F-4AE5-9181-AD276F3BB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heinz\bibstudy\messages\ApolSym-20\Lucy%20the%20Australopithecus%20Debunked%20in%2090%20Seconds-sejWOXkA4pQ_x264.mp4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0.jpeg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heinz\bibstudy\messages\ApolSym-20\Does%20the%20Fossil%20Record%20Show%20Evolution_-nJ1c8Vw_PNk_Segment_0_x264.mp4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hyperlink" Target="http://micro.magnet.fsu.edu/cells/animalcell.html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9.xml"/><Relationship Id="rId1" Type="http://schemas.openxmlformats.org/officeDocument/2006/relationships/video" Target="file:///C:\heinz\bibstudy\messages\ApolSym-20\DNA%20Is%20Code_%20Who%20Coded%20It_%20(Science%20Uprising%2003)-qxhuxg3WRfg(1)_x264.mp4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981200" y="533400"/>
            <a:ext cx="7010400" cy="1752600"/>
          </a:xfrm>
        </p:spPr>
        <p:txBody>
          <a:bodyPr/>
          <a:lstStyle/>
          <a:p>
            <a:r>
              <a:rPr lang="en-US" dirty="0" smtClean="0"/>
              <a:t>What Am I Supposed To Believe: Science or the Bible?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352800" y="2209800"/>
            <a:ext cx="4191000" cy="1752600"/>
          </a:xfrm>
        </p:spPr>
        <p:txBody>
          <a:bodyPr/>
          <a:lstStyle/>
          <a:p>
            <a:pPr algn="ctr"/>
            <a:r>
              <a:rPr lang="en-US" dirty="0" smtClean="0"/>
              <a:t>Dr. Heinz </a:t>
            </a:r>
            <a:r>
              <a:rPr lang="en-US" dirty="0" err="1" smtClean="0"/>
              <a:t>Lycklama</a:t>
            </a:r>
            <a:endParaRPr lang="en-US" dirty="0" smtClean="0"/>
          </a:p>
          <a:p>
            <a:pPr algn="ctr"/>
            <a:r>
              <a:rPr lang="en-US" dirty="0" smtClean="0"/>
              <a:t>HeinzLycklama.com</a:t>
            </a:r>
          </a:p>
          <a:p>
            <a:pPr algn="ctr"/>
            <a:r>
              <a:rPr lang="en-US" dirty="0" smtClean="0"/>
              <a:t>heinz@osta.com</a:t>
            </a:r>
          </a:p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DD077-C124-47C6-8DFC-295238ACFDD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1028" name="Picture 4" descr="https://tse1.mm.bing.net/th?id=OIP.0i84l7u0CrH_FNe0PLIOfgHaEq&amp;pid=Api&amp;P=0&amp;w=278&amp;h=1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8053" y="4267200"/>
            <a:ext cx="3315897" cy="2087346"/>
          </a:xfrm>
          <a:prstGeom prst="rect">
            <a:avLst/>
          </a:prstGeom>
          <a:noFill/>
        </p:spPr>
      </p:pic>
      <p:pic>
        <p:nvPicPr>
          <p:cNvPr id="1032" name="Picture 8" descr="https://tse4.mm.bing.net/th?id=OIP.MFD1xFrViib2f9WELnU0zAHaHa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1148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5867400" cy="762000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smtClean="0"/>
              <a:t>Science or the Bible?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143000"/>
            <a:ext cx="7467600" cy="5029200"/>
          </a:xfrm>
        </p:spPr>
        <p:txBody>
          <a:bodyPr/>
          <a:lstStyle/>
          <a:p>
            <a:r>
              <a:rPr lang="en-US" sz="2800" dirty="0" smtClean="0"/>
              <a:t>You Can Trust the Bible</a:t>
            </a:r>
          </a:p>
          <a:p>
            <a:r>
              <a:rPr lang="en-US" sz="2800" dirty="0" smtClean="0"/>
              <a:t>What About Science?</a:t>
            </a:r>
          </a:p>
          <a:p>
            <a:r>
              <a:rPr lang="en-US" sz="2800" dirty="0" smtClean="0"/>
              <a:t>Four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Can Science Explain Everything?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Origins: Creation or Evolution?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Does Science Support Creation?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Is First Life by Natural Processes Possible?</a:t>
            </a:r>
          </a:p>
          <a:p>
            <a:r>
              <a:rPr lang="en-US" sz="2800" dirty="0" smtClean="0"/>
              <a:t>Conclusions</a:t>
            </a:r>
          </a:p>
          <a:p>
            <a:pPr lvl="1"/>
            <a:r>
              <a:rPr lang="en-US" sz="2600" dirty="0" smtClean="0"/>
              <a:t>Evolution is a Philosophy, Not Science</a:t>
            </a:r>
          </a:p>
          <a:p>
            <a:pPr lvl="1"/>
            <a:r>
              <a:rPr lang="en-US" sz="2600" dirty="0" smtClean="0"/>
              <a:t>You can Trust the Bible and Real Science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010400" y="1371600"/>
            <a:ext cx="1905001" cy="1938992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1 Pet. 3:15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Jude 3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2 Cor. 10:4-5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Col. 2:8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1 Th. 5:21-22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3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3075" name="Rectangle 1034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95A169-0D79-46CA-AE9C-E7BA1B5893EF}" type="slidenum">
              <a:rPr lang="en-US"/>
              <a:pPr/>
              <a:t>3</a:t>
            </a:fld>
            <a:endParaRPr lang="en-US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52400"/>
            <a:ext cx="6553200" cy="68580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b="1" dirty="0" smtClean="0"/>
              <a:t>You Can Trust The Bible</a:t>
            </a:r>
            <a:endParaRPr lang="en-US" dirty="0" smtClean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1066800"/>
            <a:ext cx="6934200" cy="5486400"/>
          </a:xfrm>
        </p:spPr>
        <p:txBody>
          <a:bodyPr/>
          <a:lstStyle/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Christian Faith Based on Bible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Bible Claims to be God’s Word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Skeptics Have Questions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Challenges to Our Faith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Using Critical Thinking Skills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Evidence for Truth</a:t>
            </a:r>
          </a:p>
          <a:p>
            <a:pPr marL="1257300" lvl="1" indent="-514350" eaLnBrk="1" hangingPunct="1">
              <a:buFont typeface="+mj-lt"/>
              <a:buAutoNum type="alphaLcPeriod"/>
            </a:pPr>
            <a:r>
              <a:rPr lang="en-US" sz="2400" dirty="0" smtClean="0"/>
              <a:t>Transmission of manuscripts</a:t>
            </a:r>
          </a:p>
          <a:p>
            <a:pPr marL="1257300" lvl="1" indent="-514350" eaLnBrk="1" hangingPunct="1">
              <a:buFont typeface="+mj-lt"/>
              <a:buAutoNum type="alphaLcPeriod"/>
            </a:pPr>
            <a:r>
              <a:rPr lang="en-US" sz="2400" dirty="0" smtClean="0"/>
              <a:t>Historical accuracy</a:t>
            </a:r>
          </a:p>
          <a:p>
            <a:pPr marL="1257300" lvl="1" indent="-514350" eaLnBrk="1" hangingPunct="1">
              <a:buFont typeface="+mj-lt"/>
              <a:buAutoNum type="alphaLcPeriod"/>
            </a:pPr>
            <a:r>
              <a:rPr lang="en-US" sz="2400" dirty="0" smtClean="0"/>
              <a:t>Prophecies fulfilled</a:t>
            </a:r>
          </a:p>
          <a:p>
            <a:pPr marL="1257300" lvl="1" indent="-514350" eaLnBrk="1" hangingPunct="1">
              <a:buFont typeface="+mj-lt"/>
              <a:buAutoNum type="alphaLcPeriod"/>
            </a:pPr>
            <a:r>
              <a:rPr lang="en-US" sz="2400" dirty="0" smtClean="0"/>
              <a:t>Science truths in the Bible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There Are Answers for Skeptics</a:t>
            </a:r>
          </a:p>
        </p:txBody>
      </p:sp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7010400" y="2819400"/>
            <a:ext cx="1905001" cy="1200329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1800" b="1" u="sng" dirty="0" smtClean="0">
                <a:solidFill>
                  <a:schemeClr val="bg2"/>
                </a:solidFill>
              </a:rPr>
              <a:t>2 Tim. 3:16,17</a:t>
            </a:r>
          </a:p>
          <a:p>
            <a:r>
              <a:rPr lang="en-US" sz="1800" dirty="0" smtClean="0">
                <a:solidFill>
                  <a:schemeClr val="bg2"/>
                </a:solidFill>
              </a:rPr>
              <a:t>2 Pet. 1:21</a:t>
            </a:r>
          </a:p>
          <a:p>
            <a:r>
              <a:rPr lang="en-US" sz="1800" dirty="0" smtClean="0">
                <a:solidFill>
                  <a:schemeClr val="bg2"/>
                </a:solidFill>
              </a:rPr>
              <a:t>Is. 55:8,9</a:t>
            </a:r>
          </a:p>
          <a:p>
            <a:r>
              <a:rPr lang="en-US" sz="1800" dirty="0" smtClean="0">
                <a:solidFill>
                  <a:schemeClr val="bg2"/>
                </a:solidFill>
              </a:rPr>
              <a:t>1 Cor. 2:16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990600"/>
            <a:ext cx="135751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rg_hi" descr="ANd9GcRFQfk5AqTMupEK2L_oowhrcZh8bmxObrwH1IwU1YvugCzFSnJV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267200"/>
            <a:ext cx="1611085" cy="225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5867400" cy="762000"/>
          </a:xfrm>
        </p:spPr>
        <p:txBody>
          <a:bodyPr/>
          <a:lstStyle/>
          <a:p>
            <a:r>
              <a:rPr lang="en-US" dirty="0" smtClean="0"/>
              <a:t>Challenges to Our Faith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6934200" cy="4876800"/>
          </a:xfrm>
        </p:spPr>
        <p:txBody>
          <a:bodyPr/>
          <a:lstStyle/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Challenges as a believer and scientist</a:t>
            </a:r>
          </a:p>
          <a:p>
            <a:pPr marL="1257300" lvl="1" indent="-514350" eaLnBrk="1" hangingPunct="1">
              <a:buFont typeface="Arial" pitchFamily="34" charset="0"/>
              <a:buChar char="•"/>
            </a:pPr>
            <a:r>
              <a:rPr lang="en-US" sz="2400" dirty="0" smtClean="0"/>
              <a:t>Special and General Revelation</a:t>
            </a:r>
          </a:p>
          <a:p>
            <a:pPr marL="1257300" lvl="1" indent="-514350" eaLnBrk="1" hangingPunct="1">
              <a:buFont typeface="Arial" pitchFamily="34" charset="0"/>
              <a:buChar char="•"/>
            </a:pPr>
            <a:r>
              <a:rPr lang="en-US" sz="2400" dirty="0" smtClean="0"/>
              <a:t>Does what I believe to be true</a:t>
            </a:r>
            <a:br>
              <a:rPr lang="en-US" sz="2400" dirty="0" smtClean="0"/>
            </a:br>
            <a:r>
              <a:rPr lang="en-US" sz="2400" dirty="0" smtClean="0"/>
              <a:t>match reality?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Key challenges for our youth</a:t>
            </a:r>
          </a:p>
          <a:p>
            <a:pPr marL="1257300" lvl="1" indent="-514350" eaLnBrk="1" hangingPunct="1">
              <a:buFont typeface="Arial" pitchFamily="34" charset="0"/>
              <a:buChar char="•"/>
            </a:pPr>
            <a:r>
              <a:rPr lang="en-US" sz="2400" dirty="0" smtClean="0"/>
              <a:t>Indoctrinated in secularism/evolution</a:t>
            </a:r>
          </a:p>
          <a:p>
            <a:pPr marL="1257300" lvl="1" indent="-514350" eaLnBrk="1" hangingPunct="1">
              <a:buFont typeface="Arial" pitchFamily="34" charset="0"/>
              <a:buChar char="•"/>
            </a:pPr>
            <a:r>
              <a:rPr lang="en-US" sz="2400" dirty="0" smtClean="0"/>
              <a:t>No answers to the hard questions 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Recent poll:  &gt;60% of youth </a:t>
            </a:r>
            <a:br>
              <a:rPr lang="en-US" sz="2800" dirty="0" smtClean="0"/>
            </a:br>
            <a:r>
              <a:rPr lang="en-US" sz="2800" dirty="0" smtClean="0"/>
              <a:t>leave the church after leaving home</a:t>
            </a:r>
          </a:p>
          <a:p>
            <a:pPr marL="514350" indent="-514350" eaLnBrk="1" hangingPunct="1">
              <a:buFont typeface="Arial" pitchFamily="34" charset="0"/>
              <a:buChar char="•"/>
            </a:pPr>
            <a:r>
              <a:rPr lang="en-US" sz="2800" dirty="0" smtClean="0"/>
              <a:t>Lack of critical thinking skills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2" descr="http://3.bp.blogspot.com/-AjnFe9qFuG4/UF92Zgs9RCI/AAAAAAAAAzs/8DD4MwDL2A4/s1600/already-g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3752" y="1676400"/>
            <a:ext cx="1769154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7467600" cy="838200"/>
          </a:xfrm>
        </p:spPr>
        <p:txBody>
          <a:bodyPr/>
          <a:lstStyle/>
          <a:p>
            <a:r>
              <a:rPr lang="en-US" dirty="0" smtClean="0"/>
              <a:t>Reasons Youth Leave The Faith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71600"/>
            <a:ext cx="6858000" cy="5029200"/>
          </a:xfrm>
        </p:spPr>
        <p:txBody>
          <a:bodyPr/>
          <a:lstStyle/>
          <a:p>
            <a:r>
              <a:rPr lang="en-US" sz="3000" dirty="0" smtClean="0"/>
              <a:t>Christianity is shallow and too exclusive</a:t>
            </a:r>
          </a:p>
          <a:p>
            <a:r>
              <a:rPr lang="en-US" sz="3000" dirty="0" smtClean="0"/>
              <a:t>Church appears to be anti-science</a:t>
            </a:r>
          </a:p>
          <a:p>
            <a:r>
              <a:rPr lang="en-US" sz="3000" dirty="0" smtClean="0"/>
              <a:t>Learning about evolution in college</a:t>
            </a:r>
          </a:p>
          <a:p>
            <a:r>
              <a:rPr lang="en-US" sz="3000" dirty="0" smtClean="0"/>
              <a:t>Lack of specific or scientific </a:t>
            </a:r>
            <a:br>
              <a:rPr lang="en-US" sz="3000" dirty="0" smtClean="0"/>
            </a:br>
            <a:r>
              <a:rPr lang="en-US" sz="3000" dirty="0" smtClean="0"/>
              <a:t>evidence for a creator</a:t>
            </a:r>
          </a:p>
          <a:p>
            <a:r>
              <a:rPr lang="en-US" sz="3000" dirty="0" smtClean="0"/>
              <a:t>The teaching of secularism</a:t>
            </a:r>
            <a:br>
              <a:rPr lang="en-US" sz="3000" dirty="0" smtClean="0"/>
            </a:br>
            <a:r>
              <a:rPr lang="en-US" sz="3000" dirty="0" smtClean="0"/>
              <a:t>and moral relativism</a:t>
            </a:r>
          </a:p>
          <a:p>
            <a:r>
              <a:rPr lang="en-US" sz="3000" dirty="0" smtClean="0"/>
              <a:t>College is a hostile </a:t>
            </a:r>
            <a:br>
              <a:rPr lang="en-US" sz="3000" dirty="0" smtClean="0"/>
            </a:br>
            <a:r>
              <a:rPr lang="en-US" sz="3000" dirty="0" smtClean="0"/>
              <a:t>environment towards Christianity</a:t>
            </a:r>
          </a:p>
          <a:p>
            <a:pPr lvl="5">
              <a:buNone/>
            </a:pPr>
            <a:r>
              <a:rPr lang="en-US" sz="400" dirty="0" smtClean="0"/>
              <a:t>    </a:t>
            </a:r>
          </a:p>
          <a:p>
            <a:pPr lvl="5">
              <a:buNone/>
            </a:pPr>
            <a:r>
              <a:rPr lang="en-US" i="1" dirty="0" smtClean="0"/>
              <a:t>Mike Riddle, Creation Training Initiative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@ Dr. Heinz </a:t>
            </a:r>
            <a:r>
              <a:rPr lang="en-US" dirty="0" err="1" smtClean="0"/>
              <a:t>Lycklama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8850" name="Picture 2" descr="https://tse3.mm.bing.net/th?id=OIP.couVLxx-h7NTsdf-ZvE0EwHaHa&amp;pid=15.1&amp;P=0&amp;w=300&amp;h=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124200"/>
            <a:ext cx="2400300" cy="240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238224-7A5F-43C4-AA18-A15D93D3EA41}" type="slidenum">
              <a:rPr lang="en-US"/>
              <a:pPr/>
              <a:t>6</a:t>
            </a:fld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543800" cy="9144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a. Reliable Transmission of the Bible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447800" y="990600"/>
            <a:ext cx="7162800" cy="54864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Reliability depends on:</a:t>
            </a:r>
          </a:p>
          <a:p>
            <a:pPr lvl="1" eaLnBrk="1" hangingPunct="1"/>
            <a:r>
              <a:rPr lang="en-US" sz="2400" dirty="0" smtClean="0"/>
              <a:t>Number of copies of manuscripts</a:t>
            </a:r>
          </a:p>
          <a:p>
            <a:pPr lvl="1" eaLnBrk="1" hangingPunct="1"/>
            <a:r>
              <a:rPr lang="en-US" sz="2400" dirty="0" smtClean="0"/>
              <a:t>Time gap, original to earliest copy</a:t>
            </a:r>
          </a:p>
          <a:p>
            <a:pPr eaLnBrk="1" hangingPunct="1"/>
            <a:r>
              <a:rPr lang="en-US" dirty="0" smtClean="0"/>
              <a:t>Dead Sea scrolls found 1947</a:t>
            </a:r>
          </a:p>
          <a:p>
            <a:pPr lvl="1" eaLnBrk="1" hangingPunct="1"/>
            <a:r>
              <a:rPr lang="en-US" sz="2400" dirty="0" smtClean="0"/>
              <a:t>Earlier (by 1000+ yrs) copies of </a:t>
            </a:r>
            <a:r>
              <a:rPr lang="en-US" sz="2400" u="sng" dirty="0" smtClean="0"/>
              <a:t>OT</a:t>
            </a:r>
            <a:r>
              <a:rPr lang="en-US" sz="2400" dirty="0" smtClean="0"/>
              <a:t> manuscripts</a:t>
            </a:r>
          </a:p>
          <a:p>
            <a:pPr lvl="1" eaLnBrk="1" hangingPunct="1"/>
            <a:r>
              <a:rPr lang="en-US" sz="2400" dirty="0" smtClean="0"/>
              <a:t>Dated to 100-200 BC</a:t>
            </a:r>
          </a:p>
          <a:p>
            <a:pPr eaLnBrk="1" hangingPunct="1"/>
            <a:r>
              <a:rPr lang="en-US" dirty="0" smtClean="0"/>
              <a:t>Earliest </a:t>
            </a:r>
            <a:r>
              <a:rPr lang="en-US" u="sng" dirty="0" smtClean="0"/>
              <a:t>NT</a:t>
            </a:r>
            <a:r>
              <a:rPr lang="en-US" dirty="0" smtClean="0"/>
              <a:t> manuscript</a:t>
            </a:r>
          </a:p>
          <a:p>
            <a:pPr lvl="1" eaLnBrk="1" hangingPunct="1"/>
            <a:r>
              <a:rPr lang="en-US" sz="2400" dirty="0" smtClean="0"/>
              <a:t>Fragment of John’s gospel</a:t>
            </a:r>
          </a:p>
          <a:p>
            <a:pPr lvl="1" eaLnBrk="1" hangingPunct="1"/>
            <a:r>
              <a:rPr lang="en-US" sz="2400" dirty="0" smtClean="0"/>
              <a:t>Dated to 125 AD</a:t>
            </a:r>
          </a:p>
          <a:p>
            <a:pPr lvl="1" eaLnBrk="1" hangingPunct="1"/>
            <a:r>
              <a:rPr lang="en-US" sz="2400" dirty="0" smtClean="0"/>
              <a:t>Referenced by church fathers</a:t>
            </a:r>
          </a:p>
          <a:p>
            <a:pPr eaLnBrk="1" hangingPunct="1"/>
            <a:r>
              <a:rPr lang="en-US" dirty="0" smtClean="0"/>
              <a:t>99.99% of originals reclaimed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990600"/>
            <a:ext cx="1704975" cy="2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657600"/>
            <a:ext cx="274673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D06C3D-1535-4A50-879E-BC1C9BB35FE1}" type="slidenum">
              <a:rPr lang="en-US"/>
              <a:pPr/>
              <a:t>7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33400"/>
            <a:ext cx="6400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Manuscript Reliability</a:t>
            </a:r>
          </a:p>
        </p:txBody>
      </p:sp>
      <p:graphicFrame>
        <p:nvGraphicFramePr>
          <p:cNvPr id="194637" name="Group 77"/>
          <p:cNvGraphicFramePr>
            <a:graphicFrameLocks noGrp="1"/>
          </p:cNvGraphicFramePr>
          <p:nvPr/>
        </p:nvGraphicFramePr>
        <p:xfrm>
          <a:off x="1295400" y="1447800"/>
          <a:ext cx="7543800" cy="4626392"/>
        </p:xfrm>
        <a:graphic>
          <a:graphicData uri="http://schemas.openxmlformats.org/drawingml/2006/table">
            <a:tbl>
              <a:tblPr/>
              <a:tblGrid>
                <a:gridCol w="1828800"/>
                <a:gridCol w="1600200"/>
                <a:gridCol w="1408612"/>
                <a:gridCol w="1410788"/>
                <a:gridCol w="1295400"/>
              </a:tblGrid>
              <a:tr h="749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Work/Author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Date Written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Earliest Copy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Years Elapsed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 Copies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Caesar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100-44 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 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427-347 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 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4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Aristotle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384-322 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 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Iliad (Homer)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 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 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Heridotus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480-425 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 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New Testament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40-95 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 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238224-7A5F-43C4-AA18-A15D93D3EA41}" type="slidenum">
              <a:rPr lang="en-US"/>
              <a:pPr/>
              <a:t>8</a:t>
            </a:fld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762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b. Historical Accuracy of the Bible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371600" y="990600"/>
            <a:ext cx="5181600" cy="5486400"/>
          </a:xfrm>
          <a:noFill/>
        </p:spPr>
        <p:txBody>
          <a:bodyPr/>
          <a:lstStyle/>
          <a:p>
            <a:pPr eaLnBrk="1" hangingPunct="1"/>
            <a:r>
              <a:rPr lang="en-US" sz="2800" dirty="0" smtClean="0"/>
              <a:t>Gospel of Luke &amp; Acts</a:t>
            </a:r>
          </a:p>
          <a:p>
            <a:pPr lvl="1" eaLnBrk="1" hangingPunct="1"/>
            <a:r>
              <a:rPr lang="en-US" sz="2400" dirty="0" smtClean="0"/>
              <a:t>Written by Dr. Luke</a:t>
            </a:r>
          </a:p>
          <a:p>
            <a:pPr lvl="1" eaLnBrk="1" hangingPunct="1"/>
            <a:r>
              <a:rPr lang="en-US" sz="2400" dirty="0" smtClean="0"/>
              <a:t>Eyewitness and Apostles reports </a:t>
            </a:r>
          </a:p>
          <a:p>
            <a:pPr lvl="1" eaLnBrk="1" hangingPunct="1"/>
            <a:r>
              <a:rPr lang="en-US" sz="2400" dirty="0" smtClean="0"/>
              <a:t>32 countries, 54 cities, 9 islands</a:t>
            </a:r>
          </a:p>
          <a:p>
            <a:pPr lvl="1" eaLnBrk="1" hangingPunct="1"/>
            <a:r>
              <a:rPr lang="en-US" sz="2400" dirty="0" smtClean="0"/>
              <a:t>Exact titles of historical figures</a:t>
            </a:r>
          </a:p>
          <a:p>
            <a:pPr lvl="1" eaLnBrk="1" hangingPunct="1"/>
            <a:r>
              <a:rPr lang="en-US" sz="2400" dirty="0" smtClean="0"/>
              <a:t>Accurate history &amp; geography</a:t>
            </a:r>
          </a:p>
          <a:p>
            <a:pPr eaLnBrk="1" hangingPunct="1"/>
            <a:r>
              <a:rPr lang="en-US" sz="2800" dirty="0" smtClean="0"/>
              <a:t>Ebla tablets found in 1974</a:t>
            </a:r>
          </a:p>
          <a:p>
            <a:pPr lvl="1" eaLnBrk="1" hangingPunct="1"/>
            <a:r>
              <a:rPr lang="en-US" sz="2400" dirty="0" smtClean="0"/>
              <a:t>Confirm biblical places</a:t>
            </a:r>
          </a:p>
          <a:p>
            <a:pPr lvl="1" eaLnBrk="1" hangingPunct="1"/>
            <a:r>
              <a:rPr lang="en-US" sz="2400" dirty="0" smtClean="0"/>
              <a:t>Confirm writing ability of Moses</a:t>
            </a:r>
          </a:p>
          <a:p>
            <a:pPr eaLnBrk="1" hangingPunct="1"/>
            <a:r>
              <a:rPr lang="en-US" sz="2800" dirty="0" smtClean="0"/>
              <a:t>Confirmed by archaeology</a:t>
            </a:r>
          </a:p>
          <a:p>
            <a:pPr lvl="1" eaLnBrk="1" hangingPunct="1"/>
            <a:r>
              <a:rPr lang="en-US" sz="2400" dirty="0" smtClean="0"/>
              <a:t>Pool of Bethesda discovered</a:t>
            </a:r>
          </a:p>
          <a:p>
            <a:pPr lvl="1" eaLnBrk="1" hangingPunct="1"/>
            <a:r>
              <a:rPr lang="en-US" sz="2400" dirty="0" smtClean="0"/>
              <a:t>Archaeologists use Bible as guide</a:t>
            </a:r>
            <a:endParaRPr lang="en-US" sz="2800" dirty="0" smtClean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53200" y="1066800"/>
            <a:ext cx="2057401" cy="156966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dirty="0" smtClean="0"/>
              <a:t>Luke 1:1-4</a:t>
            </a:r>
          </a:p>
          <a:p>
            <a:r>
              <a:rPr lang="en-US" dirty="0" smtClean="0"/>
              <a:t>Acts 1:1-2</a:t>
            </a:r>
          </a:p>
          <a:p>
            <a:r>
              <a:rPr lang="en-US" dirty="0" smtClean="0"/>
              <a:t>John 5:2</a:t>
            </a:r>
          </a:p>
          <a:p>
            <a:r>
              <a:rPr lang="en-US" dirty="0" smtClean="0"/>
              <a:t>Gen. 14:2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743200"/>
            <a:ext cx="26860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4648200"/>
            <a:ext cx="2505075" cy="17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238224-7A5F-43C4-AA18-A15D93D3EA41}" type="slidenum">
              <a:rPr lang="en-US"/>
              <a:pPr/>
              <a:t>9</a:t>
            </a:fld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6858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c. Fulfilled Prophecy of the Bible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371600" y="990600"/>
            <a:ext cx="6934200" cy="5486400"/>
          </a:xfrm>
          <a:noFill/>
        </p:spPr>
        <p:txBody>
          <a:bodyPr/>
          <a:lstStyle/>
          <a:p>
            <a:pPr eaLnBrk="1" hangingPunct="1"/>
            <a:r>
              <a:rPr lang="en-US" sz="2800" dirty="0" smtClean="0"/>
              <a:t>27% of Bible prophetic (when written)</a:t>
            </a:r>
          </a:p>
          <a:p>
            <a:pPr lvl="1" eaLnBrk="1" hangingPunct="1"/>
            <a:r>
              <a:rPr lang="en-US" sz="2000" dirty="0" smtClean="0"/>
              <a:t>500+ of 1000+ prophecies fulfilled</a:t>
            </a:r>
          </a:p>
          <a:p>
            <a:pPr eaLnBrk="1" hangingPunct="1"/>
            <a:r>
              <a:rPr lang="en-US" sz="2800" dirty="0" smtClean="0"/>
              <a:t>300 prophecies about Messiah</a:t>
            </a:r>
          </a:p>
          <a:p>
            <a:pPr lvl="1" eaLnBrk="1" hangingPunct="1"/>
            <a:r>
              <a:rPr lang="en-US" sz="2000" dirty="0" smtClean="0"/>
              <a:t>109 fulfilled in His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Coming</a:t>
            </a:r>
          </a:p>
          <a:p>
            <a:pPr lvl="1" eaLnBrk="1" hangingPunct="1"/>
            <a:r>
              <a:rPr lang="en-US" sz="2000" dirty="0" smtClean="0"/>
              <a:t>Birthplace, sold for 30 pieces</a:t>
            </a:r>
          </a:p>
          <a:p>
            <a:pPr eaLnBrk="1" hangingPunct="1"/>
            <a:r>
              <a:rPr lang="en-US" sz="2800" dirty="0" smtClean="0"/>
              <a:t>Prophecies about people, places</a:t>
            </a:r>
          </a:p>
          <a:p>
            <a:pPr lvl="1" eaLnBrk="1" hangingPunct="1"/>
            <a:r>
              <a:rPr lang="en-US" sz="2000" dirty="0" smtClean="0"/>
              <a:t>Fall of Babylon, </a:t>
            </a:r>
            <a:r>
              <a:rPr lang="en-US" sz="2000" b="1" dirty="0" smtClean="0"/>
              <a:t>Jer. 50-51</a:t>
            </a:r>
          </a:p>
          <a:p>
            <a:pPr lvl="1" eaLnBrk="1" hangingPunct="1"/>
            <a:r>
              <a:rPr lang="en-US" sz="2000" dirty="0" smtClean="0"/>
              <a:t>Destruction of  </a:t>
            </a:r>
            <a:r>
              <a:rPr lang="en-US" sz="2000" dirty="0" err="1" smtClean="0"/>
              <a:t>Tyre</a:t>
            </a:r>
            <a:r>
              <a:rPr lang="en-US" sz="2000" dirty="0" smtClean="0"/>
              <a:t>, </a:t>
            </a:r>
            <a:r>
              <a:rPr lang="en-US" sz="2000" b="1" dirty="0" smtClean="0"/>
              <a:t>Ezek. 26</a:t>
            </a:r>
          </a:p>
          <a:p>
            <a:pPr lvl="1" eaLnBrk="1" hangingPunct="1"/>
            <a:r>
              <a:rPr lang="en-US" sz="2000" dirty="0" smtClean="0"/>
              <a:t>Cyrus as ruler, </a:t>
            </a:r>
            <a:r>
              <a:rPr lang="en-US" sz="2000" b="1" dirty="0" smtClean="0"/>
              <a:t>Is. 44:28</a:t>
            </a:r>
          </a:p>
          <a:p>
            <a:pPr eaLnBrk="1" hangingPunct="1"/>
            <a:r>
              <a:rPr lang="en-US" sz="2800" dirty="0" smtClean="0"/>
              <a:t>Prophecies about Jews</a:t>
            </a:r>
          </a:p>
          <a:p>
            <a:pPr lvl="1" eaLnBrk="1" hangingPunct="1"/>
            <a:r>
              <a:rPr lang="en-US" sz="2000" dirty="0" smtClean="0"/>
              <a:t>Dispersion and re-gathering</a:t>
            </a:r>
          </a:p>
          <a:p>
            <a:pPr eaLnBrk="1" hangingPunct="1"/>
            <a:r>
              <a:rPr lang="en-US" sz="2800" b="1" dirty="0" smtClean="0"/>
              <a:t>Is. 61:1-2</a:t>
            </a:r>
            <a:r>
              <a:rPr lang="en-US" sz="2800" dirty="0" smtClean="0"/>
              <a:t>, </a:t>
            </a:r>
            <a:r>
              <a:rPr lang="en-US" sz="2800" b="1" dirty="0" smtClean="0"/>
              <a:t>Luke 4:18-19a</a:t>
            </a:r>
          </a:p>
          <a:p>
            <a:pPr lvl="1" eaLnBrk="1" hangingPunct="1"/>
            <a:r>
              <a:rPr lang="en-US" sz="2000" dirty="0" smtClean="0"/>
              <a:t>Dead Sea Scrolls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477000" y="1524000"/>
            <a:ext cx="2057401" cy="2585323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1800" dirty="0" smtClean="0"/>
              <a:t>Mic. 5:2</a:t>
            </a:r>
          </a:p>
          <a:p>
            <a:r>
              <a:rPr lang="en-US" sz="1800" dirty="0" smtClean="0"/>
              <a:t>Zech. 11:12</a:t>
            </a:r>
          </a:p>
          <a:p>
            <a:r>
              <a:rPr lang="en-US" sz="1800" dirty="0" smtClean="0"/>
              <a:t>Jer. 50-51</a:t>
            </a:r>
          </a:p>
          <a:p>
            <a:r>
              <a:rPr lang="en-US" sz="1800" dirty="0" smtClean="0"/>
              <a:t>Ezek. 26</a:t>
            </a:r>
          </a:p>
          <a:p>
            <a:r>
              <a:rPr lang="en-US" sz="1800" dirty="0" smtClean="0"/>
              <a:t>Is. 44:28</a:t>
            </a:r>
          </a:p>
          <a:p>
            <a:r>
              <a:rPr lang="en-US" sz="1800" dirty="0" smtClean="0"/>
              <a:t>Deut. 28:64</a:t>
            </a:r>
          </a:p>
          <a:p>
            <a:r>
              <a:rPr lang="en-US" sz="1800" dirty="0" smtClean="0"/>
              <a:t>Is. 11:11-12</a:t>
            </a:r>
          </a:p>
          <a:p>
            <a:r>
              <a:rPr lang="en-US" sz="1800" dirty="0" smtClean="0"/>
              <a:t>Is. 61:1-2</a:t>
            </a:r>
          </a:p>
          <a:p>
            <a:r>
              <a:rPr lang="en-US" sz="1800" dirty="0" smtClean="0"/>
              <a:t>Luke 4:18-19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4854" y="4191000"/>
            <a:ext cx="2900071" cy="221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E0C4-A453-4C51-B593-73AFB3F8A8F5}" type="slidenum">
              <a:rPr lang="en-US"/>
              <a:pPr/>
              <a:t>10</a:t>
            </a:fld>
            <a:endParaRPr lang="en-US" sz="1400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219200"/>
            <a:ext cx="6705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We trust the Bible for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spiritual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truth</a:t>
            </a:r>
          </a:p>
          <a:p>
            <a:pPr>
              <a:lnSpc>
                <a:spcPct val="90000"/>
              </a:lnSpc>
            </a:pP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Archaeology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history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geography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prophecy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confirm the truth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the Bible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Do we trust the Bible for truth in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Astronomy, geophysics, geology, hydrology, meteorology, oceanography, physics, biology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are many biblical references to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nature and natural processes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Authors use everyday language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Amazingly accurate statements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Anticipatory scientific insights in the Bible</a:t>
            </a:r>
          </a:p>
        </p:txBody>
      </p:sp>
      <p:sp>
        <p:nvSpPr>
          <p:cNvPr id="287746" name="AutoShape 2" descr="data:image/jpeg;base64,/9j/4AAQSkZJRgABAQAAAQABAAD/2wCEAAkGBhQSERUUExMWExUWGRsaGBgYFx4ZGhwgHBsaHR0aGhobHyceHBojGhsYIC8jIycpLCwsHx4xNTAqNSYrLCkBCQoKDgwOGg8PGiwkHSQsKSwsKSosKSwpKSwpLCwpLCkpLCwpLCwpLCkpLCksKSwpLCkpKSksKSwpLCwsLCwsKf/AABEIALkBEAMBIgACEQEDEQH/xAAcAAACAwEBAQEAAAAAAAAAAAAFBgMEBwIBAAj/xABDEAACAQIEAwYDBgUCBQMFAQABAhEDIQAEEjEFQVEGEyJhcYEykaEHFEKxwfAjUnLR4WLxFYKSorIzc9IkNEOzwhb/xAAYAQADAQEAAAAAAAAAAAAAAAAAAQIDBP/EACMRAAMAAgICAwEAAwAAAAAAAAABEQIhAxIxQRNRYSJxscH/2gAMAwEAAhEDEQA/AM8fLU0hlziAzMtSclj/AKoUg3wzcBz1J6Xd1mp1nJZgUN1AG6KQCxgEgASCdhY464h2CQmaTMk7mowIA56Qo3/dsWOGdmRRBIamXBJDd2QFMQCoBvab44s41Gb/ABotcJ7RmlpR3d3N6UeFoBk6rywJkRuRHIYauFcYSqNbsrVAApN+8+JjdSJBA5bb88Zn2h7GhytU5pVJt/EBC77C5IuTvglwPsq1CmD96Mm8qvh8iC19uf0tiWseodfRrCKoYHUzSNpEHcmRuDy+uJzUIBKggQZMbQN9XPaLYyvN1W7sTmq5W/wqtyOQmTO8C/lGK1fMVqVOEzNcLcmGSRa89IMTa2IUo/jZqJ4iQRJG2wM7xz8pG+IeIVmqJoIQiQQYmCLjUCfIgwfTljGK+eepIaqzyARqJcAD0MbC5H02xymcBWNUkWIUuIgTAA2xo2L4xgzdJqdRHqPTpqtVj4mAJBAEoQCRcAwYFvPH2b7RUgjK1ZKiuCKiKszYiEPIQZuP74WXemTMWtqJkQNgZaSfIeWJqfDrypA2AmefkNgcJaGuNAHiC0PCQrxBBmeu89cGeFcdVdIZ4hQsgwecTyIuByt744zPA9QbxAkdNzbkfcb4vZHMtlQFK0ZLeBCgZ2mN3ItvAscadk1BPCDbku0GXrmiaeZUOqvJrIEgRuVVoKlZEm3O2D3COO5RqNRMxmqfhPxo8yWB0kSTB5QSZ0zzwnVagK1Wq08tSNIHSq6dZkEMylOswAd8RUdNICa1BTAltI7zTC6G8Os7QYhb8rnGGWSxdLWFUGXNcboVZcrXrLuGSmApBMaQHdWbpqjlgbxvLZetS0tl6tOzVNSvSJAF/DTkXuCVBO8dMCuI5rQpMeIzLzvAkJttGxHlbAmh2mGZUUr03kQxiBe8HfV7czyxeO9pEPBIZeD6xTNWhIWu2pqjhFUKLKaaqzEeH8JA6+QsZfNZOgKa95AQsxB0sKrG5ZxGoPMEEW3AtgflatSjCrW1UwICsFLMZJmEPKwuw22vgTxHIB6g72qyqxEBaRYT0IJgPvEnl54qiWCCPaLin3qugWmj02TQi09SVCoAgqzyiqjwLfyxtigvZlrd9UpoIMhGLNttOmB6/IHFgU1RdFHN1NYDaUtE7iCGAExv4uflgW9LMNV01EYOCCZBPOS5IEEX9fXB2fopYpHXG8jRpKD32p5ugEb9L+La8gWIPPC5mFVlIjnK3iLAXF5/3wwV+zGYrViKVKSQCWYwACLfHefTlyx1xfsm2XCd4VQ1Dp3DATuZmAotc7YtOEtADI8NkgKyk9C0A87W/PHn3Aq4GqZ2Cm+5FiOW5/PEz5f7vX7tiGAO6m0bxM78t8TZSWZKjOIBmSQCD0vy3HtjowxWSbbn/TN1NRDd2S7fZrIIUppTqUzcIyQQb3JSCTcTq6CIw48O+2NirvUy5DkWVSdMgDdjdV35E3HS4TghyeYyyVTr8PhcqhJkLqYwJMaryBcnbBcdjKfiAFZqoUOAaekLfrtPhOx5bYmxwUqpD2v+0DLZzLaO7K1CFILCCjA7gwdSRANxaecYSMsq1EDAb7g7gjcHzBw1VOAGy+MAAxuy/I/mPfFHifZZ6StWWotBQpZtaakIWYaVMgwCu14AO2JyVGnAI1ArddunTFqn4hzwO4VxCvmaNZ0p0waYEL49VQkMYRQDsqsTJAABM2OOuxeUzWaTMV2K9zQQuxICnYmEgXsDvyxMKJcvku9zFSLimI26QI/6iflgpUpRTKFd9rRB5efzx92W4XW7o1FoVamsm6KG2JnY6vi1csWs6xJYdzmNYsVGXqEg+y+WFlRpUHLlBABUTPMn12HXHK5RdZMSpIgKYj1nz+uK+f44qnQ1OqtQgQGpsrEHaARqPsMCeIcWCkCotRCeXdlTPq8cxyGBJhTQqq6fibSbKGLWudt7GZ9cQcRzaUlhjqJEKCd7xyuREYh4twhtReqVrrBsDqVZtOgwDaRqP0wN4eCjfxgakfA5JYXm08yIidmiROMDc4zfBFqv3mpiNIBQmBG1hytIkQcFF7sIJE6FCiSbRaJ/v54r52uolrAAyQGEHyI/2xUyVZ2DeAujsXAZZ3MgW298LYEASpUzCoKrLTkOULBSIsoUltXyHIb7A7mc7lqQbUAXAFrs20gFgCZiT74WeLcFqV3eU0wBpA3MEyZkaRc7ycUFyrB7hwFnUC6q/wD3W339PfFNUXgpcZz0VmFIAUzpgEDylZKiQDtztvjvLsznR4hp3WNMGbQI6wcF1q9zRZVDTVDPTMgqpaV0+f4d9wbdMCOw1F/vtN2LCWYEHmdJPi1cpiZxqlUTYwjS4cwdVDgsbqGU9OQtPLeMMOR7HVSsM+ny1Ha/JTjnPdpKlSqQtLW1ByRfRZbGSbCRO03AtE4vf8dzECr3BNDSCWEStpLaSSSNzYfljF0v0QHhyZUiozLYGFjlI2H4m3PXC29Hvs0M3UlqaNrINvxeFQZ5b26EYk4vnzUU5haoZRHgYSAxIjStzMTK7DcGNj+Z4zUq5PL91S1GVBCwSCo38O8k2HQjFKpUl/Qt9o8zTqlnorDAEmWMQN4WJHiPlHvjnh4qPQTXSohlOhmryPDM0yJMEfEtlJ8Iw2jh1WpTZXbQWBJRfEb3uDyBjlyjFKtwaqjAZghi4ICuumnO6HUpkwwFrGCbYhv+SsdMEcRy5ZAO+pmogGpUplVCGY3Vdh4fCDYidriM9YAAAGJDK1h0aN5KxMR0w70+HKilyEWLMUph1I6FhSnTJgy2LdHglNwClMSZIJAB99rg/UeWI48/RWWJnvD8tmaonRIEQXsJsAb7mLXxPU7P5pVjSXVtwp2gixHmdj5b40nhuWX4HhY/F79OvribtFwY16D06ZOqJmmdLNFwk852MdfbGybM2ZpU4FmX0uuXqFTcsoDCQYg6SSp2+KDHKDgtlez2Z/GpQgEoGub7k3MCQLX+uGf7POzpod45NUOwA7p6oLKqwBqAgapn0EDrhz7iQDzj3w8sfoSf2ZdmOG5kBT3i0zcHSkRedrb/AKHfH2e4RUqrpq1SykiQJGqNyen6DphsTtFl8xmzlANdRS+wYkFLOrgqNNxYjUCOY2wbzOTUUwDTqMCQYVNon5WtOF1aDsjGOJ8JZVaKbEA2gEgACZJI9PfAHKZV1qhCrBnhQIv4iBjR+1VVytRf4ijTaZKnaQZEf23wjVc5orqyHUaYW8mDHwgcwB4RHkeWOzg5HgmYci7M0ThXDmy1Kovdp3blNelDqQ+fMwI1RO+9sP3Bsqrp36JX8Q0tLNcKLEBjcb3xhXDs9VNRFp6g5YBQGIJJP0v/AJxrHZzKmiC1bNVqux0U6jFCeZa8NboY9cYjo2UezysslyZIIBW1uXinnvthK+2jiwyeQ7lFGvNsymQPCghn0iLeIiOmpo5Q25ntjRo09Sq7AAkCDc3gE8pIxg/b/iZzTqatYtWEQGJAAJJgD4VBkEemGnscCPYBf/piag1K1SQIiyroNxeCGdbHmepw48b4/RXhT06FJKXeMKQVFCyNRZ5AvBCxf+aMI3AM/TyeWVMxUCuSx0DUxUExBAFpKlrWhhgpwGqmczmWRCGpqzVGN/w+Npn+hRt+I40ySSITbNj4XwZ8rkEpjRqpUwdRtezPJNgCdUnGZcX7ermK9SllqlVTICVEJGqDLMDOqAJ9QL4p/bH2jzrMtFHZMs9MMVVrvqJkPF4ERpJjqL4Uvs47Q0qGbp/eEL0/FtOqYBWwuV1LBXnPlGOfPH5MajWTTHPJfZy+aqHNZh2zVQlWK6mk/wAsuLxAUC1r2tjTz2NTM0qJzCAFUGqkQrjVMmZkGCTtgrwx5VWRKYRxINMDmLRFiCLg4IUkINyTi8F9iyyPzrV48a62BqMSsLTt7WEAHnPpgzXpMEDFYLFdQAEiWXnF+Qwy5fhK0xAFh8/fALt01Snl9SatEjvNABeL7SQNMxcXGM+tZo8ohYzr1qLEMBziVF/PlfHFLtZUTcA+hj9MKWd4jXqhf41WooPhBY7+kn6YdVy+VVlc5TNMrLDKytIMSGQiJG4IPkRtfZqeTDz4Jslm2zkkU2QAQxklTPIwAdpsCB1PLBOjwCmAFKEgHqfpECP8+uJ+xZID0vu9VJqOyF0IGnwgLq6hR6eeGwZczEfXGOSd0bYvQn1+1NOgrU6KgBtmaInlfYQZ5WnCy6OrEmnobRzFzO3/AC9D5YIdqOFGi4FSssGdkNputhtsRaRfF/s1xXL16Pc1FOqkLagLLPhIaQSNhAHTEvl5OPaVX+v0Hx4Z/jPeBp39MF1h1Yq0SCrLzmeYi3O+CuX7MUwxGuqNUnQKkLBNwFHLyxXynF8tTq1XGZpjvCCUgiCBBN4knrYYJ1e06RNOi9bo2iAf+YgAYX6WRVewmVdQppaVFwAzAA77T+5OL2S7L5aggVB3azMBusTPyGBa5pqxHeUjRHVa5mD1UeH64t5Ph2WqSqgPzMs0/wDlEehjD7ehdW9hV+IZeiLlBHKJjzIH5nEOZ45lqoK69XPwAk+RFjt/fEuS4NRH/wCGmDt8IPuCf36YIUKAX4RpnoBe+H5JFmlTy5caqdauerqzj3U+EH2jBFKSrq0ZSqoJ1EgBBJtJ1QBsNsHqjj8R/TEFDOguQrAX3t+vth9RPIF08qagmnQC/wBVVSPU6CfLmMcM7IQPurVGm+h1I9Y1kx7ThhZaYMstIk3+FdX98etxBQB3d/SAPl088NJBWBcv2hGvQ6PQJuNaaZJ5Sd25/I88EwzG+5O1xjutmg9igYf6lDD3mRiAcPpFxUCLrBsQIj0wxHOd1KpamFDjeFBJHO+5jfA/hPaFXlXe9yCenMW6b4LVMuWuGK+gB/8AIYHp2XpqdR+KdQmAZBmfCAf0wn5oAbtRxujWy9SgldS9Qqiqupr61uQJkAA4zXhHCNVSqrUzUIlAoUBvxCZeNIHhMiTbkYONl4jwd2U92VBJHkI5gmMCqPZaqiC6BlssX0joNQgdPTDsDZQ4Lw+hSqK6ZQIFdmRyQW0tTgLOpjZmefQb4FcA7JaOJVs3VKCnUNRqaITqUu1vwgeFZFvLBLjOTzdOmIo1HAUFjTQPcC4sT9FnFLN8JcEsRmALFSNW0WDAje0R4Yn3wdskEQ0ZyllgFLBimoAw22q06ed9+e5xk/2jdn6NPPp3J8FWmtQqT8JErY8wdIPvg7xntO2Wq/d+5ZQwWGKkSXE8/UbzGBPEuId8Feqdb9zXhQLhjpCWAt4mLX30nDxbxavsWW9ClxSualZ3N/EQPa35RjW/sGySI+YqtvSpKNpjWxLG39AHzxm+fyCirUIWUBiSb2Igkb++NI7KdoamSyNMZWlTq1ajFqhIEmZ0rIINhHkL9cbLKmbxgS+3fu0GWfaoS9gBBQBdRY7yCUj1bphA7F8By1StR7xG1CorMNVmBOxHSfngV9pPbl+JZhGZTTFKmE0TbVJLkepgeijEvYHNPTq03IsrArq2NwY89sY8uMVR08OV/ln6IqquRy+tJVEWBTUagxsFRE/mJgAKRPQ4JZDiRqUVdqb0WaJRwNS+RgkYyhu0WYqVjV75ldrBV2UdFUyAPMXub4gTiFVXkZh9YN9TOPlePyxKzaURm8b5PK/bdqUGtQdOg0xPodUH5/PEJ7eM4mnlmaOb0zHncasDHrEnTpDgiNBWWXYf8y+Rv64tU6DsAveOIiAGIIjlG+1rgje+I7GsLn/Hc44kZelT6Euk+28+0fXHQzefKS9enRO8Kupv/L9DiDMcF16SWYECAxUHp0IaTAvP5Y8Xs3TWHZCCDACmxPXTdjfkDgooRZnilRgwbNvViJUIseo8NzzsbY5bLVSB3VTMAWOnV5G4NiRE8jy6jCr2i7UvTqsil1ZWFiiItjI/mYz6r+mKvFu08L4KVAs0+N6YqOAQGW7yAYdhMTYcxjVcbZHdDVxLgYbSza2X/wB3VPvAj2nfArMcO0OrqpVGmOkNY8+v6YeOyvCXfL0qjEjVTQwBHIXIaSTym2LfGOybVVJDQ4vTH4ZFwCOlsZq2F/op8LdIUVGECIGgSTyGojYeXTywcqZdlvTVGabRLdJDMoJv69MS9jafeK33hFFak5DtoCm9/QHcW5QeeGV8/QU6APEeg/P/ADg6haADlKjC6jSd5kCPKQSBymJPQDFzh/DWW4KgAmbG4/COQECBPLbBSpxBFGliFLTC6SWI6kX2tikM8skBWaP9NtvOx/LEtDWTXgt1MoSOcbjTfbl1+mO62pVsHIJidEn323/XEGV4k5iE0kEeH9JuBa8DbExerq+IkROovp/7QIJFsWkQzrLUazNqen3aAeENBcnzAMAb2/2x23FhdQiyN4UDb9YuMWzWBQB3lgBPn7E4C8X4xRytF6ukNpBIHUnb5tE4qE6F5+1tWhxI06qhaLlAhIUalaxctuYYkECwAjlODWZ7unX78VGckaYV5p7b7eI2jf8AvjCszxGrXqNUquzsSWkzyJgL0E8h0xofZ+m/cEFTHh38xsRyNp8pxeXH1VolnfCGtuK69LU6pTaVJvvuOXsMe5mvVdYRzsSABdoO82i2AFBVa3iDAX5g+eDPDsg7XLA6biGv8+WIGfZPtHVXUtTVbyvfz5e+DPBe0SuNNRwG6EQT52xQrZMxzEmLD5Enn0nljqhk0Zk8BVhy/Cb4Bh7OZvwMyWsSDvt9MCMp2rLBRpMmxhRvB8Qne4/zg4MkSIO21/8AfC/W4PVpsbFlJ8JF9oImDIxNdHEXc52lqqtqYYRJN/2LeZ/tTXtiGW6wed7G+wMb88e5mrBEypM73Ee+3p54H5vLUwJ+G8Ty325gWIvhigQHaOibaSBzVgCvrE4iqvlQrVURGC3I0xaQCVIgyB6jC9magk8x12n3GBlfirqHE/FbqDtcDYbRhUcCfGuwfD0D1S9Wm7SwHeBiTzhWEkmY354EcI4dTFZpzFRFFwQFXxEQZUAi4JFsccR4pUCprAKoDoAF5tc+W31xRzGWZUpkNBbUS3Mmb+vvbA8sro0xxx61nPazhGVy3dvQFM6vCSwJggC+mdO3lyOIux/CM1mHerTNMmkdJVzAMzcEA8h5xOLuX7N/eGXv3ZqanYLAkjqBv64eOF06NEKlILTEWUQJP/yxaet+TPJtvXgHUuF5kGamVRh/orAx6KQPzx5mKDgavu1YxYhSpY87S0ke2GfMZwLyJHUDVHyxG3E0QiTEkbjzwohC9leEOojUOc7yPLUTMweY57DFlOB7c+ULa23LmLH1A6YIJW8QIP8A2z9Y/I4LIqtcH6YxSpo2C6OTAIBJHK4Ak9J5z1G+L/3JRymBaTOJK6qBcwPWBvPO2A3FOOiirO7WA5As28CwN5/XFQVAPFexmWNc1Ho1Mw7GTNXu6ajkDpGox0HLBLh+bp09KGjQp/yIiWEdKhWWYdZ9ueB9Pj3fEa6FddtJdQAxiYlCYPkefpgZmu2NKikirSUg3pjvKjg9CwKgMOsGPPF/09E6HpuM3gavNjt8z+WIq9fU4ZH09fjvHUWERjjIUhUCsQ5kSNVhfothHsBi8ciW5nz6YmjKOa4uisB3ukn8JKgtPrJA3sMesNRLKgn+YLJB6ybWxmXbzhlRc64poza4/wDxk6iQJj+YT641XOOKGVeqVP8ADpltLGNl+GDPP9cW1EEAPEe0iUBqLBzFhqEmPIQR/wBPXFDJ/aBSditUrSAA0ksxm9xJWP0wg53hWYenVzTuoEBlVWGohoOrSBEAEgyQZneMLTVCRc42XHi/ZHyxNRf52fpbKZTXDE6gQIvYzfkYgg++C65QREgdBjLOxfaSrQpDLVHUqqB6bmB4GAIF+kkDpfoMM9XiaMrd7UlYmGPh+YAv6X9MYyOFFziyv3so9M048QmSDYWj0FsAu0WaCtRUJ3ocmQxCrFviJNxZreWOqnGFWFpIWLAlRcloE2mZ3m9t95wn1+L5mtmS2Zp90tOI2VVBkCWJi8+/LDSpPaHmdzSVXOlUpGmopppglVGyr/KJnxCZw6/ZxwFkyThjqNSozBiDtpVQfp6Wxz2H4NlqiB1pA1dTai3iHxNBUTEQPphyfSHhiQoB1FmgTaB+c+wwD7C1neyhBlagO9iCPaZP1wNq5d6J20GNuRHOD+4w/Sq2Cx8h+d/piHMw4IbxL0In8/7HAKivlM34TcEdDt7jrj0cUC2AB6b/AK3+uL1CjlabMygHXp1NMgbwALaV32GLWf4WjLKEk6ZDbgiYIOARY4X2l1WdYgfFy97zideNUi3xgHYzaD0M88J1WkVmQVEx9P3vjpqDVIIAY8+Xv6YIFHCsFdwDDSPI++IM5wMMP4Z0HyAIPrOFrPioDqXWAIi+x9sWuH9qag8Lwx87E/IYQ6QcS7M1LlQGgXgwfO39jhbzGW0ozFhblI+l97+eH49o0gEI5YiSoHLrMgR5nAjP5Gs5epRpogYeMB1Zj5wNjHTClH2hn7IXIBuSRYT62+WDGWyWpwq3VQATMgFogfWcXeE9mWqam0AsLAtZFv8AER8RteI/vhwodn1Rf9RADMBAYxuR+uCbHdATLKiJpM2kmfn0iCOUdMQNRUHWhKFZkb7RF+moc+mDeb4UbwQZ6ifUeY/xgceH1VkaTDTzBHsN4gDphgUKmbqKq6SxHkTIG1/b6nE1PiynSDMTfnzt545eiwksDq5qfXkP7YoMqM4N0I5Hb+/7GAQwUGUprWY8cRAYlSwiDAm2xiOeFzifapwnesndgtphHBaItrMR4r7WsN8HODZvvabagKdPSfEzGRMHSRAJEXJ1Akz1wFz2W4a1NqYqMBqBJQ84OwI03k2AjaAMZvFNRk5p5LQL4Z2/RS5qOUQx8X8RjB5LF7WtEdcGsnxZc5RdqdCuEhgtRiqibwV1PqJDReLYyvKZem2aIraloq/iUEayoPwj/VHP3w6dpu2AB7nKBqeXCwpCMoK7QJEwFAJJ88aLixxUQYJpbIOy+T4lUztI11qmlTJ1s/hpgFSpMgaWMGbTixxb7OUrZmpVbPUlVmLEKhJF9hfTI9cJvFuLVXP/AKlSfhgM0FR8O1jz+eGXs1RrGkDXZ7E6Q28QIN78zE4ttpUc3DSMtxhKdNaaBqqqoVXJAkKAAbC0749//wBBayqCNvFPz5H54UEooZ3Pv++eO8mpMlfCBaGEYypYcz/aGotu8M9AsevoPf54BcTzT1KFUQGlGBYsSTIMAX0/TFkZYaTrm4338pi0W98UWqIAw1Sumb+Tp/c25YKEEqjxEfdWpsCTBCkGIB5HynlF/LC6nphl7StTUg0gAp3AM3HM+o/XC3qgWPkcdPG/Zhn5HDgedWKZZiSoKHzG4Bg7ARE9cH6XEmNRYOpeQ+H2PlOE3s7WgNO1pj3ueWNC4T2WrZhQ1JDE/ESET5m55cjvjHJPtEaJrrs4TtcuVq92EQh0kBVCiRNjAE354v1eytHPoG+86mqEPUUWAsLaN5G1zyx7xf7JXq6WbN0kKrEaGYbz8UiPlharUK/C8wiVtLqR4aikwwvuNwR0P1xfTLFVmfyY5OJj5lOyq0GSnSdlCDwoTY2MkxvI6c53nEPaDtNl8vRCZs1NUqAFOrVz1j6TNgbDH3DuPpmSqOWVvipsCARa66rypjYj5xOBnajgSZ1iqVdVSiodEdpR9U6pO8wqgEWHQyYWKrKbSQQ4/wBvaWWy9LMIhrrWkJDaRYXmbjmNt5GE9vtKzNY+AJQH+mWb/qaR9MWPtQ4d3WTyaRam7IWjnp3mT8R1fLCdwfK1HgpTeoJiURmv7A3w5oTex54ZmvCAbkuCGMc/iB6qbH2w9cKRSoVXVo/lMQCf5eR9PlbCfwfsxXOksjU5iNY0/Q8wOsHHVSUdlNo8+fMYgsb83krzswJv6kbjkR1xSq8PKksP4bA2ZTPtG20XtihluONbUZ9faOl/DjutxDU3w7rPhFx5+3tOGIO1MqVSF3gEbEE3kHoZ5/2vQzWXL6dVNVJm53BB/L0548p8SLISADzUqOfQruJ2t64hfiK1QsFgwPiQ2tG49MAUHHOd2zA8uQF/Lli8aigVGVtJOnwgxLRyvuJFsR5lAarhtyJVjBIgDyxSq5ssndkahMqTeN7g8pBOARLk6ziWUsLSSLWgk+uw64Y8lxksAGuSsibE+ci3LlgflTKKQI8IBSQQQTMzNjE/4x5l2RamkiBT+AbEc7HaIt0wDCqcSUi+4F/3z35Y7o1FYSDM+dvUYWF1Uy+ksbNeZW1wCORjVj6nxEqViVJAkGwkcxMi4whjNVpqbNHryxQzPChMhQTy54pf8T1KBBkn8iIgxzAxJkeJkMBYgEzLeKxO48tpwg2KH/F3ru4qKVQMQHjTK8iYBQRpHuQRtihnciyuQzEbwrXMbjSRc8jqgYlStWWuaIeBc6pmSS0qRsu88gdO+POKZ0u7rC1DK+CIPIl1IuRzAEiBPkZKhVyvDKdWq1OqmsaAUEspUzfSQbmImZmB0wK4XxSpw/MVBTiosFSr3BBteLj232OCSrFQgpo/hNuDY6h4jzAvBIwpVWhzJ8/lb9MXjctCy0MvBM4HZ2phQ5MlCIiT+BpgidgYPrvgz99IMEaSLHUL4X+D1qJpAit3bgk1NQ8Onqp5nexjnvhkytSk4jvEcxaWXVABJggkqImxkeWMs9MvGNHK8QCkkyf6V/PFmhnCwBRobkrDf5Tielw4GYJIgWPxAdYECD1uPTFtcsoIsh2ItLc4kj9fLEdioBuIs4F2En4gBHtJ88UMoSzkIu6VAI6hC0EnedO2G+rwIMdbQxJuLRPP1vJwF4/xepl3RaeW72GEMCdMlWUqQFsYJ5xisa9ITiFDtJw80kEqFLMTAi0A9NrHCo4xvWY4fTq0wKighhddx18idvLCdxTsDRdw6d4iz4kRdRPSATYdTceWNOLlS1kZ54XaELhWeNN+UNAaekzjWOyP2ihctWosslB/BAEyAOZ8o35zzJwO7N/Zz3b/AManTrKzDxCoylBG2nT4paBaPPFntXwVO8p08vTYXCVGVSQoLpOogbAAmcafLMriT8azxmYLf7RtLy9RmB3UXi/t+eAHaDtG2aYVXhVMKqzOkAECT1JLE+uOuG9gcxXrP/BqpS/iFHZYkidA8UTJj64duxnYUZZyubZGdwB3YXUhUi+p2WCQQbLcAeeNM+SrZljxx1AnsTkiWnSXUVAJU3HhJOoG3dxufTrg7k8sKua02DjUyaTpbmBEeeG5+xuXWm6ZcCgXYMSAWBj8MFrKeikYmyvYimILnWBsCqWtFm06o98Y45RnU8cOlb/r0VE7O0syCEratg2pVYkAg7EXE9fzwd4dwGllzqlnf+ZifoNhhVzXZGvRzK1KGZYUjEoTDW3BYCGnzg4l7Q8Z+70KlRyf4YkjVLE7AXkANIuT7YayaUQsp6D3Gc/TYFWldrgx6bGT784xnnEH1u5ZvHqJn6XGK/Zntwucd6dVBSYDUoVpDAT8RN5G/LFNqszhPThK2XqeaDCDuMRNUIIhiB1BiPlitPnj2nUne4wyWgvwfOODpDAq0zO3O878sXademW8bKrbgnYk8iQWG4H+NsLoqSGVbecGL9DiHLuyqA3L928sDEkOtM6l8QCsCQGRreVuvpvHLAnLU21qT49G+kW5gelyL8sCqGdqTAYnVsovNxEDmdvO2GHhWTr0AalRNKTBv4/kLbxvfAUXqaqGUKkb6lY3FiZnYzE+s9cc5zMlhAALJdZPigyIjfa0b2GCVTJh48KsPwnyPoNj0xVzHZzVem7UyCCPxC3kd9uuEGgCcxUDAEAczYRJm/rvy8sdVq140CSTBsCBtyiR8+WL+cyFUFm0ljY2ggxzAglW8ueKXEckxcMg36jTsZm8RPl5+00Z6gMwYBS+8tF9xEEX+mIKULOxnabEX5fTHdSQxeFk2PP5H2FsD2ZnPwlYt1G/+2JZSBa11gaQSqqIIghwGsJN72Ok3iTyxJwOiweodZOqTEQVkjmAB0/tbFWr3D64hDUXUjjwqfFuogTDLsZuYB8UE5wjLilSEmWJliARJIuf7eUYXhDRXzjslahpYKw1jU6grBAkVJMEEKZFvbCPxrK685W8VFaeqAVZUQqLDTv0m03nDp2haoi0qlJTU0OC0GWAjTteZlhN43wu8T4dnM9TU9wvg23V4P4fFCnrAA+uNOLWzPPZx2e4dl3zFSnSrVGTTqEgAchcMCGIDESVFuWGijwFabg09GsCxakAeYMNT0mfOMA+xXZOvSrrVqgU1UMCpuxBEcpG5n2w/U6Sk2BHoSNvXEcr3pl4LW0Bc7XzKrIpI5XbS7aiZ/DCAn0m4xNwNKxp6q4AqEknbwyeYmB6CbRznBcZT/VA6Sf745y1aktSKo0gsFUtsdUgSf6hpvzK9cQtqFfp7kOGu7fEW8yPDtyJHn+HE9TgdUVQWrOygEUwxBRZNzpgSdvimAANsHKaRuQoHtbz6Yh4lxaiaZTU9wRrpr8PLWDEeEkXgjFLGEt0rUuHAC7TETtf5be0Yt/dk0xpvyINx5yL7YQMh2ezK5vXWzlaotJ1IuUFQQCCokgiNxA5+uH5sqKgDCowXoumD6yMNpLwGwfnshmQs5aoWI/A6qQw6BgshuQkx6YsZOtmGUTSFNzFqrgDzgoWJtyg4xLtRxPM/fay1cywNN2Ah2AENYKF2xp3A+L6k4ecxXDEUWqsXPiYsNKz1ME35xjR4RUhZjXUq1qYLPRQgCSVzH/zRcT53JLXSGVl0tKw0EEbG1tibH3GKNbtJltjUQkQQDYTyMkR744XtRQa3f0gfJ/phQdJqOdNMBWMnbWNj+/zxfp12MHVPocKuc7a5FH0HM09UwbEgcrsFKj54IU86L9zUpuTfTrF+cgifywvAxg3jAfthwmnVytRKpgOukFRqabEAAbmRPti2OKLTpl3lQoJNiYjeImcZ721+0RKyLTyoYQ2rWyxNiBpBved4xSJ/BY+z7s8rV6zM0imjKOR1mYt6A/PBTYYl7AXzlZmES9MkFbc9Q3jxf5w18d7JNXmrQUKzEnREA+YmwN/TFci9iwcE7VbBrst2YfOFiCKaLYswm/QAXP6SMA/uFYVRR0MHvY+W59Bh/yFM0KQSmDAvI3J5kQQQf8AbEYsrIqcU+zisgmlUSr5HwN7SSp+YwO4b2PrGqPvClEBuJBZvJdJNvPphuynaF2s3jMWI2N45be8c/LEeVru9ZmNRfDAKc/QcumKJV9k2TyFGhOikFY8xcx/UTPtbHVOqDKwSDvO3piPiVWqdIpU1M83YiLeQJJn09cUko5lUD1qlOn/ADikhIAmAQXN+pED6XQyxTH3eoFmaTG0n4T08xgwaImTfA2vwUuCr1mcEcwog9RpUGffHnDarIRRqHxL8JOzDy88Agh3UnYDHFekvvi21S1sVa9XqY9cAxa4nkQainlN7D25fniXI9naVTMOK1RkGnUsEX2BtBtttizxanCte0TIAn+2KGX4k793UVoak142MRueYIB588IKInDssNSZdkBIUjUKcgSZBbUBbUv5YN08vphQYuWJBuJa6gEHnIv5+9GsKzlqyQNSqVUgzI+KRGq0kW3jzwV4HxRXSm7iNQgyBuLbx8Jg79RjJ7NUWdRFibHc2P8AnBNO7CjTqMe/villMrI3O5mTcidyJ2v6dBjriWW7uk7jxMiswDTpspOw3v7YSQNltogwD++gxCARsOf8v0JnGQ5rjWuXepreZ1FiW9hy/IY0Hs122y706SVahWsVhtQMSDHxbAkAXxrnxNGePJRjp0TzJaPKcQ5zIK4KOhZCpVlgnwnf35joVHli0rDfrzJ5Y8fiNJYDPLbhVBdv+lZP0xmkWxczNLPUtNFqNTNInw1KTAal/CWHNgABB9QcSZHiFdTpr5XMqPwMFLx/UVGoH1nf3wdXO1GGmmBTPI1qbgheum03sAxU22xPl6QpyS7Vnb4ma23JVFlHkPni2iUwdkuy9F11VqbF5MLrcAA7BlDRPWMF8ohVdJC0gohUT8PWIA+fzvjnUx2tiWnQvJ+uEhmb537IWqVSy5kaSeaEt67xPvjRuFZAUaKUlMimoRTzIA5n52xc0cv38sSIm37ONG2yUkgW/DS1XvGdiApCi5C7TCgwZ3kkbbc8Vc5l0pUXevsFKzOo+K0qJIDGRyHsMMgy3754iznC1q02puoZWEEf2PXnOFsIYBlvuzJ93WhXrVWPxalBBvAUAER1LfIY2nsy1Onl6FEkBkpqsTImLied5E4xj7Q+z1PJ5vRRdnXSGM7qxJkSAOWkz54MdjOK5jNtTogmx8b7kICPEfOLDqYxs1UZJxmt52rSWKdd9KVdQg84EkbQLXn+2AHFBQELlsiMwpHxLBI5W1MTPORhmzuWp1gUcBgbwflz23j54D0eAJlqmvL0nB0xuSkExsZEiN+QOIWUNGvZR7O9ngQ8s+XZj4kkGoNwN1AWNx8WDWT4C61Ae/ZgI+JQDbzSBtyjEtOiQoLwXv4xIgnpN4xLRrEAksfObYmsOqPs40MzQDPlf8vTFShly7DQxABEyNvTninn+0lLVoDayAPEsMoJOxINsEV46EQHQZ6D03wgLtXh9NJeFBIuY8R98IfFMz91zGpB4Hlr7zN7/vc4O5/NvUGosVG8dfY/3GETtZn2NRZPIwB+4wAg9Q7XuKwcN4dOlkImNzPnf3icNWV4nSzCEiGVhBUke/tuMZDSzUjFkcTg+Kf6lMP89mHqPcYYGxnMaQoA5W/sBjp66sAIBI5kbeh3B9MZnkO2VSmdOsVVNpMCB5yZB3m/LfDlwLOmsitEKwBIBmT/AGwAXclxRiGU+JkYqdvYxbliR8xH47m/t1jHueoDRKAFhsLeIcwf0nnigaPeLKEGRsw9iJGAAktMNvcddp+WBWY4KqlmoyhHQyD69cRniRojTUVqc851IbfzD9cX8hxJKgBVgbidp9CN79cIQicIMZaCrHTqWG8/FEW5tvvgLkq7BO6k0yCijwjUsxK+KxNwZ5iPPDFm85Ty6LRbUoLE6jLGCQSthe535TvgZmc0upQjA02PhF4sI1eK5MwxGx0m++INA9wbMsrvqIOo+HkQAF39zI98EM7VNSjUpo+nWjCItLCASf7dTgGoA01evPcDlPy3OL+XzZIBFgbgx5YkozA9g86HP/05IBmdS6fYzfANqhXyP5f5xudEybk354BZzsFl62Y74swkglFA0k8yT5jeP1x0Y8v2Y5cf0Avswz9Y1KitrqUtMAG6hpG02Bibc/bGko7fhAE3I2+cYq0MtTp6RTACrYBRAHSABE/XFl6n81j6/pyxlk66WlEWlNgTGqPb547VwOg+mIE5csTCjM3BwqM9FS5jlzxYpA2vHPriuKZiB+/84lNUU4LAkmwA3np8sAFnRFxiZQYk7Ygp1rCRB9Zx6Wn4jMedsUItJXJFrcsdiva9sDy55R+/LHJYxE7e+HQOOLcGo5oaatNHHmJI8wd1Pofngbwfs7QyKMmXU6mM3Nz0E/ygfK5vgs2Z8Mnb03nb1k7DEX3c/E0aj0vA6D35/wCMFCInSmV3Nzcnb6co5eXviaq5F7kHFRWIGmLYlSq5ECD5/lb9PLCA5qVhsSYO04q5xytNtIDNB0qeZiwPkTjpqr/jQf1Ax+f5YiagtQF1JWRF7A+Zi4ufXBQMqzeaqpUJcd25uQFCC55KBETh84fUmks7keIgzvcYl4hwPWIqgPItAn5SJn6nHtHgdUIoRNIAC6SRJjYxO+F2YQpZ9i17qsQIkk/voMIna2v/ABVBWIX5zjR3yTLGsMsdR/jCt217NGqve0h4wIK/zDy/1fniU9jmhGXOkC2Pn4ngfULLIg7xfkenrhz7G/Z6+ZKVqpCIGEUyDLxsbiApMb7idsbz7If4E+xHYVq8ZjMqUpbohsag6nmE+p9MahSVVUKqABbADy5Wx4ahWAwjl0nptYYgNQyYNvLliQO2rEGPLFapS0MHEaWIBHmdjiSi8kXnlyxPVXWCpFtjgEehRDBoZSLgiR7zjLeLZoUcw4pEhZlbnY3AnnG040LvdSxyEqT1It9Bf3xlvbcKlcwTHMDniX5KQwAJVMVWPiV5UGxZSCABN207XAtI8x3dNSqo60yabEFZiVBGmWK9ATsDbnyxC1ZNQHdlXakQCLli1yIMA9BEG+LnFK4R6AK6FZypBMQGiIM+EDwiABafTEjRPw9nFGouhGKllUTMibXJ5DYT0GCGR1FF1nxaRIBtMX/f54W8jxGK9WnEzUdUuIERE+4jBqlUOpV0HTIMgyIAiSTsPnOJZaCdMAbX8oxR41xX7vQqVVXUywADtJMCfLEzZiDCgRueuPM3lzWpPS21AAbG8gg+UEDCxe9g/BlWY4rWrtqqVHYz/MYH9IFgB5Y07sBnnfLsrtram0BmJJAIEAk73mJxl9V2FVlMoFJmLXB2J+mCOQ4k9I6qVRkJ3vHz6j1x25Y1HMsozbacEDxBjzjcevTE1FeX++Efsr2xetWWjWhmKFtYGm6ib8vh8hFsONfNLTYB2VZHMiLeYOOZrq9myd8F2Yx7TCzqIuQBPl0wObjFE276n/1r/e2K3Fe0lKhl6lUVEfQLKrAyxsqmCd2+gPTAn6AO6r9McBLzOEj7MRmKi1a9Z2YVTADcyN3E7D8Ij9MPSU/3OKaEtnZSdufPAr/ixRnWrTaVBOsCUZRznZTcSCfmL4J67dTinnEV/jnSQQyk+FgeTLdW9/8AGEM6oVQ4DidP4Bzgj4j5725C3XEtQz/vhfpdlMvrBRGo3kGlUdP+1Tp+YweNjpv8sFAjRWkybcgLfriCgwSpVPihoM8hChbDpaY3meuL4QDrJwL4hmFXVLXCk7xHqdh79MTRojzdaq66KTiGHx6ZAvvvdvL54L8M4Mi01RmYjYEm9up6/LCdkO3AqPUpQCswkAgkDc+tpAjDtwriIemGZTPQEW9ueGoJ07rIBIWwHlfFCtUZdpv0N7YJ5nNyDEExbywFbMiYsWF95iL4GwRK+YJvPtiFamr4kBHM7Yt0EGmTHlFsd9zPSOWFBlPWogAQLmwgb7+s88J3EvtBq08wwVQFUxDKDIuZ6jUNo5YdRUH+MA+N9nKNe7KA34XAE9dtiDzB+m+EGgvwbtFSzdPVTaGHxUyZKn9RtBGOszS1Wne3S2+4xnq8CqZSstTSWSYOgnY9DyPMA9BfDtw7P61Khi8H4ipUxymd/Ufnu+wQsLRGx+IHcfmMWKuY0hmJ+dp5X85wG4vxoIp0gsRfbY4gyOZdr1BPhLKBIkdCNgcOwUDFKjNM3vc+/wDfGWdpcsamYhZfSbkCbk88X+0/aWsXagrmmo3KmGMxZjuIG/n5YocKrFzoSmuhT8RuTby3OJ/RnD1StVFdpVWYSdxbSD8wDvgrUy6aURmaqEqRHNbTEj8Vwb+fLFXL/DX/APZq/kMTU/8A+0/IYpiRXy9UGvVanRnxuDLQJK6gCwE6YHzuN8MmVQCTEEgSN4sBE7GDOBFL4M3/AFL/APpqYaaOw9BicisSpTnaBfcR+5xPUNgOXkI9Ii84nXceuK1D4vc/+WIKgr9uP/tjTXKKrGopNZaYJqDxGS4EhixEg+nTCPl+H1ybUarelNj+mN8zG4xIu3tjdcnVQxeFYjdgOzrCa9WmymCqKwgwfiMHYR4duvlh9AgAC0fvlj2h8PviVMS3XSkoiqyAnYX8gfnhK7ecLr5h6NGlTIXWxJAGk+EeNiP5fEII5+eH6lvjrn7r+eEnNg1SrwvKClRp00AUIoAvO3M+ZMn3xfQEDl++mPaW49MWqfP988WAO768TfnOJFoahtiVfiPr/bF/Lbe2F5AFrSCRMT5bf4xXqyxEE/v/ABghnPiHpgZxrej/AFn/AMDhMaLD5e3xfv3wJzHDHapqYqUX4RJvYhtS7HeAJj3wwjbHK/FgaQGTcV4StOsVC92WGqn0JEyJ/mEiCOQ5mxL8Jzjd3PeVVqJGoTIPnC39SAQbdcWftK+BPV//ABOIuHbN/SPybEN6GT1uKVgCCymRbddtjOwcH0B/KL7ylVw4bu6qbgSAbkzfkbgxO9xihU2f1X9MCG/9RvQ/+BwvI4aRwrNqxNxc8v36j2xdarvBkeeFvhH4v6z+ZwxN8IxV0S0Rhr+GP98eCOe4kYu0Pw+n64hq/E2EIrPSHkbWtHtgbnc+FOlQbg3B5iNhgzV+FvQYCN8S+mBjKdHLzOrxHoemIv8AiAo1QajfwxTMEi+58PKegwUyn/qt/SP1wr9tvgT+psJbYxX0nN5io2ysSTHKdgJ8sN3DMiKaqqrYfXzwD7KfD/zHDpQ2GHk9iP/Z"/>
          <p:cNvSpPr>
            <a:spLocks noChangeAspect="1" noChangeArrowheads="1"/>
          </p:cNvSpPr>
          <p:nvPr/>
        </p:nvSpPr>
        <p:spPr bwMode="auto">
          <a:xfrm>
            <a:off x="155575" y="-846138"/>
            <a:ext cx="2590800" cy="1762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7748" name="Picture 4" descr="http://t1.gstatic.com/images?q=tbn:ANd9GcSu3q0N8xP06n2RhDNXpPQyl-zy8-pigcvKi6JzZ4Lml_esv6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447800"/>
            <a:ext cx="1857375" cy="1391240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Biblical Truth in Science?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4267200"/>
            <a:ext cx="1388249" cy="155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238224-7A5F-43C4-AA18-A15D93D3EA41}" type="slidenum">
              <a:rPr lang="en-US"/>
              <a:pPr/>
              <a:t>11</a:t>
            </a:fld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239000" cy="762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Scientific Accuracy of the Bible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600200" y="1066800"/>
            <a:ext cx="5334000" cy="5410200"/>
          </a:xfrm>
          <a:noFill/>
        </p:spPr>
        <p:txBody>
          <a:bodyPr/>
          <a:lstStyle/>
          <a:p>
            <a:pPr eaLnBrk="1" hangingPunct="1"/>
            <a:r>
              <a:rPr lang="en-US" sz="2800" dirty="0" smtClean="0"/>
              <a:t>Five categories: matter, space, time, force, action</a:t>
            </a:r>
          </a:p>
          <a:p>
            <a:pPr eaLnBrk="1" hangingPunct="1"/>
            <a:r>
              <a:rPr lang="en-US" sz="2800" dirty="0" smtClean="0"/>
              <a:t>Biblical references to science:</a:t>
            </a:r>
          </a:p>
          <a:p>
            <a:pPr lvl="1" eaLnBrk="1" hangingPunct="1"/>
            <a:r>
              <a:rPr lang="en-US" sz="2400" dirty="0" smtClean="0"/>
              <a:t>Number of stars – 10**22</a:t>
            </a:r>
          </a:p>
          <a:p>
            <a:pPr lvl="1" eaLnBrk="1" hangingPunct="1"/>
            <a:r>
              <a:rPr lang="en-US" sz="2400" dirty="0" smtClean="0"/>
              <a:t>Earth as a sphere</a:t>
            </a:r>
          </a:p>
          <a:p>
            <a:pPr lvl="1" eaLnBrk="1" hangingPunct="1"/>
            <a:r>
              <a:rPr lang="en-US" sz="2400" dirty="0" smtClean="0"/>
              <a:t>Earth suspended in space</a:t>
            </a:r>
          </a:p>
          <a:p>
            <a:pPr lvl="1" eaLnBrk="1" hangingPunct="1"/>
            <a:r>
              <a:rPr lang="en-US" sz="2400" dirty="0" smtClean="0"/>
              <a:t>Earth spinning on its axis</a:t>
            </a:r>
          </a:p>
          <a:p>
            <a:pPr lvl="1" eaLnBrk="1" hangingPunct="1"/>
            <a:r>
              <a:rPr lang="en-US" sz="2400" dirty="0" smtClean="0"/>
              <a:t>Hydrologic cycle</a:t>
            </a:r>
          </a:p>
          <a:p>
            <a:pPr lvl="1" eaLnBrk="1" hangingPunct="1"/>
            <a:r>
              <a:rPr lang="en-US" sz="2400" dirty="0" smtClean="0"/>
              <a:t>Life is in the blood</a:t>
            </a:r>
          </a:p>
          <a:p>
            <a:pPr lvl="1" eaLnBrk="1" hangingPunct="1"/>
            <a:r>
              <a:rPr lang="en-US" sz="2400" dirty="0" smtClean="0"/>
              <a:t>Circumcision on day 8</a:t>
            </a:r>
          </a:p>
          <a:p>
            <a:pPr eaLnBrk="1" hangingPunct="1"/>
            <a:r>
              <a:rPr lang="en-US" sz="2800" dirty="0" smtClean="0"/>
              <a:t>Science disciplines established by Bible-believing scientists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705600" y="1219200"/>
            <a:ext cx="2057401" cy="3416320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Gen. 1:1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Acts 7:22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Jer. 33:22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Is 40:22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Job 26:7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Job 38:14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Eccl. 1:7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Lev. 17:11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Lev. 12:3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4724400"/>
            <a:ext cx="2504574" cy="179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B51D-8B5B-4E1A-92E3-2F7B53880BC7}" type="slidenum">
              <a:rPr lang="en-US"/>
              <a:pPr/>
              <a:t>12</a:t>
            </a:fld>
            <a:endParaRPr lang="en-US" sz="1400"/>
          </a:p>
        </p:txBody>
      </p:sp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467600" cy="1371600"/>
          </a:xfrm>
        </p:spPr>
        <p:txBody>
          <a:bodyPr/>
          <a:lstStyle/>
          <a:p>
            <a:r>
              <a:rPr lang="en-US" sz="4000" dirty="0"/>
              <a:t>Scientific Disciplines </a:t>
            </a:r>
            <a:r>
              <a:rPr lang="en-US" sz="4000" dirty="0" smtClean="0"/>
              <a:t>Established</a:t>
            </a:r>
            <a:br>
              <a:rPr lang="en-US" sz="4000" dirty="0" smtClean="0"/>
            </a:br>
            <a:r>
              <a:rPr lang="en-US" sz="4000" dirty="0" smtClean="0"/>
              <a:t>by </a:t>
            </a:r>
            <a:r>
              <a:rPr lang="en-US" sz="4000" dirty="0"/>
              <a:t>Bible-Believing Scientists</a:t>
            </a:r>
          </a:p>
        </p:txBody>
      </p:sp>
      <p:graphicFrame>
        <p:nvGraphicFramePr>
          <p:cNvPr id="261154" name="Group 34"/>
          <p:cNvGraphicFramePr>
            <a:graphicFrameLocks noGrp="1"/>
          </p:cNvGraphicFramePr>
          <p:nvPr/>
        </p:nvGraphicFramePr>
        <p:xfrm>
          <a:off x="1371600" y="2209800"/>
          <a:ext cx="7467600" cy="4064001"/>
        </p:xfrm>
        <a:graphic>
          <a:graphicData uri="http://schemas.openxmlformats.org/drawingml/2006/table">
            <a:tbl>
              <a:tblPr/>
              <a:tblGrid>
                <a:gridCol w="2971800"/>
                <a:gridCol w="4495800"/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Discipline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Scientist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Astronomy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Johann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Kepler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(1571-1630)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Bacteriology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Louis Pasteur (1822-1895)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Chemistry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Robert Boyle (1627-1691)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Computer Science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Charles Babbage (1792-1871)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Dynamics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Isaac Newton (1642-1727)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Electrodynamics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Clerk Maxwell (1831-1879)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620000" cy="838200"/>
          </a:xfrm>
        </p:spPr>
        <p:txBody>
          <a:bodyPr/>
          <a:lstStyle/>
          <a:p>
            <a:r>
              <a:rPr lang="en-US" sz="3600" dirty="0" err="1" smtClean="0"/>
              <a:t>Kepler</a:t>
            </a:r>
            <a:r>
              <a:rPr lang="en-US" sz="3600" dirty="0" smtClean="0"/>
              <a:t> – Thinking God’s Thoughts …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79874" name="Picture 2" descr="C:\heinzlycklama\MediaLibrary\KeplerThinkingGodsThough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838200"/>
            <a:ext cx="7565594" cy="5680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81000"/>
            <a:ext cx="6172200" cy="685800"/>
          </a:xfrm>
        </p:spPr>
        <p:txBody>
          <a:bodyPr/>
          <a:lstStyle/>
          <a:p>
            <a:r>
              <a:rPr lang="en-US" dirty="0" smtClean="0"/>
              <a:t>Skeptics’ Claims Refuted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143000"/>
            <a:ext cx="7543800" cy="5257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The Bible is </a:t>
            </a:r>
            <a:r>
              <a:rPr lang="en-US" sz="3000" b="1" u="sng" dirty="0" smtClean="0"/>
              <a:t>NOT</a:t>
            </a:r>
            <a:r>
              <a:rPr lang="en-US" sz="3000" dirty="0" smtClean="0"/>
              <a:t> a book of myths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Gen. 1 and Gen. 2 are </a:t>
            </a:r>
            <a:r>
              <a:rPr lang="en-US" sz="3000" b="1" u="sng" dirty="0" smtClean="0"/>
              <a:t>complementary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Isaiah written </a:t>
            </a:r>
            <a:r>
              <a:rPr lang="en-US" sz="3000" b="1" u="sng" dirty="0" smtClean="0"/>
              <a:t>before</a:t>
            </a:r>
            <a:r>
              <a:rPr lang="en-US" sz="3000" dirty="0" smtClean="0"/>
              <a:t> prophecies were fulfilled – confirmed by </a:t>
            </a:r>
            <a:r>
              <a:rPr lang="en-US" sz="3000" u="sng" dirty="0" smtClean="0"/>
              <a:t>Dead Sea Scrolls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Sodom and Gomorrah </a:t>
            </a:r>
            <a:r>
              <a:rPr lang="en-US" sz="3000" b="1" u="sng" dirty="0" smtClean="0"/>
              <a:t>Existed</a:t>
            </a:r>
            <a:r>
              <a:rPr lang="en-US" sz="3000" dirty="0" smtClean="0"/>
              <a:t> - confirmed by the </a:t>
            </a:r>
            <a:r>
              <a:rPr lang="en-US" sz="3000" u="sng" dirty="0" smtClean="0"/>
              <a:t>Ebla tablets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Moses </a:t>
            </a:r>
            <a:r>
              <a:rPr lang="en-US" sz="3000" b="1" u="sng" dirty="0" smtClean="0"/>
              <a:t>could</a:t>
            </a:r>
            <a:r>
              <a:rPr lang="en-US" sz="3000" dirty="0" smtClean="0"/>
              <a:t> write first five books of the Bible – confirmed by </a:t>
            </a:r>
            <a:r>
              <a:rPr lang="en-US" sz="3000" u="sng" dirty="0" smtClean="0"/>
              <a:t>Ebla tablets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Science statements in the Bible are </a:t>
            </a:r>
            <a:r>
              <a:rPr lang="en-US" sz="3000" b="1" u="sng" dirty="0" smtClean="0"/>
              <a:t>TRUE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/>
              <a:t>Evidence </a:t>
            </a:r>
            <a:r>
              <a:rPr lang="en-US" sz="3000" b="1" u="sng" dirty="0" smtClean="0"/>
              <a:t>confirms</a:t>
            </a:r>
            <a:r>
              <a:rPr lang="en-US" sz="3000" dirty="0" smtClean="0"/>
              <a:t> the Bible (not just faith)</a:t>
            </a:r>
          </a:p>
          <a:p>
            <a:endParaRPr lang="en-US" sz="3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172200" cy="762000"/>
          </a:xfrm>
        </p:spPr>
        <p:txBody>
          <a:bodyPr/>
          <a:lstStyle/>
          <a:p>
            <a:r>
              <a:rPr lang="en-US" dirty="0" smtClean="0"/>
              <a:t>The Bible IS Trustworthy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066800"/>
            <a:ext cx="6324600" cy="4876800"/>
          </a:xfrm>
        </p:spPr>
        <p:txBody>
          <a:bodyPr/>
          <a:lstStyle/>
          <a:p>
            <a:r>
              <a:rPr lang="en-US" sz="2800" dirty="0" smtClean="0"/>
              <a:t>Bible is a Book of Spiritual Truth</a:t>
            </a:r>
          </a:p>
          <a:p>
            <a:r>
              <a:rPr lang="en-US" sz="2800" dirty="0" smtClean="0"/>
              <a:t>Accurately Copied Over Time</a:t>
            </a:r>
          </a:p>
          <a:p>
            <a:r>
              <a:rPr lang="en-US" sz="2800" dirty="0" smtClean="0"/>
              <a:t>Confirmed by </a:t>
            </a:r>
            <a:r>
              <a:rPr lang="en-US" sz="2800" u="sng" dirty="0" smtClean="0"/>
              <a:t>Archaeology</a:t>
            </a:r>
            <a:r>
              <a:rPr lang="en-US" sz="2800" dirty="0" smtClean="0"/>
              <a:t>, </a:t>
            </a:r>
            <a:br>
              <a:rPr lang="en-US" sz="2800" dirty="0" smtClean="0"/>
            </a:br>
            <a:r>
              <a:rPr lang="en-US" sz="2800" u="sng" dirty="0" smtClean="0"/>
              <a:t>History</a:t>
            </a:r>
            <a:r>
              <a:rPr lang="en-US" sz="2800" dirty="0" smtClean="0"/>
              <a:t>, </a:t>
            </a:r>
            <a:r>
              <a:rPr lang="en-US" sz="2800" u="sng" dirty="0" smtClean="0"/>
              <a:t>Geography</a:t>
            </a:r>
            <a:r>
              <a:rPr lang="en-US" sz="2800" dirty="0" smtClean="0"/>
              <a:t>, </a:t>
            </a:r>
            <a:r>
              <a:rPr lang="en-US" sz="2800" u="sng" dirty="0" smtClean="0"/>
              <a:t>Prophecy</a:t>
            </a:r>
          </a:p>
          <a:p>
            <a:r>
              <a:rPr lang="en-US" sz="2800" dirty="0" smtClean="0"/>
              <a:t>Statements On </a:t>
            </a:r>
            <a:r>
              <a:rPr lang="en-US" sz="2800" u="sng" dirty="0" smtClean="0"/>
              <a:t>Science</a:t>
            </a:r>
            <a:r>
              <a:rPr lang="en-US" sz="2800" dirty="0" smtClean="0"/>
              <a:t> Are True</a:t>
            </a:r>
          </a:p>
          <a:p>
            <a:r>
              <a:rPr lang="en-US" sz="2800" dirty="0" smtClean="0"/>
              <a:t>The Bible </a:t>
            </a:r>
            <a:r>
              <a:rPr lang="en-US" sz="2800" u="sng" dirty="0" smtClean="0"/>
              <a:t>IS</a:t>
            </a:r>
            <a:r>
              <a:rPr lang="en-US" sz="2800" dirty="0" smtClean="0"/>
              <a:t> God’s Word</a:t>
            </a:r>
          </a:p>
          <a:p>
            <a:r>
              <a:rPr lang="en-US" sz="2800" dirty="0" smtClean="0"/>
              <a:t>There are answers to skeptics</a:t>
            </a:r>
          </a:p>
          <a:p>
            <a:r>
              <a:rPr lang="en-US" sz="2800" dirty="0" smtClean="0"/>
              <a:t>Know What, Why, and How To </a:t>
            </a:r>
            <a:br>
              <a:rPr lang="en-US" sz="2800" dirty="0" smtClean="0"/>
            </a:br>
            <a:r>
              <a:rPr lang="en-US" sz="2800" dirty="0" smtClean="0"/>
              <a:t>Defend What You Believe!</a:t>
            </a:r>
          </a:p>
          <a:p>
            <a:r>
              <a:rPr lang="en-US" sz="2800" dirty="0" smtClean="0"/>
              <a:t>Know It! Live It! Share It! Defend It!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@ Dr. Heinz </a:t>
            </a:r>
            <a:r>
              <a:rPr lang="en-US" dirty="0" err="1" smtClean="0"/>
              <a:t>Lycklama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1143000"/>
            <a:ext cx="1388249" cy="155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AutoShape 6" descr="data:image/jpeg;base64,/9j/4AAQSkZJRgABAQAAAQABAAD/2wCEAAkGBhQSERQUExQVFRUVFxsXFxcXGBgaHBocHBwXGBoXGhgYHSYeGhkjGhgXHzAgIycpLCwtGB4xNTAqNSYrLCkBCQoKDgwOGg8PGi0lHyQsLCwsLCwsKSwsLCwvLCwsLCwsLCwsKSwsLCwsLCwsLCwsLCwsLCwsLCwpLCwsLCwsLP/AABEIAQMAwgMBIgACEQEDEQH/xAAbAAACAwEBAQAAAAAAAAAAAAACAwEEBQAGB//EADwQAAIBAwMDAgQDBQgCAgMAAAECEQADIQQSMSJBUQVhEzJxgUKRoRQjUsHRBhUzYoKSsfBy8aLhFkPS/8QAGQEBAQEBAQEAAAAAAAAAAAAAAQACAwQF/8QAKhEAAgECBQMEAgMBAAAAAAAAAAERAiESMUFRYQORoRNxsfCB8QQi0cH/2gAMAwEAAhEDEQA/APktnQXHHSjH7Vbt/wBnb5/BH1Ir6NZ0YAAAp404r49X82rRHuXQp1Pntr+yN487R+daFj+xzDlvyFey+EJpgt4rnV/K6jNrp0LQ8un9lB3Zvzj/AIqR/ZhfLf7jXp/h0ASuXrV7m4Wx59f7ML5f8zQt/Z5QR8xzxJr0wFKZZaPvR6te5W2MJ/QE/h/Kahf7Pr2Lf7j/AFrfZIoraVepVuNjB/uEeX/3N/WjX+zi/wCb8z/WvQ/CrttGOvcpWxgD+zSeD+ZpD/2ZAJjd+Z/rXqPh0LwOSM8e/fFWOvcpWx5O76ERwzj/AFN/Wq2n9NeTN253/E39a9Z8QNxP5Ui1aEnH6fzrfq1pBC2MP+6m/juf7m/rUj0on8b/AO5v616L9nxUjTCj1atxtsefX0U/xP8A7jVhfQP8z/7mrb2AVK1n1K3qUoxP7hH8T/7jQr6IB+J/9xreKUJSjHXuUozE9LYcXG+8H/kVDaW8OCp+oI/4NadtaYFrS6lS1MtJ6GNsufwL/uP/APNdW18Oop9WozhpAUxFc7ZiiZ4FLtmOa5GxyLUkUKXQQCDIPiiW4OMTzHf8qQIYUMUdxhQW2mohm2k2Rk/Wmu8VXfUBATzHYDJnAA+9KRDilMt26Ulyaat0CggyYroqsuuBaBkZkgjBBjb9c/pVgGnIiLgJBjB7Hn9KqGxchZYYOcciCImOZzwKuNdAMEiTwP8AmkXdWoOWAGZ6hiMxn2z9qVIoqaX08orDdEnG0AD8tvPk9/ak2tG6ksCpaAM4zjdxAjk8ePFXn19sfjX8x/WlLrFk5EYzIjP3plmpZzG6AYCkzxnPGZnGd35Ck27lwsu63A7kNxzmO/ar63geCD9DRNHB79/+8USGLgztAjwrEHqGdzTA5BGMnNXgnvNF8VVxIEQM/TAH2FQupEwM957du9TuTbdyQDXFaIGQCDPehNBkRuzThQkZH1owtUEFNdUba6oCqjbj7VW9Sa6D+7VWUITmZ3Q20AeJirti3Hakay1c/A0cYhfIkyQcxP6VU5mmUrKX5RZULtUsQCo+YyACOduO3M+1KuWdRtjfb3zyB2j3HZpP37VYbTXN0C6AZY8KSRjb27cflSb2iuR03QrbyWjAIIiPrxntXZO+hgSF1HxSvxFIwQdvUB/tgzxz2P0qLD6mPmtnA4PDSu4YPYbv0p9vR3ZJ+KMk8jiQdo/zANn/AN0s+nspRVubWC/wyHjgE/n75xWpXHYBraa+0zdAlWXpB5JkNyMgY/OkWPT9oJNx+hmaBIHC4IAyMTgZ3GkLbVp3XLuCIBJBJSVYCTDSe0A8Y4pq+nW9sPcnIM7oPeMHxPerL9Edp/T22KTduBlnd8xknbjBkiQTjyeBirOl0rEgfHc9yChHnAJ9/wDjEUj+77LM+64SWP8AEoIJCCMcmEB+naiHp6w5N8hZnDYChieT/wA+1Tc/oaVc0tHpxaWGuFiTy32ECSeTmPJqxd16IDudRAnJgx/yftWTa9BttEuzEd5PksIHGJNO1fpjNcUoYkEMeOCpyQCcjH2FcoTeZ0oSbuHqPUNOx6mDHEwGPAPMDIzwah200b2gbjuzPOF4HByB9SKq67N26qoWlkO4GIhY58570z9vtvbgqCLUKwKBzMqnSJ8zg54x2O0jdf8AWmzGDUWJQMBuKlhtDmROTkSSNo5yKX/eWmIaFkR1Db2BVYz7kfX7VaXUgmBpz0hSJCiFYngexWYGciq1nV3riW+jcsS7NAD8xI2mOxxGYjvSqV9Zxx1bnC7pzcUAdRidwcHgFcRB7YNNtpZ/DcKiCQd4hlEAt9ATE4o7OsuP8NvhQG7yDAjBiJ71QQB9u5GBVQVCiNpJAJUEwRIzMgSKoHHVuaNxcsVukSwgKQ3ZQRBP3+hNdcs8E6gDpIyRBwc8+4/SqFm7pyQ0kNO7IIksNniM+3eh01rSFQG2mIE75PAjKnwBH/FZXM9hxPQ0v2WI3XXMjbg9zuk/YEYHgTU29KvSS5xOCcySCJIMYqpc1elYoBtJB6cPAA2k/KMnC894pFi5p3K712FodAsxC7kEdIjg4+hFawuNQxs2rOmAAEkxHOT4zQHWQ0Riu/aFZU27oxGCAB5kimXbA5NcXKId8QV1U/iXBjBiuoKC5t+1UfULXB+IVEjvA5znGSMc1eX6VlazTvLEmZI24UgDGDuGMzkfyqozJla5oWCsPiuSQQJPkAT57TzyTSxoGLBhcLAF5mOSIEQOxHH1qDorggB2naAMGAV2TJHsD4mSKZq9IyID8S4exjkkggbR53EHntXeeTICaO6baj4pbqG51bMAEEePmic+fpUajSxg3bhG4kyYJkAKoLY7H7+KGzpjbUqS0EQDvgLnjJ5yBiTA98grWQIZy0bH3STkDapBGSDB/WmfsDhO/Z7AADOZDl8ssgnpM/8AH1plzUad5L7QZ5Ugz8uSQOYAGex96W9+zveANwHWOARM/dgZIqX1lhUjb0spaFGDE4kcN08U35MitLc07XGWOH3A+T8xgAA7QfM/lXae1aUkq4ETtbaTg7UYEd4hQPfzVYa61AYKV3T+FeQRMwdx6o4if1q1ptciMvQQzAkECBkjdwSBkD+VaafJWHaTX2rbBbR3TCqhxB7ncRwenHE8c16CzJXKwYyJn7TXn/TNVbZwqKQCCcjgrCggk9x/xW/auRXHqWZpGH6JoHW/cLR0EAz7jBEe3/NXrl+4CQLFuSNxIOJkYJKrLd8+Kq6fUs9y+bZ5dYMYIHTz34plyxcmWubRB5iBP/Ypbvc7daXVfZfAy5qb3QzIivuiN5IG4HJ2n+IQJ59qeGvFoC29odhmRKZiAJzJGfY+arn0q6fx91hs9G0EHGN0knBx1H2k9HpHc7/jPBIO3kYJkAzO0/TiO9TiDzgXLmrVCXNkRkkGMdP8WAQN3OOKG4+oZQCkiYneVIGBOImCT27fm+76KWEG85GD3npBg88zmfIFRa0RAZjefYY2dRwOnkt3mRHv+TNMEUt2xdrW2kLJYrvGBubMjuDieaNvULNtAANu4T8hggYMR7KY/wBNPs6W+CsujQAGkf8Aju4AkRu58jxnrWpvSAbW6dpOYAMkGAT4AMD/AO6IX1jLBs6+1bHRbeDubAGdkKxEtxxTR6grbSQUG3d1bepR2EE9/Ht5FA2s1EyLBG0MYLTu6RHyjzIj7+Klr99g37teBtnHIaeSDIYAcjBqw/ZKR2m1qt7EASp5Wex7flVlX/CftVbQ6WF+UKe45/WT/wA0+/biD3rDg6W0D2fWppi3BAzU1zgJEtqfFZ2r0C3ZmJwJie4Mfy+9aT2B96zNfpbch2g7TBzxEEYg4yJ4wc4rVDvYGUv7qtq7NtMCSQSoUcyIxwCT9B7AUtdFZ/HKEgld23jqMiPZjg5wPFXb+ktARumAWCLBgSCSqgEkT9RmqeotW1giHCqWWBI2k7e2GEscYGfFd6am9WYYm2lkN+FxtCqBJOG2yBMZYEnuI/I319tFhbTANOVVO24eSJBXv7eRTrOqKxsslsTO3ZzngKciYMdwaf8AtLkf4LDBMfXbETAky3021Pn5FFK5fW4AptseoJvIAz1CWj5gCoxxkVY0lzAHw26l3tuk5gCDOZ7VXK34JCYLEfD3AQBB3BlgyTM+d1WV1N4xtUEkna0EBlGZiZU8c88+1TVoXyKaFp6g5grYOQJEwQMScjODj6duKm3fvRi0ZAB6iJySCJAgkAA/lTl/aGBgIvUQN05EsJicD5D759qk2dQJhlkMQBt5E9JmcY5HtWXHHkBXp+putdKsu2FBIJBIJjAg/LWvBwKzNN+0blL7YJG6AJAhpn/VHFbNlZaudeZpGN6Xobg39QEbrYPeVIjp4OKYPSboIm+pG4mGHIOFU8fKSDMZq5rNGSxQKCHIJYgHZgqxE/igCPEzVW/6S5JUXHAVSEM8gkEbszuWCJMyCPeuqY9SrE5Av6B0idRcI6RiSZAgz1AZJBA/Q1ZX0roYNcdtwOTuHKhM59pPuTxUn0QYPxGxtxz8r75x3Pyn2rrv9nbTk5aIIKyTyHnnv1T/AKRRiW/g5wVdD6YCqFrrEiDvEgsQRE7h1LIgHAIPGa696Qoj4d66CRtmZAGJJOIMCAfNFqPQ7amYmASVwu4llIkgABen7USei6YHtPjfPJBIgnMlV/KnFrPgICT05lMi+8YmYPHJk4E1XNvUkA71IBE8oTG3xtxO7GJ6cwTTG9KsEkq2STgMvcAEY7Y/U+aizpHWVW6ZHw+xgQADEnggTA880J/YNJSTd1F8/PaUgAncrEQQs4gzzIx/Onftd7aD8MGexYzyAJgEcEk/Slvp74khwRuEDjpxu7TMz3M0AOpj5rQJ+UGZ5bn8088HzTZ7AR6bevPIdSqzPTyDIaDJkCJBgVr3e1Z3p987nVgZkkmDBwAM8AxHtVq7eiBWaszpFyTbH/f/AFXU4CurGJEDsNUNXpl387bjA8T1ABZBjgYX9Y5rTRjVC9q0+J8pYg7AY8xI+mRz/Ks0TNgZnWrFqQNpfcoYELCxg7RPyg4wfIHtRi+4JCWSMwxDAEbgCSDtjE9jEimDXGVC2mgqp24GwEkQRHYCYqRq7sSbUGcAtiNs8gTu3dMR711vr8g40Au6u+rR8MH5ZILHBJB5GYgE/Wka7VXpA+GMvCdcAiHmcjsB+ftFM1N+5w8IJVg5MBcMT82Cwj8yCRip02ovkkBVdQ4hpB6YM5CqCQQpxMborSUXhGWLsX7sEIisocryohQYwJmY8xx7zR7tScbU4BPMZ3dM7sxC/wC78zt3LpcA20DC2GZoyGIcQM5yF+0+RS11OoOwEJujqU916ZIb+LkQYjweauxE3X1RkKqDqIBPEAmCcz47f0BPY1MCGUGD2BjqG1Z79M5jkUlnvAAFkDBTCg99rAROTkHnEDyK4PqHYBXWJJJXsvTC5UZwc+/0qj2Is6f4kdbAkFSQvjEngESQx/TtWvaveK87rtLfRQzMkbl3gY3/ACrJx9cfTMVo+jtcZQLmSROBwMdJ9+TisVU2mTSL+oYspG4qWBEjkT3FZp9M3dIvsHDyx3NIBB6QpY4gjJnvma0PULCm31kgL1SsgjbmRH/FZ930wPaM3CVhj0rBJIIyAckSekRn8qqHCBjk9J6pe4SIEAFlAiRM7pg9wZqi1m3ZUtde4y9KFTzMyLmHJgjt/WK0B6Ekgs9ww2/JXmNvjiMRSL/pFlLRCsOFElwIwEntnYT9a3TVyZOsaSwmWdWDK0glIZSzNJ8gAEfQGkvptJuLboIaSATgq0dh5uR96u3LOlWN3wsEiWIJkkkiT3ljj396rtdsTdO2SzQ4I91AJMYGAR3ziiW9xFajT6Z83AobqHTvjDEH8Ig7ifv5oE0tro2OwCsXBkAHObfYng/lmnvr7G1v8M22g4kSWG6DjuBM/nFI1jacgrAhWO9SxUBmBkHtmTwf0pvyQa6O4uRqDCsSQerEyFOeNv3z9KFncSiXgW2rBZcAxkqYgyM84rl0dtkJmDcYT1BuodIye5EY+lMHpaQxDnqZc8wVOMj7ifeqVr8CQ2ku7yQ4Ex1AAQD8Tt35Tv8AhHirGkssXYsSQGxP0A4NNTVAuyD5hEzjzxIz9qtqIrDb1NpwECfauoorq5AKV5qhqFZmYRtEMJM+wEnEgicA4H5VcLx9KxTcZlcTCB3g8wSzEFweV+mPOOHpomNJusc7cOvCiGUgEsJY4yR9qkLdb5zbI3dRE4CkH84nxGOaTbtXTH7xWbEEDkBusSB3wPtTW9MuMCrNjaRIJ6iYy4EAkAR754rq2lsApr947N5tiCWyRleFiDnnPbI5pj+m3n6zcC3ABsIGFkdXbM4HfA7ThSekhSBvclkKiC2AAIJIMADJHux5oh6HBP71s/1UxBJkDbx7ml1LR+Ahjbm/cA13axYYwoI28KSvU0if0oG0jqV3XpHJP5HMnpEK2f8AMRUXPTrQ3H4g2sSXUsvVHaTxk5z4FStq2A5Jk3AVjcCxAEx43AMczxFU7fBCbui2wP2g/NuJLDcBtKkLn9PrXfDUMGGpO3ky4JklYH06T/2aMnTgLnA2kHwJ3KJiYPOeao6i5pgZG3apWR1dUhhtJOFBAX/bnFaUvfsRs6CwrFpuM4n7Az8v14/MVsLjFYui9VsoIKG2XeCMkbzt4b33A1sk1xrTTNTJW9WUNbKlygPJ9u8x296rajQW95f4pUkZggDI5z3hSfsat6+2rKNxhZ6vBHgnx5rMv2bMSDbfnaCeAAxIEHOC2DEAtmMU0Oxli10NnbDY/efMM5EAKSBCz4PJJGZiiaxZLYkqzwxBeXZdzbdqjEMJn2NHevWQVDAEsSuwHpk8t7HIA92xzNRpPUbW9UTaxyzGOrdBBaQIJhWBPf756y87mSEu6cKGFskE7t21jkkCSx7kxg+BXLesguwV5L7WG3vhYIHIx/zFEnqKbV6ZtOTtQIMnBgifIY4Hjxk73qZAci2QBvG6AQGWR1AZ7fp2rN+TSjUA660WgW4hmEFFhio3DnjuRVW9q7T8W4NyDLLiWUtMjmOD71bX1ZjBW0ziOphgTBOJGeAP9Xsa7Wat1/8A1sAokxBBG2eYgQ2P14qXt5AoXb9hlba0E7Xb5lkSstOIHBxnNWj6fbw3xSJhBtIE/LAiD4HHYnyaq6jVWWADIVkgCUjupj6GY/PxTD8F5C7VIKsuH/yHIjggrx5rUPkW5zLul0219wYkMSYIiMnjxn860waxdR6rLAAEmNwKtPkgRGfp79+2nYusw6l28YmT98VzrTzZotRXUqfeurkRBzisW36OyXXbdsDAFmkgGS4AE4DAbf8Apr0O3FZt9m3HrIG4DHAG0EjbElu8/T6U0NqUiZQv+msFg3bjCSSZiFhpE8DLDnwPFAmjLFoa4d8NBMBeYH3mY/yg1N/0zeSXuuwAlZUgbpCjO2CZ9u807Tem3XUzcIGACCWnCy07sDcG4g12m2fgJWxx/surA5MlYyZmAygk8/in60xP7PKqiSzFZJHMkiDgR/0Crej9I2gq9xnypncwOPJDRGOAB7zSF9LtqVDOxJUyd0DxMk9zGPIntWcTdsRJxdCG9JQSSrN8QywMCOckGIA4x+s0dn022D8qJtJZSCJ4Clv5flRjSWQ5c3EIKFCS68szkz2zuP5cUH7BpVABcEbW6TcOQYZmJmSOmc4p/LCSf2DSKNpFvoKg8EyOA31jg1N3WafOw2wxAg7CfpwMnOBUWf2ZDvIAfJaPiOJgtMxBwxP+o+amwLO4oUB2gKso+6AN20lsloyI7Ve8gL0Wp2sVMbQzCNoUkyFUgBc5BmIjE1tRWJqXtrdXaHBTcZUExMFukjEq3OPvGNT07UfEDNkDcQJxjBGJ5zRWpuKGaqAp3CQeREz7R3+lYzanStzbOB+K28wZmcTme/8AF71u6u4FQkyeMDkmcAeSTWKmuMqblhi7FgYT5RMAScN0xkcwaKCZVv3LbLsVEjY7thgwUEAFSRh8TnuvbFXbfrNrC20JnpEBRkHaZzxPfNEPWLY+H0fOIEbek46Sewzzxip1HrYEgI4IIghZB6o/KJP0zW3LtAA3fU9rORbY/D9gJMkEg+YnHcGktqbrMAEYhuVYwqyCCDCSfJk5nE1Z1XqjJko0hgu3mdxADAhTjM8jxzShrru4fuiMNk8CPln6jP6UfgQTr74DBbIO1iBkgEeR4xAz/KlnU3xH7loDH8YJiBAmTjJ58D2qNNq7v4LSgEbiJPzbVO0ycGSQfp71Svai4GR5IZZQDLbsv8wJkYAPnPOBW6UtkDH2NW6wWDENvMQTEEmBIEAiIB/nR2dTjYQRcuBW3BeSdqkGDyPbEfekv6g65KFApLcmDAUQxAyOokR3Uc1dtesgsF2Pu2kkQJ6YlcmJz58eamnnBSZmr1Cfuxb6NpgEgezbZmRiZnjP0O1ZRt0kiD4k4jgecxSBrbd1oCncNxyFzGCJBPmtGwuBxwOKxXVpB0TscDXVOyuriA9roAxWcdOwYsDneTEmCCFEHwcT/wC6tDTR3/WqWr0VgtDMA09hkkwY4MmB+U00kxl3TsyvuZhuEBQcxEGOOoz29s0Gj9OM2/iOYQMFBMT1HbIOY2be89jSdEliJW5JN1mETBMOQNsdlf8AQZ7UCrp1QM5O1I2t+8mQN8nHMAGBxXaNP+GBun9PtkKTdboYg7ysz0wrDxgGPem2tLpwjSQN0yWK7lJG0/Q5A85zVQ/BU7nLNtI3NDHcQouA442icZwT3py6vTo1xhIaQXBnJnYBtJzDD7UueSsMuppZksmf88doJwcYBmPBprnSs0HYSTtgyc/LEfcL78Uj42m4KEwu/IJO0hnnJ/zMI9470mzqbQwLZuAyy9CkwdzE5OTg9uwHNZj3Ib/edkXI+GCgHQ6iQS20MseTuUf9w5PV7AkqmQSMIAZhjHvOxh9RVS16ghIuNa/jQIEBICkHtMmAvHmKt2dcrXFUWiIUvMbc5ERAzEznuPNLXBIRq/WGkhd0i4Af3YMrLDaM5HTzzn7C96U6hFWQXILtEwSfmI8Z7dqq63XEojbSoYEsJzGMABgT/wCsZrR0lgKO0xkxBPifesVNYcjUQ7k6hI64ZiPlEiBjt7nyfNYtz1h5l0ZI3F14AXhbhYrO3n35MGDW/fchSQNxAwPNY131dlJBsNug95mFDRO2Dg/oaKL6FkSvqCgAi22922HBcqSJUmc7IM9seDIqU9XIDfunYKSo2id0QN2BAlpiD2qs2puXN4UXBCThRLdRJUGJGMAjyTmri+tYAWy88bYIgAhR+HggyPYGujp4CSG9ZOR8IiELncYAA3xOMTsHv1DwaXf1l1go+Cdr4bOQJUSeMEE++KuXNRd3QtoZXknEiMEgTGT2pOr1TMBtUbhMId27dEAGCBtzknEZrKjYnYp3P2hAdttCDJ6QfeOWGYA/Oq6aW7w9sQHtkFQRhvmPJ+XMira6rUvuAFrpJGMkZHMPgxJ/Kqd+xctyx2Y2r0nOxZDDJzyDHMyfFbVtgzCGofZv+HiCSC0HAmQIM5kV394MN3Q6lTztDTg+OQQPbtQprL0ElOBIwZMkiBk9oP3po9UvAgfBJEmTPHMceQB+dX4XcSzZ1O8KQkEk5IGeZIg+33q/ZED7VhWb1w3dxDKCQkZMQCZgAExnM9zWxo7ZOSCJJx98NBysjMf/AHWKqYuMjd3tXUZT/s11cxIvXoGB/P8ATvWVd1juC+0bkKsqkqRB75E7gDByAJreW3WZrRf3YW248xx838T8/L+Z8U0QDKtu9CIos4KK1sHMsZ3JniF78RJpy65t5CWAV2AzEZBC7Tj8ORGT04o7li+4dS0GEgrKDOXAMnI4Bpdv1C+rhXW2sAG4QZ+bdtCCZJO3x3rpn+zIHxnbaDZKFpGwFcYEtO3EbiJHMd6Rdu3ApLKxJuA7GJGCQwPAO4N0yMSIyBTr2o1DDayWxnHXGZYwdrTO3b/8j2FW7a3mKklAIydgJnHhj78GmY2FKQheuhyBYEEjr3LmG2yRz8mfyFAzO1xJtlVKyc9w0wQDHYH3B+tG41AcDchXzt9n7b55CD7mqqHVFFMoGJMggiB09Pv+PP8A49prKXsAuzr7gmLY3bi0AHqEw7BiememAcnHmraa7UHPwQQYghxwQSTBPM7Y+p4pQ01/PykwhBPy7s74GYgRGKatzUdAJtzsO6DycDdBE7QZ/MUuHlBEX9bqBJFtYAB5nJ2SMN7v2/CPNWPT7jvuLAABiqxImGYSQfYL+vms296XdiV27mZzc4hg2QpkZg/l299mwIVQckADEx+pJ/Ws1RFhQ24cGsFkvuhJX94Cv4sLg9SqIB27ie5+sCtjVKWUiARHeYnkTHaaxtI2ozb6Q4JZnbIYNu2jj5pGcQAo84qMiYy0b9uVthXQNCliSQsZJJeSd0iD557U4aq+Cf3QOFgz3IG5ecwd2eMAe9CulvgSCm8uu6OCsKG5Aycn6QJMVF57qnZZdG242xlRHSCS3J/75rVnsAb39QyHdaQYEgt3gkmQ3yghc4MT4qbh1O4wECbh3yVg7vIkmIqBbvkbW2lSw7AdMtuJHYgbfuDSdQl9Q5e6FXd0mMwS4E9J8oZ9jMc1diItW74ZQSgLA72AG2QywPlmdkjJHmouaO5uPUoJcQYXI2DdgZ+YTEzjxVhPTLgafjMVPYj3U8g44I/1Gqw0TOENq4MMCXIJLgGIyY4HI5jtNUzsICae6Lu3fbIgGOG25BxHfH5GhsPqOjfbBk9e05AxBAnJ5x9vei1env21LfFDQpAwAZJndmRhcR4E1IOo6cgjMmBJBKkbQR/5DPbJ7UwuBuVlZjcMrsBNvODloHPtJ48HzWxeswPmYdjBP6TMfaqGns3t4Di2QGDkD6GDHY78+8HvWyTPvRW9gRVN8+BXU2faurgbLqD3rOVW3p+8mGcuMwQCQIgYIx+R5rSiR4rFSy4bYLnWqAN1EkhpHxMmFgkkTk5HEVujUyw7WjvlUJuwYEggduc5k59hgVB0V6dxdQRvAlQTBboM+w7d5zXXNI6JLai52E7Sf4uwyfm5/wAgnvQ3/SrsEi8zN0qJJAwVliN2TAbxMmtzyuwCrfpF1ANr9RcljCkZUyxwCxLAZ9wOBTzpr4LRcBELt4B/Duk7SMgNmDG78p/uxyFHxX3CM7yJAILGPJEj2kVgar0bUB/iC6DA+fdHUMRmI6sCtr+2bXYD0LWbrlouxBIgBTB2iBlexO7nvECqtu3fZnHxVUgtAK5j5VaPEgkeZp/7FcC/4jbt04MCCwnBBzE/c0rS+l3VuFjekEycCTGACSOPp/M1m267EPFm/KzeUdUwFGVx0++J/wB3tSPgXN203JboLNhekcLIE7nIY+wJ81FrS3mCt8VXHUQ42wJKAR0+BcyOJ7xUCzf+JbW467VUu7R80GRykArjM4waV+CDuWNSqsQyyNx6ck5JUAbcwMfXOeKvaJX2DeZbnAjnIHA7R2rOLXmVlDsOk/DYooNyRgHphAD5AJBBgVtWlhRHisV5CiWBisbVWbxQpuUsow5jsDB2kRv7eP8AitbWEbDKlhEbQJmcR/7xWE+nuCLXxAc7iBOEOGtzzABwTzkYqoJjdXY1BtsQ6MCAYUE7gBkfLJ3HP0x7002bib2e4FB6VKquMkyZXsoAg+/tCIv7tgvBT1BNwBLDBDQBwMiO8TV4ae7yzBhmUxESYglZkCBnB9q08tAFHS6kk7b0Kfl+We3+TxNUtXpL1z4bC7vCXQSAD1AlYbMDpG498HFWr+m1IH7tgOkYxAO8naMCeiBmuTQ6joBuRMm4R53KQOfG4Y+9Kcaoib/pBOPiPtKkHqcmSQc5iIkR70Vv00YQXHlSH+YzBJAAmYESB9KVd0vSd1112uerP4hhV7kiQfr5yKn9iLIwt3TulYmRthi0FTkyCRnkADtReMzWTsDrNKN5m643CNgJyOkGB3OB/uNQ2ku9W27tksFGTExt5PaOAO9db9OuEt1soKhRkkg+ZJkz/M+1CmlvC3JdiwF38U5P+GVGePfP1pT5AZpNPeDjeeFG4+T1yBjj5DziPetVR/Kq1tWAh3G4zAn3mBMTj2qxIrnU5YoP4Irqrt6paBILqCMc11YwsQrusHExWXd9IYi4VdtzEEZYfiknBgmOmfAFap0696zNV6RbXb1lQAemctlSMs3kRn+IjFdOm4eZlnLpGDj95cH+H808KCpXdMEsTMd/BqT6I4tuu9mZohiWwBt8k5wT7z4pI9PUkKLg2kbcspJwklR5xHtkxkU1dBJYm8ZPT86kEDaQfYwIP+rzXR+/gyda9MZyGL3FKnL9Q3AMDBBIIGIgYgmOZptz0x4AW+87Ykg5yTJhuYP/AMR2kVXfSoodTeYym2TJC7gMlhxMA5OPvTT6YJH78gqZmYn/AMhMfXgYGBVPPggr/p7h9y3H25JG9yZ6zAAkEZUR4Bpen0V25aCl3zlmc5MjKqFOEn39ojhi+kqT/isBAUdRJJUyWJ3ZniIoh6UAFHx2JBUElyCVAiOlhk8k96ptn4IE+m3EUL8e5J6Z2swGFAMAwvynPHWfauu6Ruu4bxB6lX50AMiBySVBXt5POKnT6EwJvOQGE7+8EEbSWOD35mTxUDRfMRdg7mYdWIMYInPHtHaieRK90XCQEvnIXgliIkOc8jcV/Or+jW6rDe+5drZwMkrAgeBuz7xnmk7TyWEgYRGy2ZnMe4H3zWgwECs1VWJIY10Vhv6c+S10bi07uIG0LyIj6e8Z5rRNqSM8ZrPs+n3hM3CeolSZkDcWg/xSIE4gGKKHGosI2XCyt4sCSFzlmI2hZGNoMt+fiuGnuIFB1AAVSknJLbTkzOcq0T2PnBar0+7Cn4zArwQu4yW7AniDt9hRKrAsDdB6nmFYAFhtVSwwIJHJk4rpmvv+ACwb4W4XySXWD1FQNwaIUDd0zJ7+RTD6ZdPN6esPGwiAI6B1/KY9+TXJ6W44vMIwoMwAAwiN3uDiPlFTe9LSDNxskGd3hdvefrPmPArMrR+BSBXRbeWLG3vbqlQAxZp3ZkhZWkJpA7O+91D9GSZBwQAB8gGRnJ3fSWXvSk2t1OSTwCOJYx2HLE58DxXXPTQWZt7DcIgcjjvP6VTyQv8AY7m7at6SGBMgjapLHgHMzHbCim3dCwKgXXycy7cBSMDzu2k/fPakJ6U6p/jOTjMsMCSZhsk4E+AKBdJcA/xn3MsoGBJlQCwycAmDH9K1+QLn7HdRDuugwMs09MfiGMmJwfA+7A4JDKZBHP8A36VS/ZLxgOzvKD5vwE7ZMrEn5scZzAGW6VyDtcgSBt4AIGO34uMD7VipWNUmh8M11PmuriMgbqC5pkad4BxB+k8Y7TXKgiB5/nTGC0yTRTZLAckuqsPm68wY+aTxAXnxVfWWrDAnchhWXaGQTv2iSexmM+55rRv6ZXUqZhsGCQfMTVPU6ay28b1B5bqOArKzYnGVEkRGK60v3MsS3ptvtdHVz1HlRsPDAHjgjkfaou+lWWVwHCllZZ3SAPlMgnPUM+9WUewGAPwxt+WWBJ3STM5yc55maR8GznrDK7Et1rzMg+cEgYPcYya0qnyTSFXPTNOoLEkfDBYMGWTIYyDnJ3ERjt7UTaGy6sQMjanwwUkFJA89n5kiINTd0mmRGUBTG2VDmcdA5OABj9KK4mlLO5dZKlW6jEEBTI/0fbNaVXuZg5f7PWAm0H/5Kfw7Y4z0nnn3pet9J04lozBEIwEyNpAjyBH9Ki16fYJkkAqS0ggGAfmMCB1Ifyz3FL/ZdObbgOHZg/VEkSTJAOAR8T69VEvdlBZT0Sw4G4gkLsxc7Rt7RyoArQs6cIoA4ycmTJJJJ+5pdl0CyuMTER5qyjSo/OuTqbzNQJv2ZAgkfSsxfSrjM370qCwYRJIgL0z/AAkgyB/OtouDg1j6zQWGZgRDkAFyDtBPUAcwCR9O2eKaHcmWbXo7by7XWksGiMYUptAJOMz9ai96QPhi2dpAiGLGfdisQWJJOTE57UF70ywpYm6q7+xZAMFW4PI6QI8EjvTX0Fh3V9/UkGVK8hdsxBjHbj2rc6z4MlM+kWVu7yffcXWCdxO3OSZz9McCK7S6GyihdyOQAT1KeBG6JMYp9rR6delWHzMIL8M2WAH8R5pLaGyVYK6k7PhltwMdO3IBjdtHtxVM6sQNP6XbnAggBVysnbtG4gDvtXHvMCa616WlwoQsKMhoU7oKxPcyF58GitaWw3G0mDJJn5wMyfIGPauselrtNsqOWKtj8ROAIyQvJpl7jBF70RVggvCAwFiSS4fvyJAEfnU2/Sj+72lwsNIYiRI7SDBn8u1F/wDjit+J16Sp27RyoUmNvMD8+KlvQ0Akl2+aYGWkbRG3xGIoxcgBd9HgKNzbBuLSROV287f+881c0rbhJEAcTEzE8DiJjzz966ejW0kM7EZ+YqMkqSRgd1EA4580HozpDKpBkyvUMgAKCF5EhQcz59gVXUia9dUquK6uJok24qgnrCdGGh/lMCDkL2Plh/2atftB8TUlPYQKVGoFa36yjDG8/RSYyRmJjg/p5qk+q0xywy2J2OMNyDA4IEnsYk1o2V2hVCgAfpmhbTrOLaHExjJEBYMduPatppbkVFaxiNwCuGwH+YTaE4mJBWPaq1xbMjYSAFbb8+TKDuMwVUAQe2MU39sW0GVbbLBgssEgna2SVg/4nfsG8UIu2ptKLbTskKVnB3PtksNrSn/c10SavcyWbL6c5BDMNu4jfzJYY/8AOTHknvXC/YO4Aki50EdcHcWPMQJNw59xVU6m2rA2lI3ZbAx1CViR1kscTjJg0d69YAKFWQqScFZBthADMkDBAH0PiaMPuUk7tMqqWJVbYZCjKefm68GQACQOIM0jWLZVztWPmXC3DnlzMRg8/maspcthk6Z3DCwvBcKME5I3TP8A5GadbuIAhNuSXcJABjLD8I7qJ+9T/Iq5T9J1KkspbtCpB7jcDkCOnMeM1u27Z2gHwKrppkVpW0AR3G0R2qyr4Fcqmm7CDc0wIzWXbs2ERgJZS0uZ+UiCJOO6qO5nmr2s9SS2JcmPH/1WRovULPw3Ow9Zll2kgktHP1z7dq1SnBrBU1KQx104tAJOxlMHcZ2Ay2wkmIJBjvTb+p0+9yxZWYbGMx8uexwY/SgA08gi38oOBaMZMHG3/LzTNd6tYwH3E9gVYciJzHat9wXTqdoBD6c3Gb5mLqZz0sQEERkcR96QqWEd+Btgn5oUEFV3SSJgmMcfaX3r9gwxxJDTDCSDI4Hn8+9AXtC5v3qFI2md2SSuY4/DUn7hgq2K1v0+wyBN6so4A5BxJnxInI+/am3dDaZkhpCkuxmJ3f5oiQe2MEcUNpdOxJFwwVYEZyGZmPA8k/pXWtNpt0byC27EmDujd+HvtHFanllgq2Lo9It4O75bhuDK92DQfYERPOT5oH9PRPhEtuKM0ARHWScicbQefb3qNS2nLqSYbdvMJO4hSIPT4P6Cl27FpWbal3p2ggK0NtO5RECYOc895rMvccFWxz+k2gWOGBVlKkKY3GTkCfIzJ4zirXpOjW2rbZl2kyZPYf8AAFUNRqGAuslpgQZ3GOwXyZHJwPFXPT7rlAWUL7T/ACj+dZeKLs0+nCk0UiB9K6qAJ/irq5QYL004J00psU5GkYxUIhMn2FHPeiKwIoQaQOLZoQKJhUWxmoRVnTBRCjEkn6kkk/ck1Yt2wAQO5J+5Mk/rUbqNB5qIABdxIEtEY8ZIHgcmg0em2Y7AAKJkAD69/erAX2qWTFUkA1AHP5GjUxQTk/aoAxbmk2NKqjAAHgVYsmlxUIAtAZob2jBgnsZ7U1hiKrm+eKiIvQFgDNLSwG7+9Ft7mmC3GP8AvtSBC6ZACFAE5MD+lN+GoqUt+eTzXbKGJKmcmhdQTJ7cVMwPFIv3+woIC5eH9aIpIx9zQLbFdqNRGBUmUAG0PIqaXurqiguo0mrAFU0UjvVq1eBqIm68ilCmXKCaiOYYoRM0c1ApIInt70wCKUQCKMcVEEponpYxXTQRLnFCq5Pv/wCqIrP2qJn+dIEq+aWbwH1o5zSnAoEBr0gk1WtvJqdY+I4FTpEEUkTfJAwfzo9NeP3pxtyM0Nu1maQHg1DD86UzUczWRAunzVNkkz4pl2ZoWaBFAkISftSmxM0QuxNV7rE94pQjPj/9xXUsfQ/lUVoINQNSzUV1CAfOBURU11RBipiurqCIJzUzXV1RAscUScV1dSiGUB71NdSAvUHFKtnFdXVkSrq/mqxpRXV1JFpTiuFdXUEDGaFzXV1RAqM1FwYqa6ojPYyT7UsDiurqRLe2urq6gD//2Q=="/>
          <p:cNvSpPr>
            <a:spLocks noChangeAspect="1" noChangeArrowheads="1"/>
          </p:cNvSpPr>
          <p:nvPr/>
        </p:nvSpPr>
        <p:spPr bwMode="auto">
          <a:xfrm>
            <a:off x="155575" y="-1181100"/>
            <a:ext cx="1847850" cy="2466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CEAAkGBhQSERQUExQVFRUWGBcYFxgYGBkZGBwcFxoYGBgcGBcXHCYeHBojHBcaIC8gIycpLCwsGB8xNTAqNSYrLCkBCQoKDgwOGg8PGiwkHCQsKSwsLCksLCwsLCwsLCwqLCwsLCwpLCwsLCwsLCwsKSwsLCwsKSwsLCwsLCksLCwsLP/AABEIALoBDwMBIgACEQEDEQH/xAAcAAABBAMBAAAAAAAAAAAAAAAEAgMFBgEHCAD/xABSEAABAgQDBAQIBwoNBAMAAAABAhEAAyExBBJBBRMiUTJhcYEGByNCcpGhsRQzUrPB0fAkJVNigpKy0tPhFRc0NUNUY4OToqPC8URzlMN04uP/xAAZAQADAQEBAAAAAAAAAAAAAAAAAQIDBAX/xAAvEQACAQMDAgQFBAMBAAAAAAAAAQIDETESEyFBUQQUYfBxgaGx8TLB0eEiUpFC/9oADAMBAAIRAxEAPwDU+zpCFLJmFWVKSshLOQm4B07WP0wRMRKLlMphp5RZ/wBv198A4WY2bR0kdxI+qLj4tVffCWGHEib6wgmnqiJcXZS54K+NkKHSw8z/AFB/648dlH8BN7lK+mTHUksHmX7B9UO5ucZ7jK0nKatmj8FNH94n6ZQhA2enVEzumI/Zx1dNWACSKAEnsAeIzaG0SgZ5RlrJAaWs5SdeBXMjQgigqNU6qWfuGg5l/g5PKaPypZ+qPDAyucz/AEz/ALxHQ8nwgIUhXkwhQKlS1LSSBcFCuk9CWNLMz0PxvhThUyyoKlq5U+1uUCrXV0VKk4uzOZjgZeipn5sv9pHlbPTopfehH0TI6NwvhPJyJXNRLCZgJl5QFKLFi6AHHN+UFjbmEfi3bUIdAF7UItCVddfrwLbZzN/B6dVK/MT+1jx2clqLUTyyfSFmOjNveEmGly80qXImGpNEaMwFCfYbep3Z/hHg1odSJYOoyI+q/wBUPfWen4/lE6ObHNv8HfjNy4D9f1wj4D+OPzV/VHTGK25gwCEypZU3D5JGUnk9uURuz/CeQVqROkyUsH4UIV2uyWa3uheYV+B6Gc+J2ePwiRa6ZmpvRBtf3PHv4ODHyiaaZZjns4GftIjoLafhJglS1bmTJWvR5MvW5DpZRAq3ZDeEVs3EqlypeHkK5kyEOyUvUkOFEj9LWLdSwtJoLE7EmIAVwrCg4KDmpblzoRcHSASOdDHQvhF4rMHNlr3UvcLYlJQTlcA+YpxXXK0QexPE4mhxE8rTQ5EAZTyLzATbkB2xCrWyXtpq9zSwMKAjpPDeK/Zqa/BJavSKj7Cph3CDpfgJs4WwWG75ST74vdXYjScvkRgq646ol+COCHRwmGH9xK/VhWI2PhJSCo4eQAmpaTLs4eyeUG76BoOVCscx6xGRXlHUSMfhQrKJCEmtBLRmoz0Fukn1xlW2ZSFNkYgkFkB7sMrHm3rg3X2Hts5fTIUbJUe4/RDidnzD/RzPzFfQI6hX4UoGbhWMrk0aiU5jfq0vBeG20VKCcqnPN2AZ+VT1Awt30Hts5XTsydpKmnslr+qHU+D+JNsNP/wZn6sdahRhC09UG6+xOk5TT4KYw2wuIP8AczP1YdHgVjjbCYj/AAl/VHUO4EL3YhbrHpRy6PAfH/1PEf4aoUnwC2gf+jn/AJre8x00vDCGjKaFusehHNo8Xe0W/kk3vyj3qivPHU+JWoBRDMx06o5fxc7MpyA5AsAPYKRpTm5ZJlGwxK870T9HI9/0RcfF0W2hK9Gb80uKUg37DF08Xn84SfRmj/RmRU/0sUcnRkmFTBfRvV6oHkTYdM2n2+iMEaGrsRtWfiJpW5Ksh+Ly03YUVZBojiLk1qzlmgWTJUnjG8zCi8zG9xUkihFWv1Vi7+C2zUypU9UxJzFU1ClE+YgkBuQ69WfkBAStnSRlWdyBlYFOImBT1bhK7W097R016l2lBLj098HPRp8Xk3yR+GmKWk7xMwJVVICJhW7MStmC0nVPeGMNKxSGEpf8HpPD5JeIxiVA1ygoIcK4zSvSN3iZk4QJGRJlVcBKcSopJJSDmDka6/ujM3CNKKE5SFO4OIJRwgAnJmqHLAJbo9hiNdm2n8lwi1Hiz59Svp2e4SyFpWq6UpOVIcsEkuot1l6B4P2nMnTAkTZT7oMFJQzIIDClGdrUD9cS+HwISDlTKqzviA1LnNmDuAqzinbCsZOBlTEvKSTLUUBM0rOZksVAk0uRZ6Xjlq0lK7Z0xqy4jkovw5KVrdSappmokl9To3taF4PaOZRCQXAYOGJS3bqCCwpQXMRu0dnzMyilIFQ4KdbOOdtIlNiYUpWgKFDlSouLFXRB0uzXLx6VbVqnfFu67WX4OGlo0Q0v/K/Z9+fyG4tZSkoUFCgINjmo7uaihsA1rPGNmYsIBY4VJHnTZOJWsuCL4c2A5jXXSzzsAkbxJTI85LbyY/CaDps7EUNym1IwjAS3dCcJmSxSrezQq7BylYaj+qPOhBxle/p8ux3upF09Ljzm9yvyZssrSVblCQRxSJM5CSHBOYTeJ3DV0ehiwYOXKVOEySpTlJKWoDQ8QcVpyOkem4CUtKn+DsSAPKzWA5F5lz1+oQfsbAYZK8x3IVLfdlM1SiEkEEEFZFiA464VSLk222ZwenCLBg3Mo5uvr+1YewaDu0ein3R6UkCWAkuAObvq7wrZ6/JI9FPuEJIGx0IreFeuAdpY9cvKUy87vTME8mqoVd/ZEfidvzUhxLlWdTzkuK8qPQGnWOw2STyIVMlAhiKag6xXJ/hBNCaJkAgKJeaFBLZms2agdkuebPD0zb0wAEfByHY+UqPUamijbSKAlEYCW7hA7ft9qQpWzUEdFN3dhfn2xXzt6Y5ImYdqAAKURW5cO9urXlEnsnaS1hedctWXKxQDqH4no7NQc4Q+TycGmoyJIN3Ar6vdBUrDgWSA9Xo9S5iFn7TUiiVS2db5wp2SSeFKOqrdocQOra00JKjOlXpwTNA5ApeqeYqbQDZa3jCjFRmbampGX4QjMAQfJLuAbuhtDYd0ZVjlpAKsSo0NpSg9RqRcMr1wxFqMKEVE7TmKbLiFAB67ol1VV0W6ISpNHahg/Ys9appSZq1UKqy8tz16B7QuB2LBnEIWn1Q4iWNYyCILCI3aWGO5mkaIWfUkxyhPNutI+mOt9tzgMNPr/RTP0THIs0hx6If2xrSViJDaDXuMXjxej74SesTPmJkUaWa9xi7eL0/fHD/3g/0ZkXPDJjk6Dk2HthyEYSqQ+oHuh3d1jA1MokMkhqElwPxi6j7SYocjIQ2eS2UFtypgMwooBF+IJpyAL67BBpSKHKxC2BE6eXBBBQG87KCymegfWoqYpAYw+LCTUySzEK3KgXDuWCXckJqQOdIUlYI4VSC7h90eHiFuEEUUn1HvzInJBIKpzHKojdhYYEMDxPUEAgMzEVIhz4UfOmT6kEESw7Am4KqVrQmjdgAPHHMMufDAr/spjZQ7OMrDizGjmopAuOWFS1pCpJBRMKQiUQpmWyQpSARRuVEm2pKJ4KytEyeAriOWUlzdgwU6gz1fkKvC8XjViWs5pxUQSQtKcoSMx4quB+re5iZYY45RUUJJQEkpqoCxbNYDlo2gqbw/s3aAC5cpkqIURVBDOXVcgpVfTt1jGz9qTArETFIlgApuhKmWSWIBtqSzaGESpi/hAfICogrytmdTKUo9tBoGpHT5eMFKElhXXPpf30OZeIcnGSfVJ8epbMZOQFrTvUUWoLO5dsxUaEIccIyk2fteGEYtKVcU2WxDZRh0hsywkEuiuVTu+js8SO0S5W5xBAzWAIBJIo5AoHYnSGxiyFKdWKFHDpApmGZuJh0nqWp115rm5HkjK++QGCVEGQ7s50RY500p3CJnwemSs6gVIUtbZQJbBg5LFmZ9DZmiPSsjXFAZSkHKSWuCK0BbrFB+STsucTOSScQaKrMTlS1W16Tizau9IQyzrSwbqhOAT5NHoj3Rkl78oTs4PLQfxU+6I6gR3hKhJ3b7pxmymZnpZynIeQ16miJXiUAAn4OE3BMuYQCsPoHFj6xExt53lgKUkALJKZYWaBNK+7XuiLkpmdLPPFQCncpbhL0DsDlUEuAOj2u3kaG1YhICTmlEgkBpCiGZbizNoAW7BC8RNAQAVoZxTcAvlOXMaWKgSNWLND0szLE4s8JbgAqEXBCrmt9T1Q0ZU5zm+GLCWCaMKNU6EukF2o9LOWIxmUgKG9BIJf7ls1NU6EHl0uuJDYePLTElZUoXJlhHMXFFVBrWAUiY4S2JDA5QFVNKl9FDO3UBzdj9kSlBKyszVCjbxWYNV2v31NoaADxOMIKhvFJcr6MsTKlQqC1HGnXGDjFqIaZNKQHpKQOSXAHSdShSgArpDWJzuconKBz0lKygKKlpZX5wY1fLYtGFJWMyinFAEl3nZbgMei2oHq7mN5FKxE0sRMxQajCUmvCqpGYcnY2JF7xlOKmBVDjGJCQMgZLVFzWlNL6sIbnIKxWXPOerb9IBLVDZdC416PdDacK6nCFqIdJCsQCU8ILGnWbEWhiC171TAnFAirgVBvStQ41a2sSOzMXME0hQxGVixmBkXBqObW7YhZmECQQJaeNyyp6bklRBBo710vzgzY4SJ7BIDoYETkrBLJIAQnRkkuaU64QFpUt4ZV9ucJLtCJhhiBtrOZE6x8nMv6Je0clq07BHVu2pv3PN/wC2v9ExykoinYIunlkyEINe4+6Lr4vz98MP2r+ZmRSpd+4xdPAD+cMN1qI9cpYjSeGSsnQuBnndob5I9wh5yTAOyqS0O/RT7okpYEcywaiUItFMMtbkZMQSSapnAEvUurKSaJFCaZQ3IXYLiiTJSHI+5CBmIG8W1CeSrMBf5POsWgHcQlaUmk86tvm4VMTmoXDqIzFrE9UJJWGOWfmYDKJ5BIZgWyc73A9ZDSpEpaVAHD5WltxzB8XwqOUklqs5LM3NyhKZICnEgcJygKWphmW1lKetSxPYIADkpVmMsS8Q5RxAzhZ2AHA1w2t6s7wrGJWmWvgXkKJiVEzQeEBYcBnJytdvYIAOFGZR+51EKChnUoFyQuwUx5dx7S9PWlCJgG5Hk1ghBmE8SS/SJFVFu82iZYHHKInBJQlBCUhXGFFS8xSAQMvk0jQN6w1DDGKUkzSoOpa1AqVlIDJAqgBTCwv3dcKvbMwqykHKrLY8vZb7UhaJihMY0QK1FWLsQ9QSWPddnBctxfqaTa+nb3xwKEYtXUXZP6/H2zYO0JIK1NLKnWoMJ4FmYtlLCttOcMY/CNmVkzAEuN+gkM6nFHvl4WseuPY4pE5TDDVmEFzMzM4zZvNd/aqBiAkVMizEhE21WYCjhVTYU1hAETcGWVLyJIq5+EItn5E2KHIcMSB3ObHwxE5DoA4SAROB6CcqnRQKrR0hrm0ClSCUh8OHSztNdwwS5NBYDsfkmDdlzUfCUUkAgKQMomOFMqxXT5Xt1LwmwLMklqx7ZivJI9FPujwF7QjZPxSLjhF+yI6h0BdvYbPlPlHSFVRMCGqg1JBuUhuuIhOBKeES5qUpqXxCWAY1Zgxpry0uJPwiwiJhlhSEzDxMFTd38k94p3N1xETsOg5Tu5RzErLzgxLqAN+t6HztaRTBDowbn4mpCASrEJNHFxTke/SFTdmuB5BDgvXEpvQ3eGTKysUow6TmNStSvkFJBztQ9zJrYxhCUKLJThQCkMreEkk1YZl9Qej19QMblYGWOHJJIAyhW+FFEtSpHSJo2giW2HhAlMxORCM2VJyTCs2VcuWIFaNfqgGXKQBbDV/HJFLkEGlWo/YLwdsyQnLMV5E1fyWZVeI8TvoR7awIZCiTvc4eWUodBVMUEvlKSbEGp1HKHVYMFglOFKb1Wqp5JeY4YFJNqkRHbLBImE/ByBOnPvTrwEkMoEpHU9fYdNWlHm4InMEtxUd8zuadAX5dYjScUpWJUr8j2GSgKIbCslhRanAygrAAVxMVKs9WFxCUYVKCsn4GKpcFZYMlSWbO+vtNmjAqHIwgACuiXYOFOHJ1Ki3XAk2Z533DlKlFikmhACSyanzix52BAaUMk1JkgLzHCAhBy5STU2cKJcOBaJDYpkhRybkrSB0CCQCAD3OVV1BEQs6cnU4LUnhUaZUtQVua3obRJ+Di8xP8n6I+KSUquGzA9sMRY/hPOMFSTDM2WWhJlwCBduYd8PPAuZUxu3Ipo5OOnYI6w2hK8lMc+ar3RyfMv3RdPLJkJl37jFz8AT98cL6Z+bXFLRfuPui5+AJ++OF9M/NrjSWGSsnQuzwky0V81PuEFbs6RGbJV5GX6CfcIPS8c6waj6ERQp89Kgtpku5D7hnoGYhDgEPUCvfF8QYpkyVMJWPurMC7ZEnpbwAjioDxAqbVnULtAN75OVPlpNSoP8HAow/swQ1aj5V6GF5EhRG8lBIAAG4zPkYrPxdXIXevVR4eXNmBltjQEkqbdjtOZ1ciRVx328iYspUnLiMrAJDaVOZnu6W1veGAle0AbTZZLglsOl2Jy+cka63+lMyejdzkTFBZCSABJy8RSTVQSCRmcuWrfSMzBOZivGWBFGuHCXKiXrVh5rdqkomFJQpWIyBK08XR4UrISQKMwAA6iKtVPA1lFN2OkIxQVOOVKAFMwJzKHAlbJcAO9aBhQEtB2350lczeyjnmNxOVCwADAsCGftqKvA0/aiVIHClTBNQFJSqjkqTQOCTd6vQQwueFISp0p6X9GctAwYilT2tmHKMalRta79Ph/XvsXTUVHS/lz/Rd8TOaafKGhWeGUkkE6Obm9dMr0d4RJxFCy5gDIIBkJJ6IoCbB2/4qSMatYWVZsQGdkgkApapQxFAa2NcsKeYxJGLDlAdRZVy1eXEBXm1njUgFTOJXWZMZny7pJoDmDP5xoW0s5qIM2NmUvMVqUliSFS0pqwAIIfTQUvzgOdKWM2ZOLchnCzyAFaVJSD6qmD9lLVveIT3ZdZhJSxYgp9Q7z2RLAmxbqhvZJ8mjsEOShDWzg0tPZE9RAvhABwVkggKIM16WcpA6ub6RGb5CUVVhQHKeitmABY9dz6oK8KMTlCBvMj5j8WJj5WVqKWZtX6oi145Kk5RPqUgk7gNVCMoqHSS7uOdWYRTQI9Kx4yE7zDsHHxSidHcZOsUpSFpxkkWm4cEKJJ3KqP8Ak0a3LtpC0Ynh+OKeHMfIILmrtQfJo/V2QhU4HKlM9YLqdsOkAgubWoH7TWGkAmXjGBzLlJU54TIqDmD2RpX1WiX2JPCs53kpSaPkl5CC1SaB6e6IfGqSQoqnTXYgFMoAgkJqC/VbsNwDEzskkpW61rL2UAljyGh7aWgAgcEnIZic8tJVNVlC5ZXmz5cpDJNKs0OCemclhOk8SlE+RIepD9AFzWr66i7k3FZFsFTASpRKUpCqAt0rghgGHI9URqNoqBCc+KHEgA7gOAOlmIL3IqCe+LvcbXPAWmeCCN/Isq0jvsZdgzdw72VzwBWbL4RUDDpauYjKnJcABNWtfmXIxy1AkKxAqW8kgXAOiqan/mHJWJUlbZsUQVIUeEUcA5SczszAm9NYQgczkFwJiQVAJpIS7BwAdGFC4+QK2czwYnutbLKgxvKCC5IaoqWY06xyhqWlVBmxh7WFuKpz6t7YK8HcQQogjEVcneBkglRJyuetrCgFoALCVHqhnIp70h8zOqEGZAIE2nJO5megr3GOS5l466x1Zansxf1RyNNFftzi6eWTISm/cfdF08Af5ywnp/8ArXFMlivcYuXgD/OWF9L/ANa40lhkrJv3Y58kj0R7okQwiO2aWlo9Ee6Dc9dTHMsGw+nqilYlHEtIlJDLNTPQGAcuag+ep6sCUjSLkhZcRSEzApSz9ziqvMmv0sqTq9SOr3RaEZnoCVJUJaQCQT5dJJNCauyQk69Vw8PlKBaWjMWB+6Em+VLBjcuz6eyBpM4WBwzJqAUTRYZnt9msbxmTkLurDukM5lzXrmCSxSa5qlgNOoAsAVLSkMndyyWBLz0AcNmrzB50B519uJSgQuXKDJYeXDnzbO5IAPbXWsYw89Cj0sODy3MxuEqKjVPYx9KHEFGZ82HIOglrBqCE5SUMKl/phMayUjBYZUyZMQgLzBKilPCSGrl4rkEgMG1s1GEZxNMqbMbKyihgOIoBIITrVjexgPbuzZiFpKQoqUEMoOBnepduG4rbV6sJdGwZEpAVvM0ynEaJzOHyihZ6Al61akdUfFRtJPDj2V72S+BhU8NJKDWb93i7/ovOISgFXDLzUBecATQAUd9bCzwNhsMEF8kkZQkKedUBTuQrNzI6rUDwRi1pKiHkhQA/o1k8QA4zlIIqTT6IRPIU4KpDHMCBKU3VXLyrSt+qOO5uwUSEKHRkAHLaZRwwPSUzuaHVj1wbsGWBOUAlGUOygvNVi7B/Xy7oalz0jhSZJFVK8ipudimwp6/U9sbHPNSkGUXBzZZZSrMAXrlA/wCYlsCyJGsMbNPk0/bWHipoZ2crgTC6i6Eb4SZuAJVNSCmZ8UnMXACg50se+I5ONUlKyDiUgqJAKEjpKd3fmcrdnYJbb2GK1S2RNVSY+7WEDo0CgQXew5PEVKkrDsnEt0h5YOoghJ0JLv8A5edrYC5WJU5VnxbEAsEXJF2B0p2tyu0FTTMIMzGABbCha7O2aoN+oMGhJkLUjKJc4ZcvCcQASCTcZXFB/wA1ZOJwRM0hMuYeEV3wYgUcnLqHDEjmxqwAYpMwsc2MJASWFnYfjAPWobndoP2Og5FKUZr0ffAAgVI7g/20i5eGLkCXMJTwsJ6QAKlJHDQsE+vqaJDYSV+UzIUhVAypomP0iHYUo3rgAjpstWZeVU7+kT5EAguQokqcM9bfK6ojsdhicmYYsKL2uogqJB6iBydi7CJGbhFTJik5FqBUrMUryhgspUG16jy0MJlYdS0JO6n20ns4JKrKA5t3d8Mp5BsNKWE5XxrMObgpILO9yzfYw7h0LUlJAxZCkkMGZios55sBaluyGv4MXcSZnSq88EgZV5i4SGLsD+5ofk4VVtzMoMpecGci3R0BFuqC7FYeeYxcYu9GLlmI6qV9gMF7GJSsgpmBw7zS5JBsnnTriLlbKKaiWq5vOD6NYcjfs7Ik9ibOCVKLKDAJBKwpxTlrwivXAhMmnjIItCVSxzhtSOv7euGIcxJGRQ6j7o5En37HHtMdZ4hBymtG6/ojlDHDjI5FQ/zKi6eSZDSb+uLl4AD744btV82uKdKNT2GLj4vR98sN2q+aXGk8MlZRvrY58kj0REjlHOI7ZZ8kjsEHRyrBsPhMVWdMAWpImr6R/wCnlsAFEEA66dreq0IMV5QUJylfdhAWaBfBRThgPNPLkYtCAUTEnozZnC5LSEglTgXCq0oRy6oclTyoAb2a4AUWkI0oQdTe55dcLky5yUpyoxRKdFTCOiaCgNG+wrDow8xQcJxJYhjvszUdxwUvfs72Aj4SQnKmbOcVcyRVyB8o8z7ozInqVNSlK5xBKQrNKQlIAZTEuS5Baz1hXwNZzeTxYJABOcPQAO7VJA15nsiQm4AguJk+hBYqoWcgENatrQAa1GLCOFxmSEscxcN1kVFei9NG0ShJmJKgpLVFVsSVuEsLPwmga0BLAVPcig6R0NmpoOtqivYvDqQTwpSV3zAKKAo0S5Pa/JwL1i5+HpxjpV76U+mbYtb9zONabep2tdrDxe1/aNiI2hwlWeY2UNwJIDpBoXsMt/ZqULxMzNSZMcEpWRKQaA0bQs5+jqykL3YSn4U2QM3xbZAaVsa9+kEIlkKFMQc2YhyXdVVMLO4/zHqjA2eWMlSwM29nZiXPAmxowDs47AzmHtnzjvEDNPLkuCkBFApnL0sIZyKzZsuJyigIVQkswYhndx2qHMx7BTZ2eW6MQkZi4UolLGjORUJd2bzdITEWJcM7NHk09/vMOqhrZvQET1AjfCjLmlKKEKICwCuZkuAGHN3rEPMkoBEsSZFUs5ng2U6avd09WsTfhCgZpZKpAYKA3r6lPRFtKn64iUTEcWYYQsSSryhBLks5NVB6jrHMCKBGfgo4RusOQQKb+rkB24uZUlhdhyEDDApBHkcK+pE89FKQNJnJIqSbNrBZygFzhKsQWrQi4ZjZWmvYIaxWLAJURgiwd8qi7gBT0oMyjyvFIRnKjJ0MNwgk+WtxK0zagaPeJrY8kJCyEIQ+V92sr0epBPynFnBfriGVMDkAYMU5G40u930t2xM7FmuFtugHATktQNXnp+6HZAROKlZ5yiJaFMo1M3IoJStSmY3DVJ6zaMCShJGWVIIGX+nTR3JBBJcPS0OYiUTPU4w5S6wd4cpzKUXy1qOIjvPUzK5kt86U4U1bpnzXNAVXpTq7KsbyIXggAcsiQwVrOIdOV3HHd25v7YaWgE5USsNZRLzjYkpSUnPYgA9x7msPMCiCE4RgEhiWUDlYvxaKGlG9cLmmgpghVNiu7qdwFEs7atd6OwA0JAUSd1hSmZqJtQHu285NTmOtok/B9IBXlTKBYAhC3qFKd+It+7WAJyUuCRhAHIJAUdKOXNHKA/P1GT2BI4ln7nsPiruSXzVNKBu+J6gywpUOUeKxyHq+mGgIyIYhOJmgpNGofdHKO0PjF+kv9JUdWzkuD3xyltINNmP8tf6aounkmQ0gVPYYuPgD/OOG7VfNrimov3GLl4vkvtHDdqvmlxpPDIWTfWyGMmWeaRB6SIH2TIAky62SIOYRzRwbCFzAlJJsKmK3ilSipTKlhySHUupcmrdRJpqBo8WDHKeUv0Ve6Nbba2MqaoFM0pTYjQ29VvfzpFSVmka020m0WOYpBAZUvzrFbB2Yirklz1W73MLi5KphTMWglhRKlhQZIApa3P8AdFbxWFRIlulIJdLvmIcVzMTdy/fACp6kFKiyVHiVRJKc3WzmmkZpt8rB0Jyl/j19DYOJnYRKSpSiEpdy6ufVesYTPwpCSFLNiKqNHCh3UEU3aOF3kgpQQDmURlIAUxv1qbiBcVaC8JORJlS0qWaAXqbOeiLB+6kKVRpdDJKV7XZF4iRKPlJcwoLJBCku2lki1cz1d9C4hmROUlSiSlWYFJOVQexZizszULjlpEfjsdlUoAUYcyWZnOmUHhjGD2hNyoToS4Ll21IIoGGY1pzeoPYqc3BN25t9v4sccprU0r8X+/5NhyMRmAGWWzJJVvQDlSgUKCaGunXShhqfJDKUESwoqNd8kXYgh6G5tHsAAyOKWxTKBdCiaoDObA0L+41j2HxucE8OUhJDyU0UTQlJS9km5dxa0Zo1llg70coQCzKG/AIKWFiHoMo7nML2WpHwsZhLBBoUzaZmNMvNyBloeJ9Yyuc1c6QVFWY7hJHm1IalRmp6tYxhlpTOCysEBQURuWN3dJy00FxrfUEXBRhnZquAQ+whrZyOANEdQ6Eb4ST2MsZ0ocLIBlbwmzVILV+1oi1YglnmywlnPkA7qAIYBBuGqGsImdulikhU5JZVZSQos4JD3BoO2I2fOUCOPFnmQgEFvyq2hsEDYmeinl0AIAJ8i48wGydVfpGPApDqVPQU0OUYdDkJNR0WLs7HtIDUdxeanlMWfNICRXODU1Ns4t8lnDOFYfEPZWM/NoXcghlakkmmvZDuAycSgSwreIc0JMlzQ1JGUh61bnzETGxw4VxpUn8SXkYs50rpEfiJrAEzMQCKNlBd2LVNaHLYwdsZJSiYy5qq0E0ANR6MTSvbBcZEY3GhGZ1y0sokbxClGi1MxY6Ad5MRiPCCUV5M8oD/ALRLliMwcN8q7e6DdoA51kzJqTxVQgKSxmMTxKu6rVLCAUYTMoKE+apRZLGSAGKnqyrOo2a5guU1yxUiYkkeVwzKJKmlF26uHRmeDlqSkEKXhwwL+TJYAvyu6nbmTqYVJADDOscL1kpVmd0vQ3sT2wlRyglU5TMpSzuU8iVdIvdrwXJMrxCSMm8wzHMGyHSpq12DxJbEnJUqYEKlqbL0E5edywB7ufXEXMnIY1mMoVG5S/yVPVw4DfZoM8HekrjUrhSS6AgcQDMxtfl2awxMn1JOkYM2lo9vGENTJohsR6fOORVND7o5X2qXnTPTX+mqOosTO4FDqMcubS+Omemv9NUXSyyZjSLnsMWzwCP3ww3ar5tcVOXfuMW3wC/nHC+kfm1xrPDIWUdAbKWd0gcgBB2WIvD41ZknKkpUkMnMAAosCMtbVZy1RYi6Zm0cUQSjC5btnmIf81J+n1XjmhyjZkljkEylj8VXuMaxBMtLAhKano6pCEqJzFg4LtWLVhdvz1GbLnpCQJayeEpIBBs9wOx+2KsucDLQkhSjLQygAQjKlAQCTRVXVW9bh6OpGMJLV9B05OUW4/UGm4sqlaq1JOhBFGsAHLtVmrdxkKUkkh7KYsHYghRtyMTkzHSBJTLMsTFHK6kulCAKAAkCgcjIlLVepqRkGWQVMtki2dTMWoSyWDVodBSE6WpK7Oil4xUr6Y3v37f8HUIJw0soJAQniLsTVm5O6hRna1oxKlb3MlJUosBertx8rB6WrE9PxslMkIQEJHGkpyqUFXcOHq7k5n+mKThtrr8syumpUsjK5ADrdKgc2YqNuzti40nUlpRzyqxjDcefr7+I5N2HnWMxKcwURXzUoNMt3JykPcB9SyJGCJky1qUvMlzzYUYBNmv2UfWJ1GzJqsisizwIqHqBYDhNW16zDadizpl5S0vQBSVEAUerMK6t38ofiJOK7r0/YcaMVe+GWHAzVGXLCTPGaWkskskcKSWOnSFaeyFqKmLGe+nlQAcxIKkgChAUWI5iBMPhWQHAKsoBGRT/ABbXsWY1/dBglpL8LgAh0oUbHKRcPV/sIE+BPLGF4q6iZ1jRWJTwggVHIMr2wjBhW9QQVFIIOX4QK5VEp4TcUsPZo4rpFwS5tu6ZcoCR20PPSMKxW7YpSrgcPuQ4U9Ge5LAP9cJtiLgZcC7NS6Hh3AYrPLSopUlxZQALijsOzq7BDeyV+TA7YnqBH7fkklJCZpYKcomBAFjVxqQK6NABwylAOjEOMwDTwScpS5FL8RH5DQd4QoBmSsyJSkspyuZkUPRrUc6GIglASckuRUqzDelqhJeqrcJtoBZw7uA5M3wBJl4kBnUd+KM7gHLQVNeoWggZlUy4gpoAd8CFcRejMWBPOiToAwe5TvUlMmSwqCZwNilSXdVOJnBB0hw4RItJl5WSyd+lqUoXcUJv8mEMziJS6AJxTmqgVuoptSlg59QFHcSuyElImBe+I4comahvNHbfsERQw8tRGaUkKQ7NPFiRYKNXYA2cvbSQ8H8KckwqQEceYMvPRqENa3vtDQwCdPWEnIZwJKg0tLpFWrW6QeXmxlWOU9FYoir8DjSnS+1oyvCgg8MxQdVUry+cWBBFyw9cLmYQV4Jx4iaTA1yXFOpx2iAbyMfDJpOV8QL3SNCWsbt3desKROUqi1T1AtQofVyC5059QN6R6bgjnUFJnlNGyzBpw1o3m5n6+qEHCkM0ufwAAstkqow0+vSGSel4tah8bOcXOQdpsrTr9kSWysS6lgrWpgKKSAA72a9ojxg3qEYhIDnpGxbokC5p3Pyg/ZEsFSqTgWHxin1NoaEyVMtJgbESgIeKGhuYjrhsQJiKoUOo9scxbWQ0+aOUyYP86o6fnShkXUih90cwbVU8+b6cz9NUVSyTPAwgVPYYtXgMr7vwzcz82uKuB7otHgEpto4Q/jH5tUbzwyFk39g8AkcXMJt6IiRQlmrAGFnMKn5I6rBvfGdp4giQspfNlIHpK4U/5iI4o2R0MrGN2jPmietIeUxZQA4UBTg1cF0uSLsTpEHgpxWFJUySWajFizgFiVDohhZw0X6fhU4fCLR5qZagaXcMbdsUXZQlyxNnFiAsmvm7thQqoS6x62jovrmuPkYN6ItXz1AsFOC5aypJqUBS60ZZCm0uHrWD9n5JaVBaBNdIFCcrl0jisxc1dwzgawz/AA1JUOLD8KiVEBZBcqdwoXL91W0g6VPw7glIIpR5lGYswA5Pcu3W0ZScNxpq1r8dsfwbqhVjTUu6z3yM4pIWUKCKImLWWUWUwPnF2JFaRN4/wfYJmS92ngGWUpLFJW2Y51EuTQOU69cVvFTDMnAJOXhKUMlSU0qoJGqgNVGvKB5O0i6c5UpHCiakuXYNR1OGOoFvVGmxNw1LlGCqxjLRLhh+I8KcTLmKlibkSl8gJYMCwSGFGsOz1+T4QYmZLStUxeZJzAPRxm59WvW4NjBW6kgkqzl1mgArxFwK2Yit3o0NFUky8yAp3YZiyWBuwu7g8hTsjBs0tcaRt/E5kKC1tNTU5lA0NGIIJFxD69uz9J00flqPtUSfXGcJg52SWsLlpCaIC0uWSKPoA9X5t1uFMksUqfizF2sWa3MMD2Vhani5o4xeEN4fwtxKppTvpwAJFT2Mb2uD1gc4xtLGTpyQFT5pALgFTjVjXUPf3RHThkUSpb5i7GgDk0B+3KCps1SRML5eFnqomxCGSCAS3P6RA3zwQoNo2vJWciHJfKl3vYQzsxbI71D/ADGIXwUweIBnrxClFK1J3YVyDsQAogBikMwt1RIbOmpqgGoJJpSpOsRJ2ZS5RJzZCVdJIN7gG8MnZ0v5CPzRpaHUmFvDTEwNGzZYdkJqXt1Ad1haFnZktqoTBDx4F4oQKrZklj5NNQ0Z2fKSEcCcuYB7g0drm9YKIEIMkG/bBcYDhdly1lRUnNxKapsSSLGt374dGw5AcbsVfU698FSEt31ha4aHJ3YFN2TJJfJXtOnfDSNiygGy+09uhg4l9Yxlhk8gCtjyq0Jd3qdX7tYdw+z0IcoBD3q8EiFpEFxiAo256w1MIEEzF6QBOI1hOVgsNY2cd1M9E+7rjmLaPxy/SX+mqOkMcp5ax+KfcfXHOO1UtOmenM/TVF+HnqbJqKyGTFo8BEvtDCen/sVFYOsWvxeJfaWEH4yvm1mOmf6WZLJv+Vp2D3Q58HQohRS5DEPzDs4diQ5Z7OWvDWZku4Ao79bAQsSyAWqalgPZ69TzjgvydI9tGRvpEyWzZkLTpcggRq+fsCaOFUyUJRfh3hCgVZTmWMoJIUgECzgUjZ0lxr9uUeTgJX4JH5ifqjalV0O/UznTUjV6NhqcOuSlOY/0goAdAHLctajtiYGz5TqyrlsXZ1gB9DlSCzDR/VF5VgkfgkH8lP1RhODQPMSPyR9UQlBXv1OirXqVLJ2SXZFJm7NHA02Ud2vMFEqdq0Iym7kMCBa7QFO2bIkpUqYsLUpyEpJCE2JOYsVGgFADU9sbEJAskez7CFJSY28w9OlHJsrVqZRUygULOYBKS+jklZt1jKGHpdkQwxmVAQSGcEpFS7BhTS3qjbCD2x5ZP2MYG/BqnaG0FrTKlgpSiXd1JdXETUoJFA7B63LUZasYC+SXmYOOkrK5Du7Jbm51PKu0klUZ3vOK1ehGn1NLjCrzBKUqUoB2Sm3Iv5rMGobUfRSyohaWUnhqosQCaOxDgJA5vQm8bnSsu0IKvfA5BZ4G8KgZJfWlHaaCIzAy7topY6ukQIm5Jq+g+mK9JncI6yT6y8claVrM1giXQw1j02a1BEYnFEawtOKLvEquhuDDd5CwuAfhcZTiD1er98XuoWhh+akNKmEwL8NI5er98JVizoPt64N2ItDDBNaMKmvAa5hOrd374SXNlN15f/tBvIehhihGQTA6ZpFyCNNPrjIxXV7f3Q92ItLCAuMmbyEBKxvV7f3QPMxVOXfC3UPSGzcW3298ATZj11hozIaKyNIwlNyZaSQ9vHSodRHrEc7+ESWxU4cps35xUb+31fX7o0R4UI+653/dm/pq+uO7weWY1gbC4beHI6UkimYhIehbMogB63iX2KcRg58uehKSuWXGZcsosUkFl6gkUIbSIJV/tyhIEeg1c5zcuF8dShLSmZgxnHSKJyMhL6OSw7SYUPHWp6YIV54qSPeI0y0eEZ7UR62blV46y5PwGtv5Qg/7Y9/HjMH/AESR24hH1RppowBD2o9g1s3Irx4TP6nL7sQmEHx2zH/kaAf/AJCI0/8AXGBaDaiGtm2x4551hhZVf7dH1w7/ABzz7fA5I/v0+/PGoDGIWzEetm3U+Ouff4JJp/bJ/XjyvHXP/qsn/wAhB/3RqIx6DaiLWzb58ds2oOElHm2JR9Z9kY/jvXrg5X/kIjUBMZg2o9h62blR46JjH7jl8/5VL93PqvEdiPG/iV0RLw8h/OmrzN2JCnI7EmNUxjQQtpe/yGpl12n4xcVMzImYpS0ksRJBloIYWPApnGr3Li0QeE8KMRKpJmKlB3YKJHeDwnvGsREe5RSpRXQNcsXLbg/GjjUXVLmD8eWB7ZeWD/44cT+Bk+uZ+tFBeMmIfh6T/wDKDckupsBHjjn/AICV+cv6YeHjlm/1aX3TFD/bGutBHhaF5al/qPdn3NkJ8cq9cMD/AHp/ZwuX45T/AFY/4v8A+ca0EZELytLt9w3Z9zZw8dA1wyv8RP6kKT45ka4aZ+ek/RGrxGBB5Wl2+rHuy7m1h455OuHm/nIj38cUjWRP/wAn60aneFQeVpdhbsjbCfHDhtZGI/0/14UPG5hDeViPzZf7SNSmMQeVp9h7sjbqfG5g/wAHiR+TK/axn+NfAk1Tiu5Ev9rGoDHhB5Wn2FuyNu4jxpYHIooE8qAOVJQkOdAV5yAOtj3xq/a+09/NXMyJRmUpTBz0i9STf1dkR8OIjSnRjD9JMpuWT//Z"/>
          <p:cNvSpPr>
            <a:spLocks noChangeAspect="1" noChangeArrowheads="1"/>
          </p:cNvSpPr>
          <p:nvPr/>
        </p:nvSpPr>
        <p:spPr bwMode="auto">
          <a:xfrm>
            <a:off x="155575" y="-846138"/>
            <a:ext cx="2581275" cy="1771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data:image/jpeg;base64,/9j/4AAQSkZJRgABAQAAAQABAAD/2wCEAAkGBhISEBQUExQVFBUVFRcVFxYYFRgXFxgXFRYYFRcYFhcYHCYeFxkjGhUXHy8gJCcpLSwsFx4xNTAqNSYrLCkBCQoKDgwOGg8PGiwkHCQsLCwsLCwsLCwsLCwsLCwsLCwsLCwsLCwsKSwsLCwsKSwsLCwsLCwsLCksLCwsLCwsLP/AABEIALgBEgMBIgACEQEDEQH/xAAbAAACAwEBAQAAAAAAAAAAAAADBAECBQAGB//EAD0QAAIBBAAFAgUCBAMHBAMAAAECEQADEiEEEyIxQVFhBSMycYEUkTNCUrFiocEGFSRygvDxQ5LR4Raisv/EABgBAQEBAQEAAAAAAAAAAAAAAAABAgMF/8QAHxEBAQEBAQACAgMAAAAAAAAAAAEREkFR8CExAgNh/9oADAMBAAIRAxEAPwDNQUt8c4QtaGjAdT/evRWeHUdgKF8Y/gn7ivHv9nw9HhhcD8MYx2H+danD/CgO5NC4Fu1adrtXPutT+EBT4Wk+f3oyfDLY/lo9oUfGm1rmExwKf0irrwaD+UftTGNWC00yArwSf0ijjhU/pFEC0QJVhkAHBr/SK79Ah8U0q1wFaTIWHw5PT/Oq/wC7V9/3p6KiKqZCH+7h6mqf7p9/8q0YroocxnH4cfUVB+Ht7fvWpjXBaupkZR4N/Sg/pTPY/tW4RURTTlhva9qCbVb5FUKD0qacsE2q4262zaHoP2qpsL6Cp0cscLVStbP6ZfQVR+FX0FOjlkRQbiTW0eFX0qjcGnpV6OKxuXXFK1zwq+lVPDL6Cp2nDFuWqoLVbR4VfQVw4Zf6RTteGJy6qbQrcawv9IqBYX+kftTs4Y3JqK3eQv8ASP2rqnZwsgpf4qPlH7imbdK/G/4Ldzsdqx46EuAG61Et1mfC+1a61kXQUdaR4ucNLmcgQMsRozOXjVLvdfEhr9pGiNDICI3szMI+j/nFag16lFrPsIzk435xMEBFAnqEH9xr/CPWmLPB3QsG7J6d4r4PV47nf21+dBwCiqKz7vBX2kC8ACRHRsDIEgkEeJH5pmzw90IA1wFo2cB33/8AQrUQzFQoqi2G/q/yFS3C62zf+6P7VUXqarY4cKNTszsk7/NXoKxUxUxU40EAVauAqaqK1DVY1UioqkVDirxVWqKXW8pAMiD233qn6tP617Bu4+kgkH7QDv2oosj0GtdqGOBtj+RfP8o7GZA9Bs69zWVW5qxMiqpcDCVII7SDNE5Y9B+1RjFBSKq9XFVcVAKaowq2Pf3rjUAqtUla6oKMKrFENdQVioq1dQRbFL/GF+SRMSQP3pq2KV+OL8of8w/1q+AHwy1C1oAUtwSwop62tZiu/SqwhgCPf1o1vhUGwqj/AKR9qsq1eukR1qyBMCJMn3Paf8hRcKlBV1WtyMpVKtjXVIrSIC1xWrVxoimNQVq9VJqKiKkCoBq9FRFTFSK40RQ1xqSKg1FVNUNEIqpWiqxVCKvjVStZVWKqasRUEVBQiqURqrFQUZKrjRSKqwoBNVMaIwqKgqVqsVcioioocV1ExqaCLYpX42vyv+padtCgfFF6B/zCrf0BcIuhTqLSXBtNaKCpFEVasopP4hx/KAIGRZsQMsZJ/HaAST4Ape58fUNjG5urswZtLkNRMNuD9vWukZ1tLViaxx8Zbq+WQVaypB9LuJJ15XI/tVbnxS8ZxtGA11dbJCAhCAYPUwHtHmtMtkGiLWGOI4oqJFtG5bg7leb0i2R5xMtr8fe6texLG8o+vHcgnlYgGB4uBmMT2+9XRuAVQ1iXLrdccQu7IVSTBDKSWckajY3FG4pLzBwl5QTceD5AKEKmMd1YqfePeKuo1hVKX+HI4BzcOc3iIAxy6ZEaYDUUVuIXLHIT6SJ7T2+wqVVgasKQ4q7dV+kSmJJIGTZAjpxkaInY8/5ocP8AF782UuWgjuTlJMYhS4KlZGUCCs6PsQag9BXE1hJ8Zu5GbREC5H1hWwjGJScm3H2PenF+KNmEa2wYguNgjliJYnwwLAFY7nRI2LqHmNVJrH//ACZMQcXXJC/VCnpTmHvo67evjsTSXxT/AGmi1cwyVwgZWIBX6Q8STGUGMe9RXphVorI4b48ruUCsCsZEwAJJEgz1DpJka/tU8L/tAr4DBgzzo6xgAiSe4YGVjvB9DTRq41U0Lg+LF20lwCA6q0d4yExrv3os1ANlqKUu/GrStcViQbYBbXfKPpjvtlB9Mh61B+K2wSJIIz7g97YDOJ7aBBqNGiKgilLfxi0wQq38QZKIMkCAdDtBIH31Vl+J2yGIacQxaATGBIada2D941NAeuihWOLV1DKZVhkD4INS1ysiGWa7Gqm73qi3pNRVitRFXqjmN0E11Y1r/aVWUMLdyCAR9PY7/qrqGttFoHxb+FP+IUdDQfiizaI9x/erf0eh8FbI70+KQ4c9IFCu/FwpIIIxKqTEzkJEBZJ1vtWYtOcc1wKOX9WaT2+nNc+/+Gazr3GcQDbMLpmNwl1VCACAqGJk/VvtG9VXj7guhFYXMSHuEKcT8qCJI33IgCN1W3bcF7iWGZ+UkZFYZyCxnQlhIBaN9tRW4zTQ4h8BNxZ5pYgso+VmQFkAgMBiP3E+aWa0zLDXzLHlnCSQyMznCOz6jt2XzRHsLbBBt9iLaAljzJdX9YIzYt57Gas/CspJWwMkyNs+S7BsgZOQUsx39+1VFS1rbs1x2lrp0ArfpQFIx7DqAMwNn0qyCzbzxt3OibpObZEtbLMy7kkhsSRAJ+1HVL/ZQigXEAjE/LIm73Hr7VW9xPFW7bkiescttMVUuoh0UQenIyPz61pE/EOKtRlcQsrK1mVcMMTDb3MHyfEbgboY4jh0a9krSod2EggrcVXuBY0ccRobHfsada7xBS5gAzyVtkKuJkABiS0rDBiRHsJobX7rXChsrC2S7KRl1kuoVCOkgx5jR96AvwF+HCsthcADLCCOokrJnueg7nxVb/DOb3RddSDzSrdSEEFMBvpXuY9YPitDgwxtqWUKxUZAeDHb8bopSgyPi1tc7eT4li1sKQ2LM4kfSRDDAwfcjzWY4K5IOI6QipzHubFxmK3CIkhvpgTAZtelafxjDmWg9k3Qc+oKW5f07xHrIEjY8eay14jhxbnl3FVvnFZ6pS+FE7mS8GJ9ag0+FN4upa8hUCDiYkq0kke6wCOw8d9dw/C38lLXFdltFSwAyLF1YDYiCFidfbzSlpbLX8Vzk3rqRAK53LOTk5CYxHY9j4il7vIFtyHdQ1qCciGNu38lR9JBYMpjcmT3BIoH8+JEZqrpylL/AEAi7EsUHZlHofxPnPCcTc4aGVWFzh2JEcuHYDFIH5nt38UzxRtgwbpR7MSFH897GCQPrUzjER39BCf6dWZhzbrSwvFUT6WYnBlO8B0z3OUb7mYp4/qcicbZHMtgE/ULfRzPv3byO3YyKKlzi+xWOsAEYt8s3Btl8ME9CQfvqsq7aslCXuXOo8QC2MD6TzYHYQLZj39avdu2MhN64IkDUybqs2NyRk4i2RB7a+4D0Xw25dZPmIEI7QQQR47HRjuPXtTFzQrN+B8XbCLZ5ge4kh5JyLLGZIO4lh/2K0narSMbh0vnl8yxakhjcYQdlfAjUnpMk/mgQeQ7Nw6BsSWtBCCSQCVmN7EdvAoXHG2p4ljcYQDn0yUNy2FGBJA7QY9z61biLKuz2heI5tu2VgTFtOkshmJaRvx33UHOVW+Ryd9zcGYXJu6lo7kKp9O0xqV7fG2zCmxt7YYAsYPNOWF1gOnInzI79p25bJblhb8lkd+7DmDEKrRMAAlSQIEnsJoXDc0pbPOBJLAmZDMLbr0iNw4yjX0n0qKLa+JAJmtoBS4XuAcmuC22lB0DO/ONWufE7vzItE46QiSGYAZA+QJmGgTH7qWVOC/NTEskrOQbEvzY6d5Edo/lNVtgKqKl1cgwLlJh1AJmBpRBXYEaiaB2/wAVfBYLbBhwoO9qUyLATvq6dUDh+MvNeK4rgtzAkZSPlByT4+ogD7mlLzgsf+IIytpcAhoNu3DMRPcn1G47zUcElq5d6L7hixcKA69Py3xOXiF//c0xHo4pbjVbA4mGjXbv4G/Wm2FK8fbQ22ziACSSJiAdx6istFeGt3SilnhioyGKaMbHb1rqW4HgrYtIIZoRRlym3AG/p811ZqtlKjjv4Z/H96uoqOK+g/j+9a8PQOGSe9EHCDIFWKkEkqIhiwH1efA7RU8P2qioxMZkQxMSJK5DGfbpI/JqQqnELc5qxdVVwIZTBJaQZHaIE/vsUG1YOKK1+SFtKWB3nIaZnZcFRvx9674jxVtboyzJFm60KJBBxBk+G6dTrvVbQtjFVRj12WIy2DyxgfdQEUHx39K2yr+nV1xa6RFw3BBLMEDtywrMDoEbO+0ExQpFxGdnYG5YxbQXpiEJEaJLsQ3YbHYVo8DbRgQtrFRlaaWkgCc1HfpBjz59qFbNrlBuS0LwwcDImUH022P8x2e8+fWtMq8m00hrhVmdAV2Qr2QSVJPcHBpmJiq8RwtvlPjfgG3cnJWIVbrM4uLEQJkA9oFO37iKzfInG4q5RMm+Rme0x81p7jv2pXi2ti3dAtZdJshM25jLbbpUDZAOTEEexPtpBSqcxgb4DB0uNbg4wyi3BUmSGLTo/Vj+edLXMY/qCAFCgAklCh5RKkzPU0EGdkTSz3kN2+xtMwKWXaelgQcUUCMgwIJmdRRF/T5gGy4yLEsciUZbiv198QzgGZg4jxug3rdxQo6p0PvvQJq5qtmyi7VVWfQAT94qLl9V7mPP/fpQZ/xfMY4MEEwxLhYHc4hgVLa7ntulrdniSR1WyBEsIInmhu0SPlyI9TM+aZ+LohazmhYm5CQQIYo5Mz3GII/asy3e4duvrEtmVIDBjfY2McfXK3o+J77NRTqcRxKqha2CcLjOFicwVwUeJIJHpqgrcvctQ3DobmhdAAwZBLEIZicjpT5J8dVReFu2VZ7l23BvP1KYOZzIPcEKAden4rrNi2htjmkYWipnMZkFFD94JBUiBJ6v3BfikPUf0oM3CVaNlS0MzqDlPmJ3AOogSlt2uwLaKQgK3DbeMjvGSdxvz5qcFhf+JMFeHIkNDKhEtJ7ZkfVMbEzIqihQpm+T1jrh4PWGwaPXIDR7R27VmqBwiXSi42bbJ87TeCXx00byOTHWwY+7iniOgm0plbcwFkGCLvdh2BgR6mluJsp1AX5JZk/mLAi0yMh6vpEF+38ut0WzYs/U1+VCo7bYdFxBbWWB+iVyjuDUGh8MF6VNy3aXpMlO4PQcfsTmT9hWi1Z3wa58vFrge4JLdWULkyrsa0Fj7qa0DVVicQ9zmkclSvMUzH1KE+st2DKdQfAH3pNcgiP+nGeSkoFIKhQZhiQJEkDwdgDdNXoW890XwDpCpBwELKqxB+rI5eu4jtQeEsFVtqOIDhbncyGY4vNsx36tx3AWNwKgFdZVyI4c/KULb2wYrAxwP8sliPxupt3LaaSwy4XFUd1hmtmXM67MRluSRvzROHt3IA/UKw5guEgkGJYug2ZT09IIoiNdlPmKVzeSGE4s02oOv5ZHvrvQDTh7aEBLLArcRQwZo6lBdp9QGIJI3HegkY3CotSqqlqAxgLdY5EHHuAskz6VPAcXdZEc31+tyQxVeiHVF174tXXBcwI/ULtUUvlJD28muMI8kAaPgb1oxADwmYYHhu1rQ3l0uyIoY7HSJ0f5vM07Yuut1FFoY/SLkMDAtqT334x3316GqHh2mP1AlggWCdsWa4ZUkgZJrXjtoAVVfh5us2PEMIMQpMg8tkIYN6k5RG4HbvQbxpfi16GkZDEyPUQZH5olm1ioEkwIkmSfuTQ+Ltsw6Wx3J1ojyD5j7elRolwfGXDbQ8kCVUwLiwJA7a7VFZfw8fJt/MA6F1k+uka00V1SrHp0ruJ+g/8AfmuSu4k9Bn2/vV8PQ7PaiBBJPkwD+Jj+5odk6ooFSDPvG8bpxxwIRZ1lByzInRiV0feN0xba+OZpTIY2xkJUhekHUEEifafNZl+xYR7pzCFOT0hZxA2FjyrzuPzRntWkJJu3ByM2OA0vMPMIPfJcSAF/1iNxmn2sXxzOXiJtoVAxjmlmN0nX270d+dlpwq84R2/h8rax68zx3rPBsAsWdjy3e/0yI5xZVGjIIg+nvUjg7Qi0TchDd4nRAM5zMg5SMzH7mtxk2w4mG6lk87EBgIJJ5RJI2oXx/euKcTkIZYz3ME4cqD6T8zeuw/almayeHvuGfAoxdiBkGa2FaAYOWMGO29d6tftWXaRcIBsSCNqLaurEyfBxAI9J7VUFs2eJBRugMWuG52IKgnlCQJ0CN+PNQF4zA/SWBvRpRufk9+yR3/m7e9Av8NafMG4yM9pbegygLea5gSPdmjZ7jxNH4hbbAxxAWQ0H2t2jbaNiVBOZ9x+QD/w57hD8wRFxwuo6AYB/O9+kUD4pbYwFulGcqqjYWVObbUTJVSO/aabs8TbGKBxI6QJ2So2PvG/tupvcKrfUJ9Nn1B1vRkDdUA45rk2wkbbrMTiuDGRP+LEfmshuJuractYSS6LbyUANba6AA6jasMi0e8+taPxXh0blgkKxuJBgknA8wpPuFPfXelLPfIcQuHOFyOwFrdsJ67dT7EzWVReuMxYNw+WBxTvi2YC3ZXuB9UEiCBVuOusGQ8lm5d8hFX+ZeWQbmxEAXCNkb8zqhfD7Xy7Y5pFzmy4a6SYDEtbG/wCmNeN1P6lySF4i32vMAWDaJBtz5hVDEmfPmgWu3A9i6Fs6ZnsAITmURmGlK9Imenx7mAStfBziwWDXDMEwzLaF0MAY2WCrJA2N+lXi5i//ABFsHAEGQApCqrFvEFsjPq49INuJZwzzeVejpU3PpYgxJgEgl0ie0DRmshe7eAgmys43HBxcbKyyAlJybNh6GD50LqQZPIjFra47yxUjBoAgquTGBMR69rnPrBvKSVCqcyMWwCEEAQ0uQ3rsa0KhC7NA4lfrSVEExy4gT5ZgW3I+1FNfCeJVulbRtwpkxAAW46qpMeRLAeA376BWk/hnErhJvi4GJZWJA6QQsfg9+2z4p0vqaLHnuMuhHuTZBKi3ebFmgkuUVoiCVwUzHj2FVt3rWSrg+r7tKnJc8My48svWRAGj9qNduXme4yXLZV0+WMtqApAugxBGbCRsRH2M3bt1W/iIVxtNtlBgM3NYToAjGCdd+1QIc2xygoRwmC3MQ2MrkyhRuXiJx9I9Yq9w2Bshp5xBOpnhlLiAP5YU6ppzxU90jr74yfmDCPAfCfaYmpvi8DcwxaFBtyq7cl5GiIgY/fdBmi5ZlrhFwYtzSwwIUXrYWSBMiAJgEj7VRORk6EMgWwbRVoGQjIy6k9QWJHcT+zvE2brMUNteS1zExAPLCTJg+XHcb12qtl78rny1GbMYZZwh8VOtsDjseh/JCnDvZIU/p2JKNcNtgZDW1QKAh1JD6P8AqTTnAu63mARjzLm2M4hUspBEjfhd+Zp8cQABLr/LuR57a9/FWf4jbGzcQDRMsPMf/I/cVNXDZqlwCN9vPpVg2gfahX8o6YB137d9/wCU1FeLb4gVONvhL5RdIQzQVGlIlO0RU1kfFbdzn3ek/wAR/wD+jXV35jjtfTUqvFnoP4/vVkqnFfR+R/euHjv6pYBim0FLWe1MoKkKy+KAzuryg+VoO3frPUgQHwYUUXmFi45AILhGkEZJyw2RkbAbpiiXy+ZloSARiQGETlM95kdu0eKCtxxMFt3ViT2tkqSu9SdgffvW2V0uXmRn5IW+yKv0yDO+pifpBLSp2PeRTj8yDFlJwjuIJmCuuykbk/tqkbN52TV5TlcnvsEMWa1kCZ6ZHqIPjs0l4lgvMAkAqJJLKsZb+5Hr3rWoLdRpjlKRk38s6RSbR9DLRrxP5qVtkv1WlBKKCSJDB93FkDwfXvXMmU43NMwaJ8qwkBp0pxiB/qa5wxVsbokmQctY8z6YHbQKZbjdaZIW76QX/Twc0VJmHtrdC23HeIzyggR9t0VzbLlDw8jO5ak/RDKjkxGsiw/9p3TKhx/6ojmEk57xyhbYMd8jBPfx32A3E4g6W+g6fq91d8mxiAIKr31jQaC/D7QcPguYJOUdUsIO/tqjGg8IrhTzHDmTBAx6fAgeYorGqE+Nuxcs/Lzlzv8AohG6vT/D/wBVY5461yixsEAWLd3pJ0Q7uia2pDAmY87rT48vkmDRLqGBIjDqLRPntSVn9UVAyTKLczid5/MYBf5CugDufSs6uDcRxdtnVWViVc2wS2wz2yTKzJUqSJ/81lvxVkWrSi3cCqo4gqV2BaKQktEk5rveh71r2/1EEnlzhdxggy+XyhJ8Y9/vQuL4riUW6QkgWugiC3NCEk4jupaBHeR2gyAA1uxKo6GGL7yLIhuODDHWIdlMeNehFQvEcOwKYMvMeTuARaMo6k6xblgAD3FME8UMoCt8sAEYr8wz14nuglQQTPToboj3OI/pA6GXRBBuSoRxO8IyJB3qN6JgzrfEWWxIt3AHdbggkwzI18sI3KnIECfq94pdeJ4foYWnyu285ViGUHFQrPPSGHadEjwd1ojiuIbwsTbxYFSrjL5jd5AK7AHn1pRrvFFQvyQzJ3JEAlx9QkkgJkDEzI7VFP8AwvgbDItxbeIuW8QCTu2YiRMAkBZ86AJ1TlnhlQEKIBMnZJnt3O/Sh/DRcw68Rswq9gsnASNHpx8UwwqVY89cFiyccHTGytsxiYS6+Ck7kmV777+ap+n4cZKBdAGPCkgiN4nEBjqchJAFaHxFb03DbVD8tcMokuGYkH2AiJ8mlrovnOLa5ByVBQEHFgEbOfqxnvsfjYC+QCGDvC23XYyi3auANE/0sYB9vMCoRLK4Ww88u4FClQCzJbYqGaOoYnv6+5plluFgTZTYuZGBogKVhv5gx9gddhFCe9exy/TqSFtuBG+aynmaJ8DUzO/NAB1stZuEEZMeajlT8vndNoyBKwfTtQ7tuyquRmshFdRbGQYnBYUiQxzJgTOyO8l05AkCwsKxRRidIilrTT2IyAEeC1CZbgZiLQJY2HM9gx6LkSdFVUdvXzU1Ctvh+HDqvU3y7bK42oNvJFkj6WILDeu4qTwiXrVspadc2W5JIKKSASYy8hQvb11TI/UZEBQom8dBYIkcrv6yZo3CpxGsyoUooKgDINj1MpAjuYxMjU67U1caSkwJifbt+PauaqmoJrLTxvxDgOFN64Wa7kXYmAkTkZifE1NbN5rmTRYkSYPyt777M/vXV1n8r9rhz9xtIa7iPp/Iqqmo4oSh/H965eO6bVzVFF2lLKxRxUgzPiN9DxAUyGNl0mBiOaRAYnsxw1Ov8quhRn3mG5tpe67e0gcAe0HdMXkuFmxK44dII/8AUk/V5xjGuRLm9LBNsiY+1yY7n0rbJC2tk21UqzhWDTGIY3y3eOxUXD+0in+UjOpKsxD8gMxJIgZZgiI7bYbNCB4jAfwweW0+BzNYA+w3TCC7mfmKJKYgecSTcA87EfatIHwPEAW7SlGIDuwZSSVgt1NGtliv769GbOIDDFwVFxci0GC5JxYerD8aq6gg6uKBIGM+VnMdtGSP23XWxdCgcxWhzLa1OUIR5IJUeDFaQHiLtmNh/wCHm0aIFl1cKy+oZ9fmleMSy0qUuHr5WSuPq4ghiQZ3Jff2itNXuF/qWABMEEzJkHXYiI+xpNbXEdOTWjHLLAgd1nmEenUVA/uKB34d8SW6oKhl7gBhEhTEgjUelNig8GpCgSkAAAKsDQ8bOvajUGX8XtIxQOhYZhVIfHquBk350Cd+9AN+1IuPzAVR4aRoWT8wQvck95G4HbVP8UtzO3iZUuMxCmFxc5CR3ywpctdEnlLkRdghQSSG+Wpg/wAygEn+1QDti1bCwXWLUJkAQFsLOX3h+3kj2pbh7llAjC6+Fu3mFcH6XaATIBJyQxrQY+CKPxaXGW4nLUkWiqlVIjnAqUB7ALALMPEaFdfvMVkcPM2iGUjeSMoVP8S9TsNbA13oK2LNsOLauxazKssTOYVsm9hMA9uoihLctuLdxbjkO73VMGCzBlFvUw6yenU40xfByBFkPJYuQGBKkBOme7kRrsQvftVHVtAWVlLyDplVMKDmNdgrEbnYiopC3at28UF4yl4wMZIuJafPROgZLek6HeqWbdjBLa3GgvYYB1kyxW9CkDyNlf5Z7bpy7feY5Gs7jGVmANK/fqYknQ2RP5heMYTHDyRmwhDGVslbUzvqC6I7a8EUD3w/4eq3OYhJUoFAbIn62YmX35AjwBWg1cnaucVFY/HhBxNvK4ZdSoQiV6WBBmYViWA33gRukrVlBbI55INoWQ8NAZncBgZicjH/AEjdO8fdi9BsZrh1PjMHLoHaWWRJAkjRpYsClybNuLUs65krmqFziMYIhh3A2x1rZFOJ1e/jRJyy3C8oKj2zuACXBPpudxXLYgAfqZi0ASZ3yWDXGyB2CJUxsT31XNbTmIeXAgKVknIX8Nmfqxx37fagPxlsofkPHKuXMciBFxgjBI0C2R9I9B3oGroxcfMkB87gDNq04bAQJkZiZ+/jVLPYUgA8Q50yAgMQWuuGEMPq0IiTqYIq169bR3cWXzVbcOSQxDMbZHmEWJPcefQ1HNVEsoVXBQWU5E48kLBMCCdn81AC6LRGXNOLq50hxCXcULAN2QG2dnQLTTXD/FLVpcS9xggjrUlgFCEgmNwLine9+1IHiw627f6coboxugKQUVvKkDtJOvG5Ag0S/eZyV/Tocg/1krJW6qCWA1koB94Hirnya3uE41LgGLAyJid6MGR4g0Y0Dg7jFSWXE5MAP8IYgH8jf5o5Oqw0WhBrQj2qKNr0rqglDXcR9P7f3qluu4k9B/H96eKhKtc4hVUsxgAbNL2mkUZVBEESD4PYipKA9PNyklokKFmIOGWu5PaSew1G6EllAAM3GOVjtByuYnXeCP23Us7ZXPlq3LQYkKQWnI4gz4xWqcVxJQM/LXFXRtyC7NiMhPYhiO/pW4zV1u2ek5HQdtCJCAK0gd+1FJt9yHMPkAImbxyyWPIE/gH12I3WVgotqsMyKSpgAgHLXcM2oH3Pau4fjXJsYhFFwkkR9KqB2jyT/etRDtm4hdoQnAnrkQcwHbUz3C6j0qC9nEsUI2nEHtMlgQ3fZB1HtHkUOwboJhVGd0MTIPRGPUJ00Ko1P96bsm75UfU8djCj+GPzH/fjcQqt0JcRUToLsskjThmI0dgTkQT7eorrnF2VxfluNzpNE3HFo/8AMZAMD0B9KYuXL8lQAW5WYOOs/pCTMRO/WBXXW4jJelCATluAV7KE7nLzvWiPegvwHB2lVWRAutesQBv3gCnZqtdNRWf8UW3nbLsQQHhYkMIGUj2gb9480nfVcr45zIxTNtQFWBiyDuIVCpI7/eKb+JlgbZW3zDnHeCqsDkQfwBB0ZpG66ksW4fZa6skGSFSBJAJ6wcQO2vtURZiAJPEQs5kA9IW4BbQA+AGBP3J7aq0kP/HjFrgIn+e8wa0rA9wF1HvqKX4i7nINg22d7aZwD2AuSREdLE99Eg/ak7KkqrAHquKSoRcgVBKkrAAKhIj1I/IaVicY5+TkImp+qyQbx2e53P8ArVuHyaQLxyuc24oyJhHaLTJ7KIMf4vtVLVxFxPLnLmMCCS04lrkriIJxAj1MUM3LIgi10qLQkNMBhjbVfYFiCJ8+Zool5tMeeILrDSQIYrCQDEHEiR/V+9biqocNfZdq0ZfSLSqxH5CkntpuxoN02ggU2iVV3SJLActG2RHUIGI7+KEHQKS9kibb3WVmJ2ttVbvqSCVnvre6g3/h99IwFzmFekywLSADJjz1CfuKaY1mfDCuIZbOBY9UAAbHcEwSIVew9NU+WqKz+LLc4fMCpiCFnFpUksfcQV+0e9KcHbugxcupHKRmK4g55SzNqIIEZeQPBFE+LXbS3EzBJZXQkH6bb4hiR5EhRPjv4NZt48PN8/Mm3bNsw31WkSGVJ6SASQfIO5qofs3LxROsZEMGgpox0xH3HY+nequ17N0S52VCuWO2dmyQkDZCrr0y3PgLcTZW9cbqDWragjRDKgz6f8Qne/ImoR7FtcQXPJa20HuC2SKrT/zHv6+fMBDcuSJvIBk/TkuWJgJLD+YGRr1HeNhvm+e15Ntf9NCGCDXfHUz2jzRJs9NkZgLeVFGoDW5u6MbURHrSi3+GKg4vs35j6hkGLt6lWUyD7j0oLXHvQo5yBs1OUyCrIQFwEdyDudxI9KCLxhWa8PrzeHbHkuzFYJHqAAwj0mr2uQHAwIIS04IbJAUyFtSV6Qdz6GagNZa0ALLAMlrQ74ucwo/wqe8e+qD0itqfzXTQeGu5IpIKkgEg9wSJg+4os1lpXKurq6gqlU44/LP4/vVkNU4wSh/H96nigcOdUwXoVlaYArMGRds5Oyi7hkyYwSWGAkgA6kne/A96Iznm5m8p6CMd4yn1NE+CRPpUi3azYhWON3JvMOFAygb7Ef3ig8MtoM6n6FLqpDdKoUV3B8hff8V0ZHt2Po+eSLZYyR/giCexAmfUetSltOzXjq21s95BAVmbe+wB361VOJtMiAIRzWgpJWCVLSR/0dx96jn2iSxQtK3jOWziArg71IAA/wBK1GTi2rbK4zMsr3JAOluKFJAj0GhTVxUaG5hxZbYUxIMvIE+ctAj0pQ8cgk4GeVbJGwYLlQkfc/mj3eKsoEGJAN36QCCpXeRUdlBAJ8bmtxFb8AznoXC9z6gBbAJZI35KmPvVLNpSOniT1NnIOhk5uALJgAiBBmQPE0PjLtvC8oVhlc5Zx6iS6qzMi+RDSR7E1J42z1NyywN3l66gxVMgwX2Cx6yBQbgPrs/tP4qJodq7kAYIkAwe4kdjVwKy2z/iuc28HxXKGE4liRCgGPXxqaUY3Fdsrowk6yAdUwUFsvY5MR7zPimvjYtcubs4KQxgnvOKnW9EzrsQD4pDi7Fj5gYuQUa8WHUALiG2XBjZIB1uiUULe18zIZXJGYnEk8uCR48/69qnh1vZgPd6cAzMMfrmGVZGkjfbz38VTiksMzBifpSwQBEFyHUj36hug3LXDstws7fxGRhoEPdHIIgDyO3jc/aBhTxOPcZFXgdGnzOGWvpKxMb7116/fzYCCqskEqASGMuFJ0SsQO3fexSt2zw5J6311QCZQcPPmJABuevpGqFybJyTmt1XkcgHqLsEKQ3ePpMjz6dqIauNxEqAdnmT9OonlbjRMie40e1U4jheIaQLqqI0RqTy2AJEHu5BI3pfxQOTac5G4zBnHVj/ADEGwACB9M+0TuiXOGsm07K2sEBcqSoW0SCVMb0CDFBp8PzFbrdCpXU9LZAnfoRBH7T5p2aR4fhrLM8QzDuGJaA3UOluwM+KdjVZaJ8VcvcxOWFKQ2c6304bGwfqPbxWY/FXlVC6KVRSbkhVAJMDDvuJ8gQ2zumPjFtSwXmFGuK1tR3BJgyPRhH57UhctI19JuSFuOSJI+YcGCAenSTE+vrViUSxx164rlERoziAInIYROjKEkn/AMU1fe/80qo06BBiDkhwkk9+mXP4pC3w1sL/ABVYJbbcxJLdLsZ7qREjsSftRLCBIL3BkiKLgJJAcEOz5A6Jn9gPGqBi9xF8c6LWWibRxG3C7yWZgmYP/wBVPGXb0PgqyP4etMMAdmdHInXsPWaSu8PAKnicSLdxCZ7EnmEkExpT27xuRVOM4UMWVbwXJAv1HIFSWuON/Vi6/YUNEfiL4IA0GdUHSswUJZiB2IK6PbfY6ovC3eKMZKo0uU+vVkFg+OmCfelLfDk5sbweFn+kKOWcSYOpENP3olv4acVTnkEpbB6yzSpNxipJ7trcfSKfgb4bVVLUg/w0sp62zM9QOOz2MD0gft9qbtoFAA7DQ3OvzWGk8ypqmVdUF1NU4p4T8iurqKXsvTKNXV1AmeKuBzFuPmKsxtkgEtPtvXt70G07jmnlnK5cUgEdJUFUn2MCSDXV1aZMDiLhJ6Dq4qiRsKVBZtd9kjVQly9izctcuUdQAcyWj76Ckg+veorq1EOW7l6QIjrAJgFcMdts98vH/mrcRx15VYgLkbq2reQIBBx2SDMfV29K6urpGas3FXQY5fm52Un6V6DIP8x/+PFRZ4u82c216TAUkqZCKSZ3IyZhI9KiuorQ4fLHqgHyB2HtPn70QCK6urLTP+KXVBtgplLgCfpUwxDN39IHuRSNjjFCNFghcba4+ouuRj2+kTMejdhXV1EEHFKzFRaE5u0k4gtZKoDMdzqPQCgXeNswRyxpbsKYB+S41HcEsZH7+a6uogP6u2wYm1iF5u2kZQYYaEkkgSD7d/HHikOLGwcsWvFSvUr21WI1skGAR6V1dUBH4hFUk2uhXUyp0WOLIVGp62g+h9atc4y0EuWzbIUEhlH0sSFLBCO+232gSaiuoNHg7CbdUAZiST5PjZO+w/tTRNdXVlpm/E7VouhdMyx5a+YkFz3Ovo799CslOOsEJijE88ws7zGXXJPUpCnc/wBqmurUn4+/6l/ar2bIW4rK4Fu2FIynFbpnFN+oH7UXijYK35V8TkLhHkrirR7mB27411dU+APiLvDnNTmVNyHXcZXLZJMfV2HYeani0tv8sBi1wJdygNMGB1TqVt4z26veurquYibVq0zT1zc5oJ0CQi4up/wjx7iR6k3B3rYIwV+u2lzwZAUIDEk5RAP2rq6pVP2r2SgwRPgiD+R4qS9dXVhoOa6urqg//9k=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rg_hi" descr="ANd9GcTBO4y7nE0M6qOnK5x9zqiJ8Eg9cC256j4IaUvmVUuPmzs8nes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4267200"/>
            <a:ext cx="2065338" cy="126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810000" y="6019800"/>
            <a:ext cx="2312108" cy="400110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HeinzLycklama.com</a:t>
            </a:r>
            <a:endParaRPr lang="en-US" sz="2000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781800" y="2819400"/>
            <a:ext cx="2133601" cy="1323439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2000" b="1" u="sng" dirty="0" smtClean="0">
                <a:solidFill>
                  <a:schemeClr val="bg2"/>
                </a:solidFill>
              </a:rPr>
              <a:t>1 Pet. 3:15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Jude 3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2 Cor. 10:4-5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Col. 4:6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5715000" cy="762000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What About Science?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143000"/>
            <a:ext cx="6248400" cy="5181600"/>
          </a:xfrm>
        </p:spPr>
        <p:txBody>
          <a:bodyPr/>
          <a:lstStyle/>
          <a:p>
            <a:r>
              <a:rPr lang="en-US" sz="2800" dirty="0" smtClean="0"/>
              <a:t>Skeptics and unbelievers think: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 smtClean="0"/>
              <a:t>    “The Bible is an antiquated religious</a:t>
            </a:r>
            <a:br>
              <a:rPr lang="en-US" sz="2400" dirty="0" smtClean="0"/>
            </a:br>
            <a:r>
              <a:rPr lang="en-US" sz="2400" dirty="0" smtClean="0"/>
              <a:t>book, filled with scientific fallacies </a:t>
            </a:r>
            <a:br>
              <a:rPr lang="en-US" sz="2400" dirty="0" smtClean="0"/>
            </a:br>
            <a:r>
              <a:rPr lang="en-US" sz="2400" dirty="0" smtClean="0"/>
              <a:t>and mistakes reflecting the naïve </a:t>
            </a:r>
            <a:br>
              <a:rPr lang="en-US" sz="2400" dirty="0" smtClean="0"/>
            </a:br>
            <a:r>
              <a:rPr lang="en-US" sz="2400" dirty="0" smtClean="0"/>
              <a:t>cosmology of the primitive tribes </a:t>
            </a:r>
            <a:br>
              <a:rPr lang="en-US" sz="2400" dirty="0" smtClean="0"/>
            </a:br>
            <a:r>
              <a:rPr lang="en-US" sz="2400" dirty="0" smtClean="0"/>
              <a:t>of the Near East.”</a:t>
            </a:r>
          </a:p>
          <a:p>
            <a:r>
              <a:rPr lang="en-US" sz="2800" dirty="0" smtClean="0"/>
              <a:t>Even some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professing</a:t>
            </a:r>
            <a:r>
              <a:rPr lang="en-US" sz="2800" dirty="0" smtClean="0"/>
              <a:t> Christians think: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 smtClean="0"/>
              <a:t>    “The Bible is a book of true </a:t>
            </a:r>
            <a:br>
              <a:rPr lang="en-US" sz="2400" dirty="0" smtClean="0"/>
            </a:br>
            <a:r>
              <a:rPr lang="en-US" sz="2400" dirty="0" smtClean="0"/>
              <a:t>religion dealing solely with spiritual subjects and that, where it seems to touch on matters of science and history, it must be interpreted spiritually or allegorically, </a:t>
            </a:r>
            <a:br>
              <a:rPr lang="en-US" sz="2400" dirty="0" smtClean="0"/>
            </a:br>
            <a:r>
              <a:rPr lang="en-US" sz="2400" dirty="0" smtClean="0"/>
              <a:t>rather than literally.”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6" descr="chemist1"/>
          <p:cNvPicPr>
            <a:picLocks noChangeAspect="1" noChangeArrowheads="1"/>
          </p:cNvPicPr>
          <p:nvPr/>
        </p:nvPicPr>
        <p:blipFill>
          <a:blip r:embed="rId2" cstate="print">
            <a:lum contrast="-6000"/>
          </a:blip>
          <a:srcRect/>
          <a:stretch>
            <a:fillRect/>
          </a:stretch>
        </p:blipFill>
        <p:spPr bwMode="auto">
          <a:xfrm>
            <a:off x="6934200" y="1752600"/>
            <a:ext cx="1810512" cy="161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goofy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572000"/>
            <a:ext cx="1752600" cy="1644241"/>
          </a:xfrm>
          <a:prstGeom prst="rect">
            <a:avLst/>
          </a:prstGeom>
          <a:noFill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72200" y="1219200"/>
            <a:ext cx="2799164" cy="4616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dirty="0">
                <a:solidFill>
                  <a:schemeClr val="bg2"/>
                </a:solidFill>
              </a:rPr>
              <a:t>Evolution is Science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34343" y="4038600"/>
            <a:ext cx="2793585" cy="4616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dirty="0" smtClean="0">
                <a:solidFill>
                  <a:schemeClr val="bg2"/>
                </a:solidFill>
              </a:rPr>
              <a:t>Creation is Religion</a:t>
            </a:r>
            <a:endParaRPr lang="en-US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5715000" cy="685800"/>
          </a:xfrm>
          <a:solidFill>
            <a:schemeClr val="accent2"/>
          </a:solidFill>
          <a:ln w="38100">
            <a:noFill/>
          </a:ln>
        </p:spPr>
        <p:txBody>
          <a:bodyPr/>
          <a:lstStyle/>
          <a:p>
            <a:r>
              <a:rPr lang="en-US" dirty="0" smtClean="0"/>
              <a:t>A War of Worldviews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6858000" cy="4876800"/>
          </a:xfrm>
        </p:spPr>
        <p:txBody>
          <a:bodyPr/>
          <a:lstStyle/>
          <a:p>
            <a:r>
              <a:rPr lang="en-US" sz="2800" dirty="0" smtClean="0"/>
              <a:t>Conflict between two worldviews</a:t>
            </a:r>
          </a:p>
          <a:p>
            <a:pPr lvl="1"/>
            <a:r>
              <a:rPr lang="en-US" sz="2400" b="1" u="sng" dirty="0" smtClean="0"/>
              <a:t>Not</a:t>
            </a:r>
            <a:r>
              <a:rPr lang="en-US" sz="2400" dirty="0" smtClean="0"/>
              <a:t> between </a:t>
            </a:r>
            <a:r>
              <a:rPr lang="en-US" sz="2400" b="1" u="sng" dirty="0" smtClean="0"/>
              <a:t>science</a:t>
            </a:r>
            <a:r>
              <a:rPr lang="en-US" sz="2400" dirty="0" smtClean="0"/>
              <a:t> and </a:t>
            </a:r>
            <a:r>
              <a:rPr lang="en-US" sz="2400" b="1" u="sng" dirty="0" smtClean="0"/>
              <a:t>religion</a:t>
            </a:r>
          </a:p>
          <a:p>
            <a:pPr lvl="1"/>
            <a:r>
              <a:rPr lang="en-US" sz="2400" dirty="0" smtClean="0"/>
              <a:t>Between </a:t>
            </a:r>
            <a:r>
              <a:rPr lang="en-US" sz="2400" b="1" u="sng" dirty="0" smtClean="0"/>
              <a:t>supernaturalism</a:t>
            </a:r>
            <a:r>
              <a:rPr lang="en-US" sz="2400" dirty="0" smtClean="0"/>
              <a:t> and </a:t>
            </a:r>
            <a:r>
              <a:rPr lang="en-US" sz="2400" b="1" u="sng" dirty="0" smtClean="0"/>
              <a:t>naturalism</a:t>
            </a:r>
            <a:endParaRPr lang="en-US" sz="2400" dirty="0" smtClean="0"/>
          </a:p>
          <a:p>
            <a:pPr lvl="1"/>
            <a:r>
              <a:rPr lang="en-US" sz="2400" dirty="0" smtClean="0"/>
              <a:t>Should God be banned from public life?</a:t>
            </a:r>
          </a:p>
          <a:p>
            <a:pPr lvl="1"/>
            <a:r>
              <a:rPr lang="en-US" sz="2400" dirty="0" smtClean="0"/>
              <a:t>Christianity has intellectual power</a:t>
            </a:r>
          </a:p>
          <a:p>
            <a:r>
              <a:rPr lang="en-US" sz="2800" dirty="0" smtClean="0"/>
              <a:t>The question: Is Christianity true?</a:t>
            </a:r>
          </a:p>
          <a:p>
            <a:pPr lvl="1"/>
            <a:r>
              <a:rPr lang="en-US" sz="2400" dirty="0" smtClean="0"/>
              <a:t>Not – is it helpful?</a:t>
            </a:r>
          </a:p>
          <a:p>
            <a:pPr lvl="1"/>
            <a:r>
              <a:rPr lang="en-US" sz="2400" dirty="0" smtClean="0"/>
              <a:t>Does science fit into this?</a:t>
            </a:r>
          </a:p>
          <a:p>
            <a:pPr lvl="1"/>
            <a:r>
              <a:rPr lang="en-US" sz="2400" dirty="0" smtClean="0"/>
              <a:t>Does what I believe to be true</a:t>
            </a:r>
            <a:br>
              <a:rPr lang="en-US" sz="2400" dirty="0" smtClean="0"/>
            </a:br>
            <a:r>
              <a:rPr lang="en-US" sz="2400" dirty="0" smtClean="0"/>
              <a:t>match reality?</a:t>
            </a:r>
          </a:p>
          <a:p>
            <a:r>
              <a:rPr lang="en-US" sz="2800" dirty="0" smtClean="0"/>
              <a:t>Science is a weapon in a larger cultural war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B939-745D-49E8-BE25-BBAA245E49E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2743200"/>
            <a:ext cx="2019300" cy="312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5E38-9439-4855-9360-63AC1412D1CE}" type="slidenum">
              <a:rPr lang="en-US"/>
              <a:pPr/>
              <a:t>18</a:t>
            </a:fld>
            <a:endParaRPr lang="en-US" sz="1400"/>
          </a:p>
        </p:txBody>
      </p:sp>
      <p:sp>
        <p:nvSpPr>
          <p:cNvPr id="101273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5638800" cy="685800"/>
          </a:xfrm>
        </p:spPr>
        <p:txBody>
          <a:bodyPr/>
          <a:lstStyle/>
          <a:p>
            <a:r>
              <a:rPr lang="en-US" dirty="0"/>
              <a:t>What Is Science?</a:t>
            </a:r>
          </a:p>
        </p:txBody>
      </p:sp>
      <p:sp>
        <p:nvSpPr>
          <p:cNvPr id="1012739" name="Rectangle 3075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6629400" cy="4876800"/>
          </a:xfrm>
          <a:solidFill>
            <a:schemeClr val="accent2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“Science is the search for truth”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Science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Systems of knowledge of </a:t>
            </a:r>
            <a:br>
              <a:rPr lang="en-US" dirty="0" smtClean="0"/>
            </a:br>
            <a:r>
              <a:rPr lang="en-US" dirty="0" smtClean="0"/>
              <a:t>the physical or material world </a:t>
            </a:r>
            <a:br>
              <a:rPr lang="en-US" dirty="0" smtClean="0"/>
            </a:br>
            <a:r>
              <a:rPr lang="en-US" dirty="0" smtClean="0"/>
              <a:t>based on facts obtained through observation and experimentation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Scientism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view that the hard </a:t>
            </a:r>
            <a:br>
              <a:rPr lang="en-US" dirty="0" smtClean="0"/>
            </a:br>
            <a:r>
              <a:rPr lang="en-US" dirty="0" smtClean="0"/>
              <a:t>sciences alone have the </a:t>
            </a:r>
            <a:br>
              <a:rPr lang="en-US" dirty="0" smtClean="0"/>
            </a:br>
            <a:r>
              <a:rPr lang="en-US" dirty="0" smtClean="0"/>
              <a:t>intellectual authority to </a:t>
            </a:r>
            <a:br>
              <a:rPr lang="en-US" dirty="0" smtClean="0"/>
            </a:br>
            <a:r>
              <a:rPr lang="en-US" dirty="0" smtClean="0"/>
              <a:t>give us knowledge or reality</a:t>
            </a:r>
            <a:endParaRPr lang="en-US" dirty="0"/>
          </a:p>
        </p:txBody>
      </p:sp>
      <p:pic>
        <p:nvPicPr>
          <p:cNvPr id="7" name="Picture 8" descr="https://tse4.mm.bing.net/th?id=OIP.MFD1xFrViib2f9WELnU0zAHaHa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676400"/>
            <a:ext cx="1828800" cy="1828800"/>
          </a:xfrm>
          <a:prstGeom prst="rect">
            <a:avLst/>
          </a:prstGeom>
          <a:noFill/>
        </p:spPr>
      </p:pic>
      <p:pic>
        <p:nvPicPr>
          <p:cNvPr id="79874" name="Picture 2" descr="https://tse3.mm.bing.net/th?id=OIP.9chL-Efs9wPUKJwV2-ia7AHaEK&amp;pid=Api&amp;P=0&amp;w=288&amp;h=1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114800"/>
            <a:ext cx="2743200" cy="1543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400800" cy="609600"/>
          </a:xfrm>
        </p:spPr>
        <p:txBody>
          <a:bodyPr/>
          <a:lstStyle/>
          <a:p>
            <a:r>
              <a:rPr lang="en-US" dirty="0" smtClean="0"/>
              <a:t>Naturalism (Scientism)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4724400" cy="2743200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    A belief denying that an event or object has a supernatural significance; specifically, the doctrine that scientific laws are adequate to account for all phenomena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B939-745D-49E8-BE25-BBAA245E49E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 descr="https://encrypted-tbn2.gstatic.com/images?q=tbn:ANd9GcRjAyVlCrwGj4WWZUOQGXD1iCR_9Il2JNykPf-XCGlMuGUqRAngG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143000"/>
            <a:ext cx="2971800" cy="2971800"/>
          </a:xfrm>
          <a:prstGeom prst="rect">
            <a:avLst/>
          </a:prstGeom>
          <a:noFill/>
        </p:spPr>
      </p:pic>
      <p:pic>
        <p:nvPicPr>
          <p:cNvPr id="1028" name="Picture 4" descr="https://encrypted-tbn3.gstatic.com/images?q=tbn:ANd9GcRI4ue0O73MNo7WSwKOOUx4qybsRhZ8CxFhPfP-KygEtjP2DeN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191000"/>
            <a:ext cx="2971800" cy="22461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19200" y="4267200"/>
            <a:ext cx="4572000" cy="21236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“</a:t>
            </a:r>
            <a:r>
              <a:rPr lang="en-US" sz="2200" b="1" dirty="0" smtClean="0"/>
              <a:t>Even if all the data point to an intelligent designer, such an hypothesis is excluded from science </a:t>
            </a:r>
            <a:r>
              <a:rPr lang="en-US" sz="2200" b="1" u="sng" dirty="0" smtClean="0"/>
              <a:t>because it is not naturalistic</a:t>
            </a:r>
            <a:r>
              <a:rPr lang="en-US" sz="2200" dirty="0" smtClean="0"/>
              <a:t>.”</a:t>
            </a:r>
          </a:p>
          <a:p>
            <a:r>
              <a:rPr lang="en-US" sz="2200" dirty="0" smtClean="0"/>
              <a:t>    </a:t>
            </a:r>
            <a:r>
              <a:rPr lang="en-US" sz="2200" b="1" i="1" dirty="0" smtClean="0"/>
              <a:t>Dr. Scott Todd, KS Univ. Immunologist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1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72857-ABD2-4D5F-ABEE-C2160E1D5DE9}" type="slidenum">
              <a:rPr lang="en-US"/>
              <a:pPr/>
              <a:t>20</a:t>
            </a:fld>
            <a:endParaRPr lang="en-US" sz="1400"/>
          </a:p>
        </p:txBody>
      </p:sp>
      <p:sp>
        <p:nvSpPr>
          <p:cNvPr id="1043458" name="AutoShape 1026"/>
          <p:cNvSpPr>
            <a:spLocks noChangeArrowheads="1"/>
          </p:cNvSpPr>
          <p:nvPr/>
        </p:nvSpPr>
        <p:spPr bwMode="auto">
          <a:xfrm>
            <a:off x="2667000" y="533400"/>
            <a:ext cx="3429000" cy="182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89803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sz="2200" b="1" dirty="0">
                <a:latin typeface="Arial" pitchFamily="34" charset="0"/>
              </a:rPr>
              <a:t>Present +</a:t>
            </a:r>
            <a:br>
              <a:rPr lang="en-US" sz="2200" b="1" dirty="0">
                <a:latin typeface="Arial" pitchFamily="34" charset="0"/>
              </a:rPr>
            </a:br>
            <a:r>
              <a:rPr lang="en-US" sz="2200" b="1" dirty="0">
                <a:latin typeface="Arial" pitchFamily="34" charset="0"/>
              </a:rPr>
              <a:t>Repeatable +</a:t>
            </a:r>
            <a:br>
              <a:rPr lang="en-US" sz="2200" b="1" dirty="0">
                <a:latin typeface="Arial" pitchFamily="34" charset="0"/>
              </a:rPr>
            </a:br>
            <a:r>
              <a:rPr lang="en-US" sz="2200" b="1" dirty="0">
                <a:latin typeface="Arial" pitchFamily="34" charset="0"/>
              </a:rPr>
              <a:t>Observable =</a:t>
            </a:r>
            <a:br>
              <a:rPr lang="en-US" sz="2200" b="1" dirty="0">
                <a:latin typeface="Arial" pitchFamily="34" charset="0"/>
              </a:rPr>
            </a:br>
            <a:r>
              <a:rPr lang="en-US" b="1" u="sng" dirty="0">
                <a:solidFill>
                  <a:srgbClr val="FF0000"/>
                </a:solidFill>
                <a:latin typeface="Arial" pitchFamily="34" charset="0"/>
              </a:rPr>
              <a:t>SCIENCE</a:t>
            </a:r>
          </a:p>
        </p:txBody>
      </p:sp>
      <p:sp>
        <p:nvSpPr>
          <p:cNvPr id="1043459" name="AutoShape 1027"/>
          <p:cNvSpPr>
            <a:spLocks noChangeArrowheads="1"/>
          </p:cNvSpPr>
          <p:nvPr/>
        </p:nvSpPr>
        <p:spPr bwMode="auto">
          <a:xfrm>
            <a:off x="3048000" y="2590800"/>
            <a:ext cx="3429000" cy="182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89803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sz="2200" b="1" dirty="0">
                <a:latin typeface="Arial" pitchFamily="34" charset="0"/>
              </a:rPr>
              <a:t>Past +</a:t>
            </a:r>
            <a:br>
              <a:rPr lang="en-US" sz="2200" b="1" dirty="0">
                <a:latin typeface="Arial" pitchFamily="34" charset="0"/>
              </a:rPr>
            </a:br>
            <a:r>
              <a:rPr lang="en-US" sz="2200" b="1" dirty="0">
                <a:latin typeface="Arial" pitchFamily="34" charset="0"/>
              </a:rPr>
              <a:t>Non-Repeatable +</a:t>
            </a:r>
            <a:br>
              <a:rPr lang="en-US" sz="2200" b="1" dirty="0">
                <a:latin typeface="Arial" pitchFamily="34" charset="0"/>
              </a:rPr>
            </a:br>
            <a:r>
              <a:rPr lang="en-US" sz="2200" b="1" dirty="0">
                <a:latin typeface="Arial" pitchFamily="34" charset="0"/>
              </a:rPr>
              <a:t>Eyewitness Account =</a:t>
            </a:r>
            <a:br>
              <a:rPr lang="en-US" sz="2200" b="1" dirty="0">
                <a:latin typeface="Arial" pitchFamily="34" charset="0"/>
              </a:rPr>
            </a:br>
            <a:r>
              <a:rPr lang="en-US" b="1" u="sng" dirty="0">
                <a:solidFill>
                  <a:srgbClr val="FF0000"/>
                </a:solidFill>
                <a:latin typeface="Arial" pitchFamily="34" charset="0"/>
              </a:rPr>
              <a:t>HISTORY</a:t>
            </a:r>
          </a:p>
        </p:txBody>
      </p:sp>
      <p:sp>
        <p:nvSpPr>
          <p:cNvPr id="1043460" name="AutoShape 1028"/>
          <p:cNvSpPr>
            <a:spLocks noChangeArrowheads="1"/>
          </p:cNvSpPr>
          <p:nvPr/>
        </p:nvSpPr>
        <p:spPr bwMode="auto">
          <a:xfrm>
            <a:off x="5257800" y="4572000"/>
            <a:ext cx="3429000" cy="182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89803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sz="2200" b="1" dirty="0">
                <a:latin typeface="Arial" pitchFamily="34" charset="0"/>
              </a:rPr>
              <a:t>Past +</a:t>
            </a:r>
            <a:br>
              <a:rPr lang="en-US" sz="2200" b="1" dirty="0">
                <a:latin typeface="Arial" pitchFamily="34" charset="0"/>
              </a:rPr>
            </a:br>
            <a:r>
              <a:rPr lang="en-US" sz="2200" b="1" dirty="0">
                <a:latin typeface="Arial" pitchFamily="34" charset="0"/>
              </a:rPr>
              <a:t>Non-Repeatable +</a:t>
            </a:r>
            <a:br>
              <a:rPr lang="en-US" sz="2200" b="1" dirty="0">
                <a:latin typeface="Arial" pitchFamily="34" charset="0"/>
              </a:rPr>
            </a:br>
            <a:r>
              <a:rPr lang="en-US" sz="2200" b="1" dirty="0">
                <a:latin typeface="Arial" pitchFamily="34" charset="0"/>
              </a:rPr>
              <a:t>No Eyewitnesses =</a:t>
            </a:r>
            <a:br>
              <a:rPr lang="en-US" sz="2200" b="1" dirty="0">
                <a:latin typeface="Arial" pitchFamily="34" charset="0"/>
              </a:rPr>
            </a:br>
            <a:r>
              <a:rPr lang="en-US" b="1" u="sng" dirty="0">
                <a:solidFill>
                  <a:srgbClr val="FF0000"/>
                </a:solidFill>
                <a:latin typeface="Arial" pitchFamily="34" charset="0"/>
              </a:rPr>
              <a:t>BELIEF</a:t>
            </a:r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 flipH="1">
            <a:off x="1295400" y="457200"/>
            <a:ext cx="1600200" cy="2590800"/>
            <a:chOff x="2163" y="912"/>
            <a:chExt cx="1493" cy="2400"/>
          </a:xfrm>
        </p:grpSpPr>
        <p:sp>
          <p:nvSpPr>
            <p:cNvPr id="1043462" name="AutoShape 1030"/>
            <p:cNvSpPr>
              <a:spLocks noChangeAspect="1" noChangeArrowheads="1" noTextEdit="1"/>
            </p:cNvSpPr>
            <p:nvPr/>
          </p:nvSpPr>
          <p:spPr bwMode="auto">
            <a:xfrm>
              <a:off x="2163" y="912"/>
              <a:ext cx="1493" cy="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3" name="Freeform 1031"/>
            <p:cNvSpPr>
              <a:spLocks/>
            </p:cNvSpPr>
            <p:nvPr/>
          </p:nvSpPr>
          <p:spPr bwMode="auto">
            <a:xfrm>
              <a:off x="2381" y="984"/>
              <a:ext cx="1275" cy="2315"/>
            </a:xfrm>
            <a:custGeom>
              <a:avLst/>
              <a:gdLst/>
              <a:ahLst/>
              <a:cxnLst>
                <a:cxn ang="0">
                  <a:pos x="855" y="36"/>
                </a:cxn>
                <a:cxn ang="0">
                  <a:pos x="702" y="8"/>
                </a:cxn>
                <a:cxn ang="0">
                  <a:pos x="669" y="172"/>
                </a:cxn>
                <a:cxn ang="0">
                  <a:pos x="697" y="608"/>
                </a:cxn>
                <a:cxn ang="0">
                  <a:pos x="635" y="620"/>
                </a:cxn>
                <a:cxn ang="0">
                  <a:pos x="414" y="646"/>
                </a:cxn>
                <a:cxn ang="0">
                  <a:pos x="123" y="1009"/>
                </a:cxn>
                <a:cxn ang="0">
                  <a:pos x="71" y="1193"/>
                </a:cxn>
                <a:cxn ang="0">
                  <a:pos x="47" y="1364"/>
                </a:cxn>
                <a:cxn ang="0">
                  <a:pos x="52" y="1536"/>
                </a:cxn>
                <a:cxn ang="0">
                  <a:pos x="88" y="1721"/>
                </a:cxn>
                <a:cxn ang="0">
                  <a:pos x="35" y="1933"/>
                </a:cxn>
                <a:cxn ang="0">
                  <a:pos x="6" y="2160"/>
                </a:cxn>
                <a:cxn ang="0">
                  <a:pos x="1110" y="2257"/>
                </a:cxn>
                <a:cxn ang="0">
                  <a:pos x="723" y="2102"/>
                </a:cxn>
                <a:cxn ang="0">
                  <a:pos x="1225" y="2120"/>
                </a:cxn>
                <a:cxn ang="0">
                  <a:pos x="1265" y="1939"/>
                </a:cxn>
                <a:cxn ang="0">
                  <a:pos x="603" y="1877"/>
                </a:cxn>
                <a:cxn ang="0">
                  <a:pos x="496" y="1708"/>
                </a:cxn>
                <a:cxn ang="0">
                  <a:pos x="585" y="1681"/>
                </a:cxn>
                <a:cxn ang="0">
                  <a:pos x="1006" y="1664"/>
                </a:cxn>
                <a:cxn ang="0">
                  <a:pos x="1221" y="1496"/>
                </a:cxn>
                <a:cxn ang="0">
                  <a:pos x="487" y="1382"/>
                </a:cxn>
                <a:cxn ang="0">
                  <a:pos x="251" y="1442"/>
                </a:cxn>
                <a:cxn ang="0">
                  <a:pos x="248" y="1303"/>
                </a:cxn>
                <a:cxn ang="0">
                  <a:pos x="270" y="1188"/>
                </a:cxn>
                <a:cxn ang="0">
                  <a:pos x="304" y="1098"/>
                </a:cxn>
                <a:cxn ang="0">
                  <a:pos x="362" y="1057"/>
                </a:cxn>
                <a:cxn ang="0">
                  <a:pos x="650" y="1140"/>
                </a:cxn>
                <a:cxn ang="0">
                  <a:pos x="737" y="1183"/>
                </a:cxn>
                <a:cxn ang="0">
                  <a:pos x="727" y="1240"/>
                </a:cxn>
                <a:cxn ang="0">
                  <a:pos x="757" y="1291"/>
                </a:cxn>
                <a:cxn ang="0">
                  <a:pos x="779" y="1378"/>
                </a:cxn>
                <a:cxn ang="0">
                  <a:pos x="866" y="1304"/>
                </a:cxn>
                <a:cxn ang="0">
                  <a:pos x="886" y="1265"/>
                </a:cxn>
                <a:cxn ang="0">
                  <a:pos x="968" y="1348"/>
                </a:cxn>
                <a:cxn ang="0">
                  <a:pos x="993" y="1342"/>
                </a:cxn>
                <a:cxn ang="0">
                  <a:pos x="1015" y="1332"/>
                </a:cxn>
                <a:cxn ang="0">
                  <a:pos x="1033" y="1319"/>
                </a:cxn>
                <a:cxn ang="0">
                  <a:pos x="1047" y="1297"/>
                </a:cxn>
                <a:cxn ang="0">
                  <a:pos x="1050" y="1240"/>
                </a:cxn>
                <a:cxn ang="0">
                  <a:pos x="1118" y="1304"/>
                </a:cxn>
                <a:cxn ang="0">
                  <a:pos x="1143" y="1295"/>
                </a:cxn>
                <a:cxn ang="0">
                  <a:pos x="1159" y="1280"/>
                </a:cxn>
                <a:cxn ang="0">
                  <a:pos x="1169" y="1256"/>
                </a:cxn>
                <a:cxn ang="0">
                  <a:pos x="1100" y="1148"/>
                </a:cxn>
                <a:cxn ang="0">
                  <a:pos x="1066" y="1100"/>
                </a:cxn>
                <a:cxn ang="0">
                  <a:pos x="1050" y="1040"/>
                </a:cxn>
                <a:cxn ang="0">
                  <a:pos x="901" y="648"/>
                </a:cxn>
                <a:cxn ang="0">
                  <a:pos x="921" y="596"/>
                </a:cxn>
                <a:cxn ang="0">
                  <a:pos x="838" y="173"/>
                </a:cxn>
              </a:cxnLst>
              <a:rect l="0" t="0" r="r" b="b"/>
              <a:pathLst>
                <a:path w="1275" h="2315">
                  <a:moveTo>
                    <a:pt x="856" y="156"/>
                  </a:moveTo>
                  <a:lnTo>
                    <a:pt x="855" y="36"/>
                  </a:lnTo>
                  <a:lnTo>
                    <a:pt x="822" y="0"/>
                  </a:lnTo>
                  <a:lnTo>
                    <a:pt x="702" y="8"/>
                  </a:lnTo>
                  <a:lnTo>
                    <a:pt x="661" y="41"/>
                  </a:lnTo>
                  <a:lnTo>
                    <a:pt x="669" y="172"/>
                  </a:lnTo>
                  <a:lnTo>
                    <a:pt x="687" y="200"/>
                  </a:lnTo>
                  <a:lnTo>
                    <a:pt x="697" y="608"/>
                  </a:lnTo>
                  <a:lnTo>
                    <a:pt x="636" y="613"/>
                  </a:lnTo>
                  <a:lnTo>
                    <a:pt x="635" y="620"/>
                  </a:lnTo>
                  <a:lnTo>
                    <a:pt x="419" y="624"/>
                  </a:lnTo>
                  <a:lnTo>
                    <a:pt x="414" y="646"/>
                  </a:lnTo>
                  <a:lnTo>
                    <a:pt x="221" y="845"/>
                  </a:lnTo>
                  <a:lnTo>
                    <a:pt x="123" y="1009"/>
                  </a:lnTo>
                  <a:lnTo>
                    <a:pt x="93" y="1104"/>
                  </a:lnTo>
                  <a:lnTo>
                    <a:pt x="71" y="1193"/>
                  </a:lnTo>
                  <a:lnTo>
                    <a:pt x="55" y="1279"/>
                  </a:lnTo>
                  <a:lnTo>
                    <a:pt x="47" y="1364"/>
                  </a:lnTo>
                  <a:lnTo>
                    <a:pt x="46" y="1450"/>
                  </a:lnTo>
                  <a:lnTo>
                    <a:pt x="52" y="1536"/>
                  </a:lnTo>
                  <a:lnTo>
                    <a:pt x="66" y="1626"/>
                  </a:lnTo>
                  <a:lnTo>
                    <a:pt x="88" y="1721"/>
                  </a:lnTo>
                  <a:lnTo>
                    <a:pt x="93" y="1759"/>
                  </a:lnTo>
                  <a:lnTo>
                    <a:pt x="35" y="1933"/>
                  </a:lnTo>
                  <a:lnTo>
                    <a:pt x="0" y="1963"/>
                  </a:lnTo>
                  <a:lnTo>
                    <a:pt x="6" y="2160"/>
                  </a:lnTo>
                  <a:lnTo>
                    <a:pt x="1036" y="2315"/>
                  </a:lnTo>
                  <a:lnTo>
                    <a:pt x="1110" y="2257"/>
                  </a:lnTo>
                  <a:lnTo>
                    <a:pt x="1101" y="2138"/>
                  </a:lnTo>
                  <a:lnTo>
                    <a:pt x="723" y="2102"/>
                  </a:lnTo>
                  <a:lnTo>
                    <a:pt x="620" y="2072"/>
                  </a:lnTo>
                  <a:lnTo>
                    <a:pt x="1225" y="2120"/>
                  </a:lnTo>
                  <a:lnTo>
                    <a:pt x="1275" y="2068"/>
                  </a:lnTo>
                  <a:lnTo>
                    <a:pt x="1265" y="1939"/>
                  </a:lnTo>
                  <a:lnTo>
                    <a:pt x="710" y="1895"/>
                  </a:lnTo>
                  <a:lnTo>
                    <a:pt x="603" y="1877"/>
                  </a:lnTo>
                  <a:lnTo>
                    <a:pt x="496" y="1786"/>
                  </a:lnTo>
                  <a:lnTo>
                    <a:pt x="496" y="1708"/>
                  </a:lnTo>
                  <a:lnTo>
                    <a:pt x="543" y="1708"/>
                  </a:lnTo>
                  <a:lnTo>
                    <a:pt x="585" y="1681"/>
                  </a:lnTo>
                  <a:lnTo>
                    <a:pt x="585" y="1646"/>
                  </a:lnTo>
                  <a:lnTo>
                    <a:pt x="1006" y="1664"/>
                  </a:lnTo>
                  <a:lnTo>
                    <a:pt x="1034" y="1625"/>
                  </a:lnTo>
                  <a:lnTo>
                    <a:pt x="1221" y="1496"/>
                  </a:lnTo>
                  <a:lnTo>
                    <a:pt x="1221" y="1421"/>
                  </a:lnTo>
                  <a:lnTo>
                    <a:pt x="487" y="1382"/>
                  </a:lnTo>
                  <a:lnTo>
                    <a:pt x="264" y="1520"/>
                  </a:lnTo>
                  <a:lnTo>
                    <a:pt x="251" y="1442"/>
                  </a:lnTo>
                  <a:lnTo>
                    <a:pt x="246" y="1369"/>
                  </a:lnTo>
                  <a:lnTo>
                    <a:pt x="248" y="1303"/>
                  </a:lnTo>
                  <a:lnTo>
                    <a:pt x="258" y="1242"/>
                  </a:lnTo>
                  <a:lnTo>
                    <a:pt x="270" y="1188"/>
                  </a:lnTo>
                  <a:lnTo>
                    <a:pt x="287" y="1140"/>
                  </a:lnTo>
                  <a:lnTo>
                    <a:pt x="304" y="1098"/>
                  </a:lnTo>
                  <a:lnTo>
                    <a:pt x="319" y="1062"/>
                  </a:lnTo>
                  <a:lnTo>
                    <a:pt x="362" y="1057"/>
                  </a:lnTo>
                  <a:lnTo>
                    <a:pt x="650" y="1112"/>
                  </a:lnTo>
                  <a:lnTo>
                    <a:pt x="650" y="1140"/>
                  </a:lnTo>
                  <a:lnTo>
                    <a:pt x="723" y="1144"/>
                  </a:lnTo>
                  <a:lnTo>
                    <a:pt x="737" y="1183"/>
                  </a:lnTo>
                  <a:lnTo>
                    <a:pt x="710" y="1187"/>
                  </a:lnTo>
                  <a:lnTo>
                    <a:pt x="727" y="1240"/>
                  </a:lnTo>
                  <a:lnTo>
                    <a:pt x="757" y="1226"/>
                  </a:lnTo>
                  <a:lnTo>
                    <a:pt x="757" y="1291"/>
                  </a:lnTo>
                  <a:lnTo>
                    <a:pt x="779" y="1308"/>
                  </a:lnTo>
                  <a:lnTo>
                    <a:pt x="779" y="1378"/>
                  </a:lnTo>
                  <a:lnTo>
                    <a:pt x="866" y="1378"/>
                  </a:lnTo>
                  <a:lnTo>
                    <a:pt x="866" y="1304"/>
                  </a:lnTo>
                  <a:lnTo>
                    <a:pt x="886" y="1296"/>
                  </a:lnTo>
                  <a:lnTo>
                    <a:pt x="886" y="1265"/>
                  </a:lnTo>
                  <a:lnTo>
                    <a:pt x="922" y="1261"/>
                  </a:lnTo>
                  <a:lnTo>
                    <a:pt x="968" y="1348"/>
                  </a:lnTo>
                  <a:lnTo>
                    <a:pt x="981" y="1345"/>
                  </a:lnTo>
                  <a:lnTo>
                    <a:pt x="993" y="1342"/>
                  </a:lnTo>
                  <a:lnTo>
                    <a:pt x="1005" y="1337"/>
                  </a:lnTo>
                  <a:lnTo>
                    <a:pt x="1015" y="1332"/>
                  </a:lnTo>
                  <a:lnTo>
                    <a:pt x="1024" y="1326"/>
                  </a:lnTo>
                  <a:lnTo>
                    <a:pt x="1033" y="1319"/>
                  </a:lnTo>
                  <a:lnTo>
                    <a:pt x="1041" y="1309"/>
                  </a:lnTo>
                  <a:lnTo>
                    <a:pt x="1047" y="1297"/>
                  </a:lnTo>
                  <a:lnTo>
                    <a:pt x="1018" y="1240"/>
                  </a:lnTo>
                  <a:lnTo>
                    <a:pt x="1050" y="1240"/>
                  </a:lnTo>
                  <a:lnTo>
                    <a:pt x="1101" y="1308"/>
                  </a:lnTo>
                  <a:lnTo>
                    <a:pt x="1118" y="1304"/>
                  </a:lnTo>
                  <a:lnTo>
                    <a:pt x="1132" y="1300"/>
                  </a:lnTo>
                  <a:lnTo>
                    <a:pt x="1143" y="1295"/>
                  </a:lnTo>
                  <a:lnTo>
                    <a:pt x="1151" y="1289"/>
                  </a:lnTo>
                  <a:lnTo>
                    <a:pt x="1159" y="1280"/>
                  </a:lnTo>
                  <a:lnTo>
                    <a:pt x="1165" y="1270"/>
                  </a:lnTo>
                  <a:lnTo>
                    <a:pt x="1169" y="1256"/>
                  </a:lnTo>
                  <a:lnTo>
                    <a:pt x="1173" y="1240"/>
                  </a:lnTo>
                  <a:lnTo>
                    <a:pt x="1100" y="1148"/>
                  </a:lnTo>
                  <a:lnTo>
                    <a:pt x="1101" y="1127"/>
                  </a:lnTo>
                  <a:lnTo>
                    <a:pt x="1066" y="1100"/>
                  </a:lnTo>
                  <a:lnTo>
                    <a:pt x="1063" y="1062"/>
                  </a:lnTo>
                  <a:lnTo>
                    <a:pt x="1050" y="1040"/>
                  </a:lnTo>
                  <a:lnTo>
                    <a:pt x="928" y="1087"/>
                  </a:lnTo>
                  <a:lnTo>
                    <a:pt x="901" y="648"/>
                  </a:lnTo>
                  <a:lnTo>
                    <a:pt x="924" y="636"/>
                  </a:lnTo>
                  <a:lnTo>
                    <a:pt x="921" y="596"/>
                  </a:lnTo>
                  <a:lnTo>
                    <a:pt x="862" y="601"/>
                  </a:lnTo>
                  <a:lnTo>
                    <a:pt x="838" y="173"/>
                  </a:lnTo>
                  <a:lnTo>
                    <a:pt x="856" y="156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4" name="Freeform 1032"/>
            <p:cNvSpPr>
              <a:spLocks/>
            </p:cNvSpPr>
            <p:nvPr/>
          </p:nvSpPr>
          <p:spPr bwMode="auto">
            <a:xfrm>
              <a:off x="3046" y="2110"/>
              <a:ext cx="217" cy="4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14" y="0"/>
                </a:cxn>
                <a:cxn ang="0">
                  <a:pos x="217" y="28"/>
                </a:cxn>
                <a:cxn ang="0">
                  <a:pos x="2" y="43"/>
                </a:cxn>
                <a:cxn ang="0">
                  <a:pos x="0" y="14"/>
                </a:cxn>
              </a:cxnLst>
              <a:rect l="0" t="0" r="r" b="b"/>
              <a:pathLst>
                <a:path w="217" h="43">
                  <a:moveTo>
                    <a:pt x="0" y="14"/>
                  </a:moveTo>
                  <a:lnTo>
                    <a:pt x="214" y="0"/>
                  </a:lnTo>
                  <a:lnTo>
                    <a:pt x="217" y="28"/>
                  </a:lnTo>
                  <a:lnTo>
                    <a:pt x="2" y="4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5" name="Freeform 1033"/>
            <p:cNvSpPr>
              <a:spLocks/>
            </p:cNvSpPr>
            <p:nvPr/>
          </p:nvSpPr>
          <p:spPr bwMode="auto">
            <a:xfrm>
              <a:off x="3089" y="2111"/>
              <a:ext cx="146" cy="39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45" y="0"/>
                </a:cxn>
                <a:cxn ang="0">
                  <a:pos x="146" y="30"/>
                </a:cxn>
                <a:cxn ang="0">
                  <a:pos x="2" y="39"/>
                </a:cxn>
                <a:cxn ang="0">
                  <a:pos x="0" y="11"/>
                </a:cxn>
              </a:cxnLst>
              <a:rect l="0" t="0" r="r" b="b"/>
              <a:pathLst>
                <a:path w="146" h="39">
                  <a:moveTo>
                    <a:pt x="0" y="11"/>
                  </a:moveTo>
                  <a:lnTo>
                    <a:pt x="145" y="0"/>
                  </a:lnTo>
                  <a:lnTo>
                    <a:pt x="146" y="30"/>
                  </a:lnTo>
                  <a:lnTo>
                    <a:pt x="2" y="39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6" name="Freeform 1034"/>
            <p:cNvSpPr>
              <a:spLocks/>
            </p:cNvSpPr>
            <p:nvPr/>
          </p:nvSpPr>
          <p:spPr bwMode="auto">
            <a:xfrm>
              <a:off x="3113" y="2114"/>
              <a:ext cx="87" cy="3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5" y="0"/>
                </a:cxn>
                <a:cxn ang="0">
                  <a:pos x="87" y="29"/>
                </a:cxn>
                <a:cxn ang="0">
                  <a:pos x="1" y="35"/>
                </a:cxn>
                <a:cxn ang="0">
                  <a:pos x="0" y="5"/>
                </a:cxn>
              </a:cxnLst>
              <a:rect l="0" t="0" r="r" b="b"/>
              <a:pathLst>
                <a:path w="87" h="35">
                  <a:moveTo>
                    <a:pt x="0" y="5"/>
                  </a:moveTo>
                  <a:lnTo>
                    <a:pt x="85" y="0"/>
                  </a:lnTo>
                  <a:lnTo>
                    <a:pt x="87" y="29"/>
                  </a:lnTo>
                  <a:lnTo>
                    <a:pt x="1" y="3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7" name="Freeform 1035"/>
            <p:cNvSpPr>
              <a:spLocks/>
            </p:cNvSpPr>
            <p:nvPr/>
          </p:nvSpPr>
          <p:spPr bwMode="auto">
            <a:xfrm>
              <a:off x="3136" y="2116"/>
              <a:ext cx="40" cy="3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9" y="0"/>
                </a:cxn>
                <a:cxn ang="0">
                  <a:pos x="40" y="28"/>
                </a:cxn>
                <a:cxn ang="0">
                  <a:pos x="2" y="31"/>
                </a:cxn>
                <a:cxn ang="0">
                  <a:pos x="0" y="2"/>
                </a:cxn>
              </a:cxnLst>
              <a:rect l="0" t="0" r="r" b="b"/>
              <a:pathLst>
                <a:path w="40" h="31">
                  <a:moveTo>
                    <a:pt x="0" y="2"/>
                  </a:moveTo>
                  <a:lnTo>
                    <a:pt x="39" y="0"/>
                  </a:lnTo>
                  <a:lnTo>
                    <a:pt x="40" y="28"/>
                  </a:lnTo>
                  <a:lnTo>
                    <a:pt x="2" y="3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8" name="Freeform 1036"/>
            <p:cNvSpPr>
              <a:spLocks/>
            </p:cNvSpPr>
            <p:nvPr/>
          </p:nvSpPr>
          <p:spPr bwMode="auto">
            <a:xfrm>
              <a:off x="3073" y="1166"/>
              <a:ext cx="164" cy="4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40" y="0"/>
                </a:cxn>
                <a:cxn ang="0">
                  <a:pos x="164" y="417"/>
                </a:cxn>
                <a:cxn ang="0">
                  <a:pos x="12" y="430"/>
                </a:cxn>
                <a:cxn ang="0">
                  <a:pos x="0" y="11"/>
                </a:cxn>
              </a:cxnLst>
              <a:rect l="0" t="0" r="r" b="b"/>
              <a:pathLst>
                <a:path w="164" h="430">
                  <a:moveTo>
                    <a:pt x="0" y="11"/>
                  </a:moveTo>
                  <a:lnTo>
                    <a:pt x="140" y="0"/>
                  </a:lnTo>
                  <a:lnTo>
                    <a:pt x="164" y="417"/>
                  </a:lnTo>
                  <a:lnTo>
                    <a:pt x="12" y="43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69" name="Freeform 1037"/>
            <p:cNvSpPr>
              <a:spLocks/>
            </p:cNvSpPr>
            <p:nvPr/>
          </p:nvSpPr>
          <p:spPr bwMode="auto">
            <a:xfrm>
              <a:off x="3157" y="1169"/>
              <a:ext cx="71" cy="4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417"/>
                </a:cxn>
                <a:cxn ang="0">
                  <a:pos x="71" y="415"/>
                </a:cxn>
                <a:cxn ang="0">
                  <a:pos x="49" y="2"/>
                </a:cxn>
                <a:cxn ang="0">
                  <a:pos x="0" y="0"/>
                </a:cxn>
              </a:cxnLst>
              <a:rect l="0" t="0" r="r" b="b"/>
              <a:pathLst>
                <a:path w="71" h="417">
                  <a:moveTo>
                    <a:pt x="0" y="0"/>
                  </a:moveTo>
                  <a:lnTo>
                    <a:pt x="11" y="417"/>
                  </a:lnTo>
                  <a:lnTo>
                    <a:pt x="71" y="415"/>
                  </a:lnTo>
                  <a:lnTo>
                    <a:pt x="49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0" name="Freeform 1038"/>
            <p:cNvSpPr>
              <a:spLocks/>
            </p:cNvSpPr>
            <p:nvPr/>
          </p:nvSpPr>
          <p:spPr bwMode="auto">
            <a:xfrm>
              <a:off x="3079" y="1169"/>
              <a:ext cx="71" cy="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425"/>
                </a:cxn>
                <a:cxn ang="0">
                  <a:pos x="71" y="419"/>
                </a:cxn>
                <a:cxn ang="0">
                  <a:pos x="59" y="0"/>
                </a:cxn>
                <a:cxn ang="0">
                  <a:pos x="0" y="0"/>
                </a:cxn>
              </a:cxnLst>
              <a:rect l="0" t="0" r="r" b="b"/>
              <a:pathLst>
                <a:path w="71" h="425">
                  <a:moveTo>
                    <a:pt x="0" y="0"/>
                  </a:moveTo>
                  <a:lnTo>
                    <a:pt x="11" y="425"/>
                  </a:lnTo>
                  <a:lnTo>
                    <a:pt x="71" y="419"/>
                  </a:lnTo>
                  <a:lnTo>
                    <a:pt x="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1" name="Freeform 1039"/>
            <p:cNvSpPr>
              <a:spLocks/>
            </p:cNvSpPr>
            <p:nvPr/>
          </p:nvSpPr>
          <p:spPr bwMode="auto">
            <a:xfrm>
              <a:off x="3060" y="1019"/>
              <a:ext cx="170" cy="141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7" y="141"/>
                </a:cxn>
                <a:cxn ang="0">
                  <a:pos x="170" y="133"/>
                </a:cxn>
                <a:cxn ang="0">
                  <a:pos x="164" y="0"/>
                </a:cxn>
                <a:cxn ang="0">
                  <a:pos x="0" y="6"/>
                </a:cxn>
              </a:cxnLst>
              <a:rect l="0" t="0" r="r" b="b"/>
              <a:pathLst>
                <a:path w="170" h="141">
                  <a:moveTo>
                    <a:pt x="0" y="6"/>
                  </a:moveTo>
                  <a:lnTo>
                    <a:pt x="7" y="141"/>
                  </a:lnTo>
                  <a:lnTo>
                    <a:pt x="170" y="133"/>
                  </a:lnTo>
                  <a:lnTo>
                    <a:pt x="16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2" name="Freeform 1040"/>
            <p:cNvSpPr>
              <a:spLocks/>
            </p:cNvSpPr>
            <p:nvPr/>
          </p:nvSpPr>
          <p:spPr bwMode="auto">
            <a:xfrm>
              <a:off x="3172" y="1169"/>
              <a:ext cx="49" cy="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416"/>
                </a:cxn>
                <a:cxn ang="0">
                  <a:pos x="49" y="414"/>
                </a:cxn>
                <a:cxn ang="0">
                  <a:pos x="32" y="0"/>
                </a:cxn>
                <a:cxn ang="0">
                  <a:pos x="0" y="0"/>
                </a:cxn>
              </a:cxnLst>
              <a:rect l="0" t="0" r="r" b="b"/>
              <a:pathLst>
                <a:path w="49" h="416">
                  <a:moveTo>
                    <a:pt x="0" y="0"/>
                  </a:moveTo>
                  <a:lnTo>
                    <a:pt x="6" y="416"/>
                  </a:lnTo>
                  <a:lnTo>
                    <a:pt x="49" y="414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3" name="Freeform 1041"/>
            <p:cNvSpPr>
              <a:spLocks/>
            </p:cNvSpPr>
            <p:nvPr/>
          </p:nvSpPr>
          <p:spPr bwMode="auto">
            <a:xfrm>
              <a:off x="3092" y="1169"/>
              <a:ext cx="45" cy="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425"/>
                </a:cxn>
                <a:cxn ang="0">
                  <a:pos x="45" y="420"/>
                </a:cxn>
                <a:cxn ang="0">
                  <a:pos x="34" y="0"/>
                </a:cxn>
                <a:cxn ang="0">
                  <a:pos x="0" y="0"/>
                </a:cxn>
              </a:cxnLst>
              <a:rect l="0" t="0" r="r" b="b"/>
              <a:pathLst>
                <a:path w="45" h="425">
                  <a:moveTo>
                    <a:pt x="0" y="0"/>
                  </a:moveTo>
                  <a:lnTo>
                    <a:pt x="9" y="425"/>
                  </a:lnTo>
                  <a:lnTo>
                    <a:pt x="45" y="420"/>
                  </a:lnTo>
                  <a:lnTo>
                    <a:pt x="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4" name="Freeform 1042"/>
            <p:cNvSpPr>
              <a:spLocks/>
            </p:cNvSpPr>
            <p:nvPr/>
          </p:nvSpPr>
          <p:spPr bwMode="auto">
            <a:xfrm>
              <a:off x="3089" y="1020"/>
              <a:ext cx="111" cy="13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9" y="137"/>
                </a:cxn>
                <a:cxn ang="0">
                  <a:pos x="111" y="128"/>
                </a:cxn>
                <a:cxn ang="0">
                  <a:pos x="107" y="0"/>
                </a:cxn>
                <a:cxn ang="0">
                  <a:pos x="0" y="8"/>
                </a:cxn>
              </a:cxnLst>
              <a:rect l="0" t="0" r="r" b="b"/>
              <a:pathLst>
                <a:path w="111" h="137">
                  <a:moveTo>
                    <a:pt x="0" y="8"/>
                  </a:moveTo>
                  <a:lnTo>
                    <a:pt x="9" y="137"/>
                  </a:lnTo>
                  <a:lnTo>
                    <a:pt x="111" y="128"/>
                  </a:lnTo>
                  <a:lnTo>
                    <a:pt x="10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5" name="Freeform 1043"/>
            <p:cNvSpPr>
              <a:spLocks/>
            </p:cNvSpPr>
            <p:nvPr/>
          </p:nvSpPr>
          <p:spPr bwMode="auto">
            <a:xfrm>
              <a:off x="3178" y="1169"/>
              <a:ext cx="33" cy="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416"/>
                </a:cxn>
                <a:cxn ang="0">
                  <a:pos x="33" y="414"/>
                </a:cxn>
                <a:cxn ang="0">
                  <a:pos x="15" y="2"/>
                </a:cxn>
                <a:cxn ang="0">
                  <a:pos x="0" y="0"/>
                </a:cxn>
              </a:cxnLst>
              <a:rect l="0" t="0" r="r" b="b"/>
              <a:pathLst>
                <a:path w="33" h="416">
                  <a:moveTo>
                    <a:pt x="0" y="0"/>
                  </a:moveTo>
                  <a:lnTo>
                    <a:pt x="15" y="416"/>
                  </a:lnTo>
                  <a:lnTo>
                    <a:pt x="33" y="414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6" name="Freeform 1044"/>
            <p:cNvSpPr>
              <a:spLocks/>
            </p:cNvSpPr>
            <p:nvPr/>
          </p:nvSpPr>
          <p:spPr bwMode="auto">
            <a:xfrm>
              <a:off x="3100" y="1169"/>
              <a:ext cx="26" cy="4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421"/>
                </a:cxn>
                <a:cxn ang="0">
                  <a:pos x="26" y="421"/>
                </a:cxn>
                <a:cxn ang="0">
                  <a:pos x="15" y="2"/>
                </a:cxn>
                <a:cxn ang="0">
                  <a:pos x="0" y="0"/>
                </a:cxn>
              </a:cxnLst>
              <a:rect l="0" t="0" r="r" b="b"/>
              <a:pathLst>
                <a:path w="26" h="421">
                  <a:moveTo>
                    <a:pt x="0" y="0"/>
                  </a:moveTo>
                  <a:lnTo>
                    <a:pt x="13" y="421"/>
                  </a:lnTo>
                  <a:lnTo>
                    <a:pt x="26" y="421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7" name="Freeform 1045"/>
            <p:cNvSpPr>
              <a:spLocks/>
            </p:cNvSpPr>
            <p:nvPr/>
          </p:nvSpPr>
          <p:spPr bwMode="auto">
            <a:xfrm>
              <a:off x="3122" y="1020"/>
              <a:ext cx="58" cy="1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4"/>
                </a:cxn>
                <a:cxn ang="0">
                  <a:pos x="58" y="130"/>
                </a:cxn>
                <a:cxn ang="0">
                  <a:pos x="56" y="5"/>
                </a:cxn>
                <a:cxn ang="0">
                  <a:pos x="0" y="0"/>
                </a:cxn>
              </a:cxnLst>
              <a:rect l="0" t="0" r="r" b="b"/>
              <a:pathLst>
                <a:path w="58" h="134">
                  <a:moveTo>
                    <a:pt x="0" y="0"/>
                  </a:moveTo>
                  <a:lnTo>
                    <a:pt x="0" y="134"/>
                  </a:lnTo>
                  <a:lnTo>
                    <a:pt x="58" y="130"/>
                  </a:lnTo>
                  <a:lnTo>
                    <a:pt x="56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8" name="Freeform 1046"/>
            <p:cNvSpPr>
              <a:spLocks/>
            </p:cNvSpPr>
            <p:nvPr/>
          </p:nvSpPr>
          <p:spPr bwMode="auto">
            <a:xfrm>
              <a:off x="3143" y="1020"/>
              <a:ext cx="20" cy="13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34"/>
                </a:cxn>
                <a:cxn ang="0">
                  <a:pos x="20" y="130"/>
                </a:cxn>
                <a:cxn ang="0">
                  <a:pos x="18" y="5"/>
                </a:cxn>
                <a:cxn ang="0">
                  <a:pos x="1" y="0"/>
                </a:cxn>
              </a:cxnLst>
              <a:rect l="0" t="0" r="r" b="b"/>
              <a:pathLst>
                <a:path w="20" h="134">
                  <a:moveTo>
                    <a:pt x="1" y="0"/>
                  </a:moveTo>
                  <a:lnTo>
                    <a:pt x="0" y="134"/>
                  </a:lnTo>
                  <a:lnTo>
                    <a:pt x="20" y="130"/>
                  </a:lnTo>
                  <a:lnTo>
                    <a:pt x="18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79" name="Freeform 1047"/>
            <p:cNvSpPr>
              <a:spLocks/>
            </p:cNvSpPr>
            <p:nvPr/>
          </p:nvSpPr>
          <p:spPr bwMode="auto">
            <a:xfrm>
              <a:off x="2410" y="1642"/>
              <a:ext cx="589" cy="1064"/>
            </a:xfrm>
            <a:custGeom>
              <a:avLst/>
              <a:gdLst/>
              <a:ahLst/>
              <a:cxnLst>
                <a:cxn ang="0">
                  <a:pos x="589" y="0"/>
                </a:cxn>
                <a:cxn ang="0">
                  <a:pos x="367" y="0"/>
                </a:cxn>
                <a:cxn ang="0">
                  <a:pos x="343" y="19"/>
                </a:cxn>
                <a:cxn ang="0">
                  <a:pos x="320" y="38"/>
                </a:cxn>
                <a:cxn ang="0">
                  <a:pos x="297" y="58"/>
                </a:cxn>
                <a:cxn ang="0">
                  <a:pos x="276" y="80"/>
                </a:cxn>
                <a:cxn ang="0">
                  <a:pos x="254" y="102"/>
                </a:cxn>
                <a:cxn ang="0">
                  <a:pos x="234" y="123"/>
                </a:cxn>
                <a:cxn ang="0">
                  <a:pos x="215" y="146"/>
                </a:cxn>
                <a:cxn ang="0">
                  <a:pos x="197" y="169"/>
                </a:cxn>
                <a:cxn ang="0">
                  <a:pos x="179" y="192"/>
                </a:cxn>
                <a:cxn ang="0">
                  <a:pos x="161" y="216"/>
                </a:cxn>
                <a:cxn ang="0">
                  <a:pos x="145" y="240"/>
                </a:cxn>
                <a:cxn ang="0">
                  <a:pos x="130" y="265"/>
                </a:cxn>
                <a:cxn ang="0">
                  <a:pos x="114" y="290"/>
                </a:cxn>
                <a:cxn ang="0">
                  <a:pos x="101" y="315"/>
                </a:cxn>
                <a:cxn ang="0">
                  <a:pos x="88" y="342"/>
                </a:cxn>
                <a:cxn ang="0">
                  <a:pos x="76" y="368"/>
                </a:cxn>
                <a:cxn ang="0">
                  <a:pos x="46" y="447"/>
                </a:cxn>
                <a:cxn ang="0">
                  <a:pos x="22" y="530"/>
                </a:cxn>
                <a:cxn ang="0">
                  <a:pos x="7" y="614"/>
                </a:cxn>
                <a:cxn ang="0">
                  <a:pos x="0" y="702"/>
                </a:cxn>
                <a:cxn ang="0">
                  <a:pos x="1" y="790"/>
                </a:cxn>
                <a:cxn ang="0">
                  <a:pos x="11" y="880"/>
                </a:cxn>
                <a:cxn ang="0">
                  <a:pos x="29" y="972"/>
                </a:cxn>
                <a:cxn ang="0">
                  <a:pos x="56" y="1064"/>
                </a:cxn>
                <a:cxn ang="0">
                  <a:pos x="121" y="998"/>
                </a:cxn>
                <a:cxn ang="0">
                  <a:pos x="180" y="987"/>
                </a:cxn>
                <a:cxn ang="0">
                  <a:pos x="174" y="933"/>
                </a:cxn>
                <a:cxn ang="0">
                  <a:pos x="162" y="884"/>
                </a:cxn>
                <a:cxn ang="0">
                  <a:pos x="155" y="837"/>
                </a:cxn>
                <a:cxn ang="0">
                  <a:pos x="152" y="792"/>
                </a:cxn>
                <a:cxn ang="0">
                  <a:pos x="155" y="747"/>
                </a:cxn>
                <a:cxn ang="0">
                  <a:pos x="161" y="702"/>
                </a:cxn>
                <a:cxn ang="0">
                  <a:pos x="169" y="657"/>
                </a:cxn>
                <a:cxn ang="0">
                  <a:pos x="180" y="610"/>
                </a:cxn>
                <a:cxn ang="0">
                  <a:pos x="192" y="561"/>
                </a:cxn>
                <a:cxn ang="0">
                  <a:pos x="255" y="414"/>
                </a:cxn>
                <a:cxn ang="0">
                  <a:pos x="320" y="390"/>
                </a:cxn>
                <a:cxn ang="0">
                  <a:pos x="408" y="408"/>
                </a:cxn>
                <a:cxn ang="0">
                  <a:pos x="519" y="432"/>
                </a:cxn>
                <a:cxn ang="0">
                  <a:pos x="513" y="141"/>
                </a:cxn>
                <a:cxn ang="0">
                  <a:pos x="589" y="141"/>
                </a:cxn>
                <a:cxn ang="0">
                  <a:pos x="589" y="0"/>
                </a:cxn>
              </a:cxnLst>
              <a:rect l="0" t="0" r="r" b="b"/>
              <a:pathLst>
                <a:path w="589" h="1064">
                  <a:moveTo>
                    <a:pt x="589" y="0"/>
                  </a:moveTo>
                  <a:lnTo>
                    <a:pt x="367" y="0"/>
                  </a:lnTo>
                  <a:lnTo>
                    <a:pt x="343" y="19"/>
                  </a:lnTo>
                  <a:lnTo>
                    <a:pt x="320" y="38"/>
                  </a:lnTo>
                  <a:lnTo>
                    <a:pt x="297" y="58"/>
                  </a:lnTo>
                  <a:lnTo>
                    <a:pt x="276" y="80"/>
                  </a:lnTo>
                  <a:lnTo>
                    <a:pt x="254" y="102"/>
                  </a:lnTo>
                  <a:lnTo>
                    <a:pt x="234" y="123"/>
                  </a:lnTo>
                  <a:lnTo>
                    <a:pt x="215" y="146"/>
                  </a:lnTo>
                  <a:lnTo>
                    <a:pt x="197" y="169"/>
                  </a:lnTo>
                  <a:lnTo>
                    <a:pt x="179" y="192"/>
                  </a:lnTo>
                  <a:lnTo>
                    <a:pt x="161" y="216"/>
                  </a:lnTo>
                  <a:lnTo>
                    <a:pt x="145" y="240"/>
                  </a:lnTo>
                  <a:lnTo>
                    <a:pt x="130" y="265"/>
                  </a:lnTo>
                  <a:lnTo>
                    <a:pt x="114" y="290"/>
                  </a:lnTo>
                  <a:lnTo>
                    <a:pt x="101" y="315"/>
                  </a:lnTo>
                  <a:lnTo>
                    <a:pt x="88" y="342"/>
                  </a:lnTo>
                  <a:lnTo>
                    <a:pt x="76" y="368"/>
                  </a:lnTo>
                  <a:lnTo>
                    <a:pt x="46" y="447"/>
                  </a:lnTo>
                  <a:lnTo>
                    <a:pt x="22" y="530"/>
                  </a:lnTo>
                  <a:lnTo>
                    <a:pt x="7" y="614"/>
                  </a:lnTo>
                  <a:lnTo>
                    <a:pt x="0" y="702"/>
                  </a:lnTo>
                  <a:lnTo>
                    <a:pt x="1" y="790"/>
                  </a:lnTo>
                  <a:lnTo>
                    <a:pt x="11" y="880"/>
                  </a:lnTo>
                  <a:lnTo>
                    <a:pt x="29" y="972"/>
                  </a:lnTo>
                  <a:lnTo>
                    <a:pt x="56" y="1064"/>
                  </a:lnTo>
                  <a:lnTo>
                    <a:pt x="121" y="998"/>
                  </a:lnTo>
                  <a:lnTo>
                    <a:pt x="180" y="987"/>
                  </a:lnTo>
                  <a:lnTo>
                    <a:pt x="174" y="933"/>
                  </a:lnTo>
                  <a:lnTo>
                    <a:pt x="162" y="884"/>
                  </a:lnTo>
                  <a:lnTo>
                    <a:pt x="155" y="837"/>
                  </a:lnTo>
                  <a:lnTo>
                    <a:pt x="152" y="792"/>
                  </a:lnTo>
                  <a:lnTo>
                    <a:pt x="155" y="747"/>
                  </a:lnTo>
                  <a:lnTo>
                    <a:pt x="161" y="702"/>
                  </a:lnTo>
                  <a:lnTo>
                    <a:pt x="169" y="657"/>
                  </a:lnTo>
                  <a:lnTo>
                    <a:pt x="180" y="610"/>
                  </a:lnTo>
                  <a:lnTo>
                    <a:pt x="192" y="561"/>
                  </a:lnTo>
                  <a:lnTo>
                    <a:pt x="255" y="414"/>
                  </a:lnTo>
                  <a:lnTo>
                    <a:pt x="320" y="390"/>
                  </a:lnTo>
                  <a:lnTo>
                    <a:pt x="408" y="408"/>
                  </a:lnTo>
                  <a:lnTo>
                    <a:pt x="519" y="432"/>
                  </a:lnTo>
                  <a:lnTo>
                    <a:pt x="513" y="141"/>
                  </a:lnTo>
                  <a:lnTo>
                    <a:pt x="589" y="141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0" name="Freeform 1048"/>
            <p:cNvSpPr>
              <a:spLocks/>
            </p:cNvSpPr>
            <p:nvPr/>
          </p:nvSpPr>
          <p:spPr bwMode="auto">
            <a:xfrm>
              <a:off x="2379" y="2647"/>
              <a:ext cx="1048" cy="665"/>
            </a:xfrm>
            <a:custGeom>
              <a:avLst/>
              <a:gdLst/>
              <a:ahLst/>
              <a:cxnLst>
                <a:cxn ang="0">
                  <a:pos x="111" y="59"/>
                </a:cxn>
                <a:cxn ang="0">
                  <a:pos x="35" y="253"/>
                </a:cxn>
                <a:cxn ang="0">
                  <a:pos x="0" y="306"/>
                </a:cxn>
                <a:cxn ang="0">
                  <a:pos x="6" y="499"/>
                </a:cxn>
                <a:cxn ang="0">
                  <a:pos x="404" y="594"/>
                </a:cxn>
                <a:cxn ang="0">
                  <a:pos x="1048" y="665"/>
                </a:cxn>
                <a:cxn ang="0">
                  <a:pos x="1048" y="540"/>
                </a:cxn>
                <a:cxn ang="0">
                  <a:pos x="556" y="487"/>
                </a:cxn>
                <a:cxn ang="0">
                  <a:pos x="380" y="457"/>
                </a:cxn>
                <a:cxn ang="0">
                  <a:pos x="316" y="401"/>
                </a:cxn>
                <a:cxn ang="0">
                  <a:pos x="310" y="312"/>
                </a:cxn>
                <a:cxn ang="0">
                  <a:pos x="310" y="130"/>
                </a:cxn>
                <a:cxn ang="0">
                  <a:pos x="304" y="103"/>
                </a:cxn>
                <a:cxn ang="0">
                  <a:pos x="297" y="79"/>
                </a:cxn>
                <a:cxn ang="0">
                  <a:pos x="290" y="59"/>
                </a:cxn>
                <a:cxn ang="0">
                  <a:pos x="283" y="42"/>
                </a:cxn>
                <a:cxn ang="0">
                  <a:pos x="274" y="28"/>
                </a:cxn>
                <a:cxn ang="0">
                  <a:pos x="266" y="17"/>
                </a:cxn>
                <a:cxn ang="0">
                  <a:pos x="256" y="9"/>
                </a:cxn>
                <a:cxn ang="0">
                  <a:pos x="247" y="3"/>
                </a:cxn>
                <a:cxn ang="0">
                  <a:pos x="235" y="0"/>
                </a:cxn>
                <a:cxn ang="0">
                  <a:pos x="222" y="0"/>
                </a:cxn>
                <a:cxn ang="0">
                  <a:pos x="209" y="4"/>
                </a:cxn>
                <a:cxn ang="0">
                  <a:pos x="192" y="9"/>
                </a:cxn>
                <a:cxn ang="0">
                  <a:pos x="175" y="17"/>
                </a:cxn>
                <a:cxn ang="0">
                  <a:pos x="156" y="29"/>
                </a:cxn>
                <a:cxn ang="0">
                  <a:pos x="134" y="42"/>
                </a:cxn>
                <a:cxn ang="0">
                  <a:pos x="111" y="59"/>
                </a:cxn>
              </a:cxnLst>
              <a:rect l="0" t="0" r="r" b="b"/>
              <a:pathLst>
                <a:path w="1048" h="665">
                  <a:moveTo>
                    <a:pt x="111" y="59"/>
                  </a:moveTo>
                  <a:lnTo>
                    <a:pt x="35" y="253"/>
                  </a:lnTo>
                  <a:lnTo>
                    <a:pt x="0" y="306"/>
                  </a:lnTo>
                  <a:lnTo>
                    <a:pt x="6" y="499"/>
                  </a:lnTo>
                  <a:lnTo>
                    <a:pt x="404" y="594"/>
                  </a:lnTo>
                  <a:lnTo>
                    <a:pt x="1048" y="665"/>
                  </a:lnTo>
                  <a:lnTo>
                    <a:pt x="1048" y="540"/>
                  </a:lnTo>
                  <a:lnTo>
                    <a:pt x="556" y="487"/>
                  </a:lnTo>
                  <a:lnTo>
                    <a:pt x="380" y="457"/>
                  </a:lnTo>
                  <a:lnTo>
                    <a:pt x="316" y="401"/>
                  </a:lnTo>
                  <a:lnTo>
                    <a:pt x="310" y="312"/>
                  </a:lnTo>
                  <a:lnTo>
                    <a:pt x="310" y="130"/>
                  </a:lnTo>
                  <a:lnTo>
                    <a:pt x="304" y="103"/>
                  </a:lnTo>
                  <a:lnTo>
                    <a:pt x="297" y="79"/>
                  </a:lnTo>
                  <a:lnTo>
                    <a:pt x="290" y="59"/>
                  </a:lnTo>
                  <a:lnTo>
                    <a:pt x="283" y="42"/>
                  </a:lnTo>
                  <a:lnTo>
                    <a:pt x="274" y="28"/>
                  </a:lnTo>
                  <a:lnTo>
                    <a:pt x="266" y="17"/>
                  </a:lnTo>
                  <a:lnTo>
                    <a:pt x="256" y="9"/>
                  </a:lnTo>
                  <a:lnTo>
                    <a:pt x="247" y="3"/>
                  </a:lnTo>
                  <a:lnTo>
                    <a:pt x="235" y="0"/>
                  </a:lnTo>
                  <a:lnTo>
                    <a:pt x="222" y="0"/>
                  </a:lnTo>
                  <a:lnTo>
                    <a:pt x="209" y="4"/>
                  </a:lnTo>
                  <a:lnTo>
                    <a:pt x="192" y="9"/>
                  </a:lnTo>
                  <a:lnTo>
                    <a:pt x="175" y="17"/>
                  </a:lnTo>
                  <a:lnTo>
                    <a:pt x="156" y="29"/>
                  </a:lnTo>
                  <a:lnTo>
                    <a:pt x="134" y="42"/>
                  </a:lnTo>
                  <a:lnTo>
                    <a:pt x="111" y="59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1" name="Freeform 1049"/>
            <p:cNvSpPr>
              <a:spLocks/>
            </p:cNvSpPr>
            <p:nvPr/>
          </p:nvSpPr>
          <p:spPr bwMode="auto">
            <a:xfrm>
              <a:off x="2607" y="2546"/>
              <a:ext cx="790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90" y="41"/>
                </a:cxn>
                <a:cxn ang="0">
                  <a:pos x="784" y="106"/>
                </a:cxn>
                <a:cxn ang="0">
                  <a:pos x="7" y="64"/>
                </a:cxn>
                <a:cxn ang="0">
                  <a:pos x="0" y="0"/>
                </a:cxn>
              </a:cxnLst>
              <a:rect l="0" t="0" r="r" b="b"/>
              <a:pathLst>
                <a:path w="790" h="106">
                  <a:moveTo>
                    <a:pt x="0" y="0"/>
                  </a:moveTo>
                  <a:lnTo>
                    <a:pt x="790" y="41"/>
                  </a:lnTo>
                  <a:lnTo>
                    <a:pt x="784" y="106"/>
                  </a:lnTo>
                  <a:lnTo>
                    <a:pt x="7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2" name="Freeform 1050"/>
            <p:cNvSpPr>
              <a:spLocks/>
            </p:cNvSpPr>
            <p:nvPr/>
          </p:nvSpPr>
          <p:spPr bwMode="auto">
            <a:xfrm>
              <a:off x="3423" y="3122"/>
              <a:ext cx="68" cy="190"/>
            </a:xfrm>
            <a:custGeom>
              <a:avLst/>
              <a:gdLst/>
              <a:ahLst/>
              <a:cxnLst>
                <a:cxn ang="0">
                  <a:pos x="4" y="62"/>
                </a:cxn>
                <a:cxn ang="0">
                  <a:pos x="68" y="0"/>
                </a:cxn>
                <a:cxn ang="0">
                  <a:pos x="68" y="119"/>
                </a:cxn>
                <a:cxn ang="0">
                  <a:pos x="0" y="190"/>
                </a:cxn>
                <a:cxn ang="0">
                  <a:pos x="4" y="62"/>
                </a:cxn>
              </a:cxnLst>
              <a:rect l="0" t="0" r="r" b="b"/>
              <a:pathLst>
                <a:path w="68" h="190">
                  <a:moveTo>
                    <a:pt x="4" y="62"/>
                  </a:moveTo>
                  <a:lnTo>
                    <a:pt x="68" y="0"/>
                  </a:lnTo>
                  <a:lnTo>
                    <a:pt x="68" y="119"/>
                  </a:lnTo>
                  <a:lnTo>
                    <a:pt x="0" y="190"/>
                  </a:lnTo>
                  <a:lnTo>
                    <a:pt x="4" y="62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3" name="Freeform 1051"/>
            <p:cNvSpPr>
              <a:spLocks/>
            </p:cNvSpPr>
            <p:nvPr/>
          </p:nvSpPr>
          <p:spPr bwMode="auto">
            <a:xfrm>
              <a:off x="3614" y="2918"/>
              <a:ext cx="41" cy="180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180"/>
                </a:cxn>
                <a:cxn ang="0">
                  <a:pos x="41" y="130"/>
                </a:cxn>
                <a:cxn ang="0">
                  <a:pos x="41" y="0"/>
                </a:cxn>
                <a:cxn ang="0">
                  <a:pos x="0" y="53"/>
                </a:cxn>
              </a:cxnLst>
              <a:rect l="0" t="0" r="r" b="b"/>
              <a:pathLst>
                <a:path w="41" h="180">
                  <a:moveTo>
                    <a:pt x="0" y="53"/>
                  </a:moveTo>
                  <a:lnTo>
                    <a:pt x="0" y="180"/>
                  </a:lnTo>
                  <a:lnTo>
                    <a:pt x="41" y="130"/>
                  </a:lnTo>
                  <a:lnTo>
                    <a:pt x="41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4" name="Freeform 1052"/>
            <p:cNvSpPr>
              <a:spLocks/>
            </p:cNvSpPr>
            <p:nvPr/>
          </p:nvSpPr>
          <p:spPr bwMode="auto">
            <a:xfrm>
              <a:off x="3379" y="2416"/>
              <a:ext cx="223" cy="241"/>
            </a:xfrm>
            <a:custGeom>
              <a:avLst/>
              <a:gdLst/>
              <a:ahLst/>
              <a:cxnLst>
                <a:cxn ang="0">
                  <a:pos x="0" y="171"/>
                </a:cxn>
                <a:cxn ang="0">
                  <a:pos x="223" y="0"/>
                </a:cxn>
                <a:cxn ang="0">
                  <a:pos x="223" y="76"/>
                </a:cxn>
                <a:cxn ang="0">
                  <a:pos x="6" y="241"/>
                </a:cxn>
                <a:cxn ang="0">
                  <a:pos x="0" y="171"/>
                </a:cxn>
              </a:cxnLst>
              <a:rect l="0" t="0" r="r" b="b"/>
              <a:pathLst>
                <a:path w="223" h="241">
                  <a:moveTo>
                    <a:pt x="0" y="171"/>
                  </a:moveTo>
                  <a:lnTo>
                    <a:pt x="223" y="0"/>
                  </a:lnTo>
                  <a:lnTo>
                    <a:pt x="223" y="76"/>
                  </a:lnTo>
                  <a:lnTo>
                    <a:pt x="6" y="241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5" name="Freeform 1053"/>
            <p:cNvSpPr>
              <a:spLocks/>
            </p:cNvSpPr>
            <p:nvPr/>
          </p:nvSpPr>
          <p:spPr bwMode="auto">
            <a:xfrm>
              <a:off x="3037" y="1642"/>
              <a:ext cx="266" cy="466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238" y="0"/>
                </a:cxn>
                <a:cxn ang="0">
                  <a:pos x="266" y="442"/>
                </a:cxn>
                <a:cxn ang="0">
                  <a:pos x="179" y="460"/>
                </a:cxn>
                <a:cxn ang="0">
                  <a:pos x="109" y="466"/>
                </a:cxn>
                <a:cxn ang="0">
                  <a:pos x="27" y="460"/>
                </a:cxn>
                <a:cxn ang="0">
                  <a:pos x="24" y="387"/>
                </a:cxn>
                <a:cxn ang="0">
                  <a:pos x="18" y="229"/>
                </a:cxn>
                <a:cxn ang="0">
                  <a:pos x="10" y="74"/>
                </a:cxn>
                <a:cxn ang="0">
                  <a:pos x="0" y="15"/>
                </a:cxn>
              </a:cxnLst>
              <a:rect l="0" t="0" r="r" b="b"/>
              <a:pathLst>
                <a:path w="266" h="466">
                  <a:moveTo>
                    <a:pt x="0" y="15"/>
                  </a:moveTo>
                  <a:lnTo>
                    <a:pt x="238" y="0"/>
                  </a:lnTo>
                  <a:lnTo>
                    <a:pt x="266" y="442"/>
                  </a:lnTo>
                  <a:lnTo>
                    <a:pt x="179" y="460"/>
                  </a:lnTo>
                  <a:lnTo>
                    <a:pt x="109" y="466"/>
                  </a:lnTo>
                  <a:lnTo>
                    <a:pt x="27" y="460"/>
                  </a:lnTo>
                  <a:lnTo>
                    <a:pt x="24" y="387"/>
                  </a:lnTo>
                  <a:lnTo>
                    <a:pt x="18" y="229"/>
                  </a:lnTo>
                  <a:lnTo>
                    <a:pt x="10" y="7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6" name="Freeform 1054"/>
            <p:cNvSpPr>
              <a:spLocks/>
            </p:cNvSpPr>
            <p:nvPr/>
          </p:nvSpPr>
          <p:spPr bwMode="auto">
            <a:xfrm>
              <a:off x="3046" y="1643"/>
              <a:ext cx="251" cy="46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4" y="13"/>
                </a:cxn>
                <a:cxn ang="0">
                  <a:pos x="28" y="12"/>
                </a:cxn>
                <a:cxn ang="0">
                  <a:pos x="42" y="12"/>
                </a:cxn>
                <a:cxn ang="0">
                  <a:pos x="56" y="11"/>
                </a:cxn>
                <a:cxn ang="0">
                  <a:pos x="70" y="9"/>
                </a:cxn>
                <a:cxn ang="0">
                  <a:pos x="84" y="8"/>
                </a:cxn>
                <a:cxn ang="0">
                  <a:pos x="98" y="8"/>
                </a:cxn>
                <a:cxn ang="0">
                  <a:pos x="112" y="7"/>
                </a:cxn>
                <a:cxn ang="0">
                  <a:pos x="126" y="6"/>
                </a:cxn>
                <a:cxn ang="0">
                  <a:pos x="140" y="5"/>
                </a:cxn>
                <a:cxn ang="0">
                  <a:pos x="153" y="5"/>
                </a:cxn>
                <a:cxn ang="0">
                  <a:pos x="167" y="3"/>
                </a:cxn>
                <a:cxn ang="0">
                  <a:pos x="181" y="2"/>
                </a:cxn>
                <a:cxn ang="0">
                  <a:pos x="194" y="1"/>
                </a:cxn>
                <a:cxn ang="0">
                  <a:pos x="208" y="1"/>
                </a:cxn>
                <a:cxn ang="0">
                  <a:pos x="221" y="0"/>
                </a:cxn>
                <a:cxn ang="0">
                  <a:pos x="229" y="110"/>
                </a:cxn>
                <a:cxn ang="0">
                  <a:pos x="237" y="221"/>
                </a:cxn>
                <a:cxn ang="0">
                  <a:pos x="244" y="332"/>
                </a:cxn>
                <a:cxn ang="0">
                  <a:pos x="251" y="443"/>
                </a:cxn>
                <a:cxn ang="0">
                  <a:pos x="242" y="445"/>
                </a:cxn>
                <a:cxn ang="0">
                  <a:pos x="231" y="447"/>
                </a:cxn>
                <a:cxn ang="0">
                  <a:pos x="221" y="449"/>
                </a:cxn>
                <a:cxn ang="0">
                  <a:pos x="211" y="451"/>
                </a:cxn>
                <a:cxn ang="0">
                  <a:pos x="200" y="453"/>
                </a:cxn>
                <a:cxn ang="0">
                  <a:pos x="190" y="455"/>
                </a:cxn>
                <a:cxn ang="0">
                  <a:pos x="179" y="457"/>
                </a:cxn>
                <a:cxn ang="0">
                  <a:pos x="170" y="459"/>
                </a:cxn>
                <a:cxn ang="0">
                  <a:pos x="162" y="461"/>
                </a:cxn>
                <a:cxn ang="0">
                  <a:pos x="152" y="461"/>
                </a:cxn>
                <a:cxn ang="0">
                  <a:pos x="144" y="462"/>
                </a:cxn>
                <a:cxn ang="0">
                  <a:pos x="135" y="463"/>
                </a:cxn>
                <a:cxn ang="0">
                  <a:pos x="127" y="464"/>
                </a:cxn>
                <a:cxn ang="0">
                  <a:pos x="118" y="464"/>
                </a:cxn>
                <a:cxn ang="0">
                  <a:pos x="109" y="465"/>
                </a:cxn>
                <a:cxn ang="0">
                  <a:pos x="100" y="465"/>
                </a:cxn>
                <a:cxn ang="0">
                  <a:pos x="91" y="464"/>
                </a:cxn>
                <a:cxn ang="0">
                  <a:pos x="82" y="463"/>
                </a:cxn>
                <a:cxn ang="0">
                  <a:pos x="73" y="463"/>
                </a:cxn>
                <a:cxn ang="0">
                  <a:pos x="64" y="462"/>
                </a:cxn>
                <a:cxn ang="0">
                  <a:pos x="55" y="461"/>
                </a:cxn>
                <a:cxn ang="0">
                  <a:pos x="46" y="459"/>
                </a:cxn>
                <a:cxn ang="0">
                  <a:pos x="37" y="459"/>
                </a:cxn>
                <a:cxn ang="0">
                  <a:pos x="27" y="458"/>
                </a:cxn>
                <a:cxn ang="0">
                  <a:pos x="25" y="385"/>
                </a:cxn>
                <a:cxn ang="0">
                  <a:pos x="19" y="227"/>
                </a:cxn>
                <a:cxn ang="0">
                  <a:pos x="9" y="73"/>
                </a:cxn>
                <a:cxn ang="0">
                  <a:pos x="0" y="14"/>
                </a:cxn>
              </a:cxnLst>
              <a:rect l="0" t="0" r="r" b="b"/>
              <a:pathLst>
                <a:path w="251" h="465">
                  <a:moveTo>
                    <a:pt x="0" y="14"/>
                  </a:moveTo>
                  <a:lnTo>
                    <a:pt x="14" y="13"/>
                  </a:lnTo>
                  <a:lnTo>
                    <a:pt x="28" y="12"/>
                  </a:lnTo>
                  <a:lnTo>
                    <a:pt x="42" y="12"/>
                  </a:lnTo>
                  <a:lnTo>
                    <a:pt x="56" y="11"/>
                  </a:lnTo>
                  <a:lnTo>
                    <a:pt x="70" y="9"/>
                  </a:lnTo>
                  <a:lnTo>
                    <a:pt x="84" y="8"/>
                  </a:lnTo>
                  <a:lnTo>
                    <a:pt x="98" y="8"/>
                  </a:lnTo>
                  <a:lnTo>
                    <a:pt x="112" y="7"/>
                  </a:lnTo>
                  <a:lnTo>
                    <a:pt x="126" y="6"/>
                  </a:lnTo>
                  <a:lnTo>
                    <a:pt x="140" y="5"/>
                  </a:lnTo>
                  <a:lnTo>
                    <a:pt x="153" y="5"/>
                  </a:lnTo>
                  <a:lnTo>
                    <a:pt x="167" y="3"/>
                  </a:lnTo>
                  <a:lnTo>
                    <a:pt x="181" y="2"/>
                  </a:lnTo>
                  <a:lnTo>
                    <a:pt x="194" y="1"/>
                  </a:lnTo>
                  <a:lnTo>
                    <a:pt x="208" y="1"/>
                  </a:lnTo>
                  <a:lnTo>
                    <a:pt x="221" y="0"/>
                  </a:lnTo>
                  <a:lnTo>
                    <a:pt x="229" y="110"/>
                  </a:lnTo>
                  <a:lnTo>
                    <a:pt x="237" y="221"/>
                  </a:lnTo>
                  <a:lnTo>
                    <a:pt x="244" y="332"/>
                  </a:lnTo>
                  <a:lnTo>
                    <a:pt x="251" y="443"/>
                  </a:lnTo>
                  <a:lnTo>
                    <a:pt x="242" y="445"/>
                  </a:lnTo>
                  <a:lnTo>
                    <a:pt x="231" y="447"/>
                  </a:lnTo>
                  <a:lnTo>
                    <a:pt x="221" y="449"/>
                  </a:lnTo>
                  <a:lnTo>
                    <a:pt x="211" y="451"/>
                  </a:lnTo>
                  <a:lnTo>
                    <a:pt x="200" y="453"/>
                  </a:lnTo>
                  <a:lnTo>
                    <a:pt x="190" y="455"/>
                  </a:lnTo>
                  <a:lnTo>
                    <a:pt x="179" y="457"/>
                  </a:lnTo>
                  <a:lnTo>
                    <a:pt x="170" y="459"/>
                  </a:lnTo>
                  <a:lnTo>
                    <a:pt x="162" y="461"/>
                  </a:lnTo>
                  <a:lnTo>
                    <a:pt x="152" y="461"/>
                  </a:lnTo>
                  <a:lnTo>
                    <a:pt x="144" y="462"/>
                  </a:lnTo>
                  <a:lnTo>
                    <a:pt x="135" y="463"/>
                  </a:lnTo>
                  <a:lnTo>
                    <a:pt x="127" y="464"/>
                  </a:lnTo>
                  <a:lnTo>
                    <a:pt x="118" y="464"/>
                  </a:lnTo>
                  <a:lnTo>
                    <a:pt x="109" y="465"/>
                  </a:lnTo>
                  <a:lnTo>
                    <a:pt x="100" y="465"/>
                  </a:lnTo>
                  <a:lnTo>
                    <a:pt x="91" y="464"/>
                  </a:lnTo>
                  <a:lnTo>
                    <a:pt x="82" y="463"/>
                  </a:lnTo>
                  <a:lnTo>
                    <a:pt x="73" y="463"/>
                  </a:lnTo>
                  <a:lnTo>
                    <a:pt x="64" y="462"/>
                  </a:lnTo>
                  <a:lnTo>
                    <a:pt x="55" y="461"/>
                  </a:lnTo>
                  <a:lnTo>
                    <a:pt x="46" y="459"/>
                  </a:lnTo>
                  <a:lnTo>
                    <a:pt x="37" y="459"/>
                  </a:lnTo>
                  <a:lnTo>
                    <a:pt x="27" y="458"/>
                  </a:lnTo>
                  <a:lnTo>
                    <a:pt x="25" y="385"/>
                  </a:lnTo>
                  <a:lnTo>
                    <a:pt x="19" y="227"/>
                  </a:lnTo>
                  <a:lnTo>
                    <a:pt x="9" y="7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14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7" name="Freeform 1055"/>
            <p:cNvSpPr>
              <a:spLocks/>
            </p:cNvSpPr>
            <p:nvPr/>
          </p:nvSpPr>
          <p:spPr bwMode="auto">
            <a:xfrm>
              <a:off x="3055" y="1643"/>
              <a:ext cx="235" cy="46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3" y="13"/>
                </a:cxn>
                <a:cxn ang="0">
                  <a:pos x="27" y="12"/>
                </a:cxn>
                <a:cxn ang="0">
                  <a:pos x="40" y="12"/>
                </a:cxn>
                <a:cxn ang="0">
                  <a:pos x="52" y="11"/>
                </a:cxn>
                <a:cxn ang="0">
                  <a:pos x="65" y="9"/>
                </a:cxn>
                <a:cxn ang="0">
                  <a:pos x="78" y="8"/>
                </a:cxn>
                <a:cxn ang="0">
                  <a:pos x="91" y="8"/>
                </a:cxn>
                <a:cxn ang="0">
                  <a:pos x="103" y="7"/>
                </a:cxn>
                <a:cxn ang="0">
                  <a:pos x="117" y="6"/>
                </a:cxn>
                <a:cxn ang="0">
                  <a:pos x="130" y="5"/>
                </a:cxn>
                <a:cxn ang="0">
                  <a:pos x="143" y="5"/>
                </a:cxn>
                <a:cxn ang="0">
                  <a:pos x="155" y="3"/>
                </a:cxn>
                <a:cxn ang="0">
                  <a:pos x="168" y="2"/>
                </a:cxn>
                <a:cxn ang="0">
                  <a:pos x="181" y="1"/>
                </a:cxn>
                <a:cxn ang="0">
                  <a:pos x="193" y="1"/>
                </a:cxn>
                <a:cxn ang="0">
                  <a:pos x="206" y="0"/>
                </a:cxn>
                <a:cxn ang="0">
                  <a:pos x="214" y="110"/>
                </a:cxn>
                <a:cxn ang="0">
                  <a:pos x="221" y="221"/>
                </a:cxn>
                <a:cxn ang="0">
                  <a:pos x="228" y="332"/>
                </a:cxn>
                <a:cxn ang="0">
                  <a:pos x="235" y="443"/>
                </a:cxn>
                <a:cxn ang="0">
                  <a:pos x="226" y="445"/>
                </a:cxn>
                <a:cxn ang="0">
                  <a:pos x="217" y="447"/>
                </a:cxn>
                <a:cxn ang="0">
                  <a:pos x="208" y="450"/>
                </a:cxn>
                <a:cxn ang="0">
                  <a:pos x="198" y="451"/>
                </a:cxn>
                <a:cxn ang="0">
                  <a:pos x="190" y="453"/>
                </a:cxn>
                <a:cxn ang="0">
                  <a:pos x="180" y="456"/>
                </a:cxn>
                <a:cxn ang="0">
                  <a:pos x="170" y="457"/>
                </a:cxn>
                <a:cxn ang="0">
                  <a:pos x="161" y="459"/>
                </a:cxn>
                <a:cxn ang="0">
                  <a:pos x="153" y="461"/>
                </a:cxn>
                <a:cxn ang="0">
                  <a:pos x="143" y="461"/>
                </a:cxn>
                <a:cxn ang="0">
                  <a:pos x="135" y="462"/>
                </a:cxn>
                <a:cxn ang="0">
                  <a:pos x="126" y="463"/>
                </a:cxn>
                <a:cxn ang="0">
                  <a:pos x="118" y="464"/>
                </a:cxn>
                <a:cxn ang="0">
                  <a:pos x="109" y="464"/>
                </a:cxn>
                <a:cxn ang="0">
                  <a:pos x="100" y="465"/>
                </a:cxn>
                <a:cxn ang="0">
                  <a:pos x="91" y="465"/>
                </a:cxn>
                <a:cxn ang="0">
                  <a:pos x="83" y="464"/>
                </a:cxn>
                <a:cxn ang="0">
                  <a:pos x="76" y="463"/>
                </a:cxn>
                <a:cxn ang="0">
                  <a:pos x="67" y="462"/>
                </a:cxn>
                <a:cxn ang="0">
                  <a:pos x="59" y="461"/>
                </a:cxn>
                <a:cxn ang="0">
                  <a:pos x="51" y="461"/>
                </a:cxn>
                <a:cxn ang="0">
                  <a:pos x="43" y="459"/>
                </a:cxn>
                <a:cxn ang="0">
                  <a:pos x="35" y="458"/>
                </a:cxn>
                <a:cxn ang="0">
                  <a:pos x="28" y="457"/>
                </a:cxn>
                <a:cxn ang="0">
                  <a:pos x="27" y="385"/>
                </a:cxn>
                <a:cxn ang="0">
                  <a:pos x="21" y="227"/>
                </a:cxn>
                <a:cxn ang="0">
                  <a:pos x="11" y="73"/>
                </a:cxn>
                <a:cxn ang="0">
                  <a:pos x="0" y="14"/>
                </a:cxn>
              </a:cxnLst>
              <a:rect l="0" t="0" r="r" b="b"/>
              <a:pathLst>
                <a:path w="235" h="465">
                  <a:moveTo>
                    <a:pt x="0" y="14"/>
                  </a:moveTo>
                  <a:lnTo>
                    <a:pt x="13" y="13"/>
                  </a:lnTo>
                  <a:lnTo>
                    <a:pt x="27" y="12"/>
                  </a:lnTo>
                  <a:lnTo>
                    <a:pt x="40" y="12"/>
                  </a:lnTo>
                  <a:lnTo>
                    <a:pt x="52" y="11"/>
                  </a:lnTo>
                  <a:lnTo>
                    <a:pt x="65" y="9"/>
                  </a:lnTo>
                  <a:lnTo>
                    <a:pt x="78" y="8"/>
                  </a:lnTo>
                  <a:lnTo>
                    <a:pt x="91" y="8"/>
                  </a:lnTo>
                  <a:lnTo>
                    <a:pt x="103" y="7"/>
                  </a:lnTo>
                  <a:lnTo>
                    <a:pt x="117" y="6"/>
                  </a:lnTo>
                  <a:lnTo>
                    <a:pt x="130" y="5"/>
                  </a:lnTo>
                  <a:lnTo>
                    <a:pt x="143" y="5"/>
                  </a:lnTo>
                  <a:lnTo>
                    <a:pt x="155" y="3"/>
                  </a:lnTo>
                  <a:lnTo>
                    <a:pt x="168" y="2"/>
                  </a:lnTo>
                  <a:lnTo>
                    <a:pt x="181" y="1"/>
                  </a:lnTo>
                  <a:lnTo>
                    <a:pt x="193" y="1"/>
                  </a:lnTo>
                  <a:lnTo>
                    <a:pt x="206" y="0"/>
                  </a:lnTo>
                  <a:lnTo>
                    <a:pt x="214" y="110"/>
                  </a:lnTo>
                  <a:lnTo>
                    <a:pt x="221" y="221"/>
                  </a:lnTo>
                  <a:lnTo>
                    <a:pt x="228" y="332"/>
                  </a:lnTo>
                  <a:lnTo>
                    <a:pt x="235" y="443"/>
                  </a:lnTo>
                  <a:lnTo>
                    <a:pt x="226" y="445"/>
                  </a:lnTo>
                  <a:lnTo>
                    <a:pt x="217" y="447"/>
                  </a:lnTo>
                  <a:lnTo>
                    <a:pt x="208" y="450"/>
                  </a:lnTo>
                  <a:lnTo>
                    <a:pt x="198" y="451"/>
                  </a:lnTo>
                  <a:lnTo>
                    <a:pt x="190" y="453"/>
                  </a:lnTo>
                  <a:lnTo>
                    <a:pt x="180" y="456"/>
                  </a:lnTo>
                  <a:lnTo>
                    <a:pt x="170" y="457"/>
                  </a:lnTo>
                  <a:lnTo>
                    <a:pt x="161" y="459"/>
                  </a:lnTo>
                  <a:lnTo>
                    <a:pt x="153" y="461"/>
                  </a:lnTo>
                  <a:lnTo>
                    <a:pt x="143" y="461"/>
                  </a:lnTo>
                  <a:lnTo>
                    <a:pt x="135" y="462"/>
                  </a:lnTo>
                  <a:lnTo>
                    <a:pt x="126" y="463"/>
                  </a:lnTo>
                  <a:lnTo>
                    <a:pt x="118" y="464"/>
                  </a:lnTo>
                  <a:lnTo>
                    <a:pt x="109" y="464"/>
                  </a:lnTo>
                  <a:lnTo>
                    <a:pt x="100" y="465"/>
                  </a:lnTo>
                  <a:lnTo>
                    <a:pt x="91" y="465"/>
                  </a:lnTo>
                  <a:lnTo>
                    <a:pt x="83" y="464"/>
                  </a:lnTo>
                  <a:lnTo>
                    <a:pt x="76" y="463"/>
                  </a:lnTo>
                  <a:lnTo>
                    <a:pt x="67" y="462"/>
                  </a:lnTo>
                  <a:lnTo>
                    <a:pt x="59" y="461"/>
                  </a:lnTo>
                  <a:lnTo>
                    <a:pt x="51" y="461"/>
                  </a:lnTo>
                  <a:lnTo>
                    <a:pt x="43" y="459"/>
                  </a:lnTo>
                  <a:lnTo>
                    <a:pt x="35" y="458"/>
                  </a:lnTo>
                  <a:lnTo>
                    <a:pt x="28" y="457"/>
                  </a:lnTo>
                  <a:lnTo>
                    <a:pt x="27" y="385"/>
                  </a:lnTo>
                  <a:lnTo>
                    <a:pt x="21" y="227"/>
                  </a:lnTo>
                  <a:lnTo>
                    <a:pt x="11" y="7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95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8" name="Freeform 1056"/>
            <p:cNvSpPr>
              <a:spLocks/>
            </p:cNvSpPr>
            <p:nvPr/>
          </p:nvSpPr>
          <p:spPr bwMode="auto">
            <a:xfrm>
              <a:off x="3065" y="1643"/>
              <a:ext cx="219" cy="46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4" y="12"/>
                </a:cxn>
                <a:cxn ang="0">
                  <a:pos x="48" y="11"/>
                </a:cxn>
                <a:cxn ang="0">
                  <a:pos x="72" y="8"/>
                </a:cxn>
                <a:cxn ang="0">
                  <a:pos x="96" y="7"/>
                </a:cxn>
                <a:cxn ang="0">
                  <a:pos x="119" y="5"/>
                </a:cxn>
                <a:cxn ang="0">
                  <a:pos x="143" y="3"/>
                </a:cxn>
                <a:cxn ang="0">
                  <a:pos x="166" y="1"/>
                </a:cxn>
                <a:cxn ang="0">
                  <a:pos x="190" y="0"/>
                </a:cxn>
                <a:cxn ang="0">
                  <a:pos x="198" y="111"/>
                </a:cxn>
                <a:cxn ang="0">
                  <a:pos x="205" y="222"/>
                </a:cxn>
                <a:cxn ang="0">
                  <a:pos x="212" y="333"/>
                </a:cxn>
                <a:cxn ang="0">
                  <a:pos x="219" y="444"/>
                </a:cxn>
                <a:cxn ang="0">
                  <a:pos x="211" y="446"/>
                </a:cxn>
                <a:cxn ang="0">
                  <a:pos x="202" y="447"/>
                </a:cxn>
                <a:cxn ang="0">
                  <a:pos x="194" y="450"/>
                </a:cxn>
                <a:cxn ang="0">
                  <a:pos x="186" y="451"/>
                </a:cxn>
                <a:cxn ang="0">
                  <a:pos x="176" y="453"/>
                </a:cxn>
                <a:cxn ang="0">
                  <a:pos x="168" y="456"/>
                </a:cxn>
                <a:cxn ang="0">
                  <a:pos x="159" y="457"/>
                </a:cxn>
                <a:cxn ang="0">
                  <a:pos x="151" y="459"/>
                </a:cxn>
                <a:cxn ang="0">
                  <a:pos x="143" y="461"/>
                </a:cxn>
                <a:cxn ang="0">
                  <a:pos x="133" y="461"/>
                </a:cxn>
                <a:cxn ang="0">
                  <a:pos x="125" y="462"/>
                </a:cxn>
                <a:cxn ang="0">
                  <a:pos x="116" y="463"/>
                </a:cxn>
                <a:cxn ang="0">
                  <a:pos x="108" y="464"/>
                </a:cxn>
                <a:cxn ang="0">
                  <a:pos x="99" y="464"/>
                </a:cxn>
                <a:cxn ang="0">
                  <a:pos x="90" y="465"/>
                </a:cxn>
                <a:cxn ang="0">
                  <a:pos x="81" y="465"/>
                </a:cxn>
                <a:cxn ang="0">
                  <a:pos x="74" y="464"/>
                </a:cxn>
                <a:cxn ang="0">
                  <a:pos x="68" y="463"/>
                </a:cxn>
                <a:cxn ang="0">
                  <a:pos x="61" y="462"/>
                </a:cxn>
                <a:cxn ang="0">
                  <a:pos x="55" y="459"/>
                </a:cxn>
                <a:cxn ang="0">
                  <a:pos x="48" y="458"/>
                </a:cxn>
                <a:cxn ang="0">
                  <a:pos x="41" y="457"/>
                </a:cxn>
                <a:cxn ang="0">
                  <a:pos x="35" y="456"/>
                </a:cxn>
                <a:cxn ang="0">
                  <a:pos x="27" y="455"/>
                </a:cxn>
                <a:cxn ang="0">
                  <a:pos x="27" y="383"/>
                </a:cxn>
                <a:cxn ang="0">
                  <a:pos x="21" y="225"/>
                </a:cxn>
                <a:cxn ang="0">
                  <a:pos x="11" y="73"/>
                </a:cxn>
                <a:cxn ang="0">
                  <a:pos x="0" y="14"/>
                </a:cxn>
              </a:cxnLst>
              <a:rect l="0" t="0" r="r" b="b"/>
              <a:pathLst>
                <a:path w="219" h="465">
                  <a:moveTo>
                    <a:pt x="0" y="14"/>
                  </a:moveTo>
                  <a:lnTo>
                    <a:pt x="24" y="12"/>
                  </a:lnTo>
                  <a:lnTo>
                    <a:pt x="48" y="11"/>
                  </a:lnTo>
                  <a:lnTo>
                    <a:pt x="72" y="8"/>
                  </a:lnTo>
                  <a:lnTo>
                    <a:pt x="96" y="7"/>
                  </a:lnTo>
                  <a:lnTo>
                    <a:pt x="119" y="5"/>
                  </a:lnTo>
                  <a:lnTo>
                    <a:pt x="143" y="3"/>
                  </a:lnTo>
                  <a:lnTo>
                    <a:pt x="166" y="1"/>
                  </a:lnTo>
                  <a:lnTo>
                    <a:pt x="190" y="0"/>
                  </a:lnTo>
                  <a:lnTo>
                    <a:pt x="198" y="111"/>
                  </a:lnTo>
                  <a:lnTo>
                    <a:pt x="205" y="222"/>
                  </a:lnTo>
                  <a:lnTo>
                    <a:pt x="212" y="333"/>
                  </a:lnTo>
                  <a:lnTo>
                    <a:pt x="219" y="444"/>
                  </a:lnTo>
                  <a:lnTo>
                    <a:pt x="211" y="446"/>
                  </a:lnTo>
                  <a:lnTo>
                    <a:pt x="202" y="447"/>
                  </a:lnTo>
                  <a:lnTo>
                    <a:pt x="194" y="450"/>
                  </a:lnTo>
                  <a:lnTo>
                    <a:pt x="186" y="451"/>
                  </a:lnTo>
                  <a:lnTo>
                    <a:pt x="176" y="453"/>
                  </a:lnTo>
                  <a:lnTo>
                    <a:pt x="168" y="456"/>
                  </a:lnTo>
                  <a:lnTo>
                    <a:pt x="159" y="457"/>
                  </a:lnTo>
                  <a:lnTo>
                    <a:pt x="151" y="459"/>
                  </a:lnTo>
                  <a:lnTo>
                    <a:pt x="143" y="461"/>
                  </a:lnTo>
                  <a:lnTo>
                    <a:pt x="133" y="461"/>
                  </a:lnTo>
                  <a:lnTo>
                    <a:pt x="125" y="462"/>
                  </a:lnTo>
                  <a:lnTo>
                    <a:pt x="116" y="463"/>
                  </a:lnTo>
                  <a:lnTo>
                    <a:pt x="108" y="464"/>
                  </a:lnTo>
                  <a:lnTo>
                    <a:pt x="99" y="464"/>
                  </a:lnTo>
                  <a:lnTo>
                    <a:pt x="90" y="465"/>
                  </a:lnTo>
                  <a:lnTo>
                    <a:pt x="81" y="465"/>
                  </a:lnTo>
                  <a:lnTo>
                    <a:pt x="74" y="464"/>
                  </a:lnTo>
                  <a:lnTo>
                    <a:pt x="68" y="463"/>
                  </a:lnTo>
                  <a:lnTo>
                    <a:pt x="61" y="462"/>
                  </a:lnTo>
                  <a:lnTo>
                    <a:pt x="55" y="459"/>
                  </a:lnTo>
                  <a:lnTo>
                    <a:pt x="48" y="458"/>
                  </a:lnTo>
                  <a:lnTo>
                    <a:pt x="41" y="457"/>
                  </a:lnTo>
                  <a:lnTo>
                    <a:pt x="35" y="456"/>
                  </a:lnTo>
                  <a:lnTo>
                    <a:pt x="27" y="455"/>
                  </a:lnTo>
                  <a:lnTo>
                    <a:pt x="27" y="383"/>
                  </a:lnTo>
                  <a:lnTo>
                    <a:pt x="21" y="225"/>
                  </a:lnTo>
                  <a:lnTo>
                    <a:pt x="11" y="7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E5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89" name="Freeform 1057"/>
            <p:cNvSpPr>
              <a:spLocks/>
            </p:cNvSpPr>
            <p:nvPr/>
          </p:nvSpPr>
          <p:spPr bwMode="auto">
            <a:xfrm>
              <a:off x="3074" y="1644"/>
              <a:ext cx="204" cy="464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2" y="12"/>
                </a:cxn>
                <a:cxn ang="0">
                  <a:pos x="44" y="11"/>
                </a:cxn>
                <a:cxn ang="0">
                  <a:pos x="65" y="8"/>
                </a:cxn>
                <a:cxn ang="0">
                  <a:pos x="88" y="7"/>
                </a:cxn>
                <a:cxn ang="0">
                  <a:pos x="110" y="5"/>
                </a:cxn>
                <a:cxn ang="0">
                  <a:pos x="131" y="4"/>
                </a:cxn>
                <a:cxn ang="0">
                  <a:pos x="153" y="1"/>
                </a:cxn>
                <a:cxn ang="0">
                  <a:pos x="174" y="0"/>
                </a:cxn>
                <a:cxn ang="0">
                  <a:pos x="183" y="110"/>
                </a:cxn>
                <a:cxn ang="0">
                  <a:pos x="190" y="221"/>
                </a:cxn>
                <a:cxn ang="0">
                  <a:pos x="197" y="332"/>
                </a:cxn>
                <a:cxn ang="0">
                  <a:pos x="204" y="443"/>
                </a:cxn>
                <a:cxn ang="0">
                  <a:pos x="196" y="445"/>
                </a:cxn>
                <a:cxn ang="0">
                  <a:pos x="189" y="448"/>
                </a:cxn>
                <a:cxn ang="0">
                  <a:pos x="180" y="449"/>
                </a:cxn>
                <a:cxn ang="0">
                  <a:pos x="173" y="451"/>
                </a:cxn>
                <a:cxn ang="0">
                  <a:pos x="165" y="452"/>
                </a:cxn>
                <a:cxn ang="0">
                  <a:pos x="157" y="455"/>
                </a:cxn>
                <a:cxn ang="0">
                  <a:pos x="149" y="456"/>
                </a:cxn>
                <a:cxn ang="0">
                  <a:pos x="142" y="458"/>
                </a:cxn>
                <a:cxn ang="0">
                  <a:pos x="134" y="460"/>
                </a:cxn>
                <a:cxn ang="0">
                  <a:pos x="124" y="460"/>
                </a:cxn>
                <a:cxn ang="0">
                  <a:pos x="116" y="461"/>
                </a:cxn>
                <a:cxn ang="0">
                  <a:pos x="107" y="462"/>
                </a:cxn>
                <a:cxn ang="0">
                  <a:pos x="99" y="463"/>
                </a:cxn>
                <a:cxn ang="0">
                  <a:pos x="90" y="463"/>
                </a:cxn>
                <a:cxn ang="0">
                  <a:pos x="81" y="464"/>
                </a:cxn>
                <a:cxn ang="0">
                  <a:pos x="72" y="464"/>
                </a:cxn>
                <a:cxn ang="0">
                  <a:pos x="66" y="463"/>
                </a:cxn>
                <a:cxn ang="0">
                  <a:pos x="60" y="462"/>
                </a:cxn>
                <a:cxn ang="0">
                  <a:pos x="56" y="460"/>
                </a:cxn>
                <a:cxn ang="0">
                  <a:pos x="50" y="458"/>
                </a:cxn>
                <a:cxn ang="0">
                  <a:pos x="45" y="457"/>
                </a:cxn>
                <a:cxn ang="0">
                  <a:pos x="39" y="455"/>
                </a:cxn>
                <a:cxn ang="0">
                  <a:pos x="34" y="454"/>
                </a:cxn>
                <a:cxn ang="0">
                  <a:pos x="28" y="452"/>
                </a:cxn>
                <a:cxn ang="0">
                  <a:pos x="28" y="380"/>
                </a:cxn>
                <a:cxn ang="0">
                  <a:pos x="22" y="223"/>
                </a:cxn>
                <a:cxn ang="0">
                  <a:pos x="11" y="72"/>
                </a:cxn>
                <a:cxn ang="0">
                  <a:pos x="0" y="13"/>
                </a:cxn>
              </a:cxnLst>
              <a:rect l="0" t="0" r="r" b="b"/>
              <a:pathLst>
                <a:path w="204" h="464">
                  <a:moveTo>
                    <a:pt x="0" y="13"/>
                  </a:moveTo>
                  <a:lnTo>
                    <a:pt x="22" y="12"/>
                  </a:lnTo>
                  <a:lnTo>
                    <a:pt x="44" y="11"/>
                  </a:lnTo>
                  <a:lnTo>
                    <a:pt x="65" y="8"/>
                  </a:lnTo>
                  <a:lnTo>
                    <a:pt x="88" y="7"/>
                  </a:lnTo>
                  <a:lnTo>
                    <a:pt x="110" y="5"/>
                  </a:lnTo>
                  <a:lnTo>
                    <a:pt x="131" y="4"/>
                  </a:lnTo>
                  <a:lnTo>
                    <a:pt x="153" y="1"/>
                  </a:lnTo>
                  <a:lnTo>
                    <a:pt x="174" y="0"/>
                  </a:lnTo>
                  <a:lnTo>
                    <a:pt x="183" y="110"/>
                  </a:lnTo>
                  <a:lnTo>
                    <a:pt x="190" y="221"/>
                  </a:lnTo>
                  <a:lnTo>
                    <a:pt x="197" y="332"/>
                  </a:lnTo>
                  <a:lnTo>
                    <a:pt x="204" y="443"/>
                  </a:lnTo>
                  <a:lnTo>
                    <a:pt x="196" y="445"/>
                  </a:lnTo>
                  <a:lnTo>
                    <a:pt x="189" y="448"/>
                  </a:lnTo>
                  <a:lnTo>
                    <a:pt x="180" y="449"/>
                  </a:lnTo>
                  <a:lnTo>
                    <a:pt x="173" y="451"/>
                  </a:lnTo>
                  <a:lnTo>
                    <a:pt x="165" y="452"/>
                  </a:lnTo>
                  <a:lnTo>
                    <a:pt x="157" y="455"/>
                  </a:lnTo>
                  <a:lnTo>
                    <a:pt x="149" y="456"/>
                  </a:lnTo>
                  <a:lnTo>
                    <a:pt x="142" y="458"/>
                  </a:lnTo>
                  <a:lnTo>
                    <a:pt x="134" y="460"/>
                  </a:lnTo>
                  <a:lnTo>
                    <a:pt x="124" y="460"/>
                  </a:lnTo>
                  <a:lnTo>
                    <a:pt x="116" y="461"/>
                  </a:lnTo>
                  <a:lnTo>
                    <a:pt x="107" y="462"/>
                  </a:lnTo>
                  <a:lnTo>
                    <a:pt x="99" y="463"/>
                  </a:lnTo>
                  <a:lnTo>
                    <a:pt x="90" y="463"/>
                  </a:lnTo>
                  <a:lnTo>
                    <a:pt x="81" y="464"/>
                  </a:lnTo>
                  <a:lnTo>
                    <a:pt x="72" y="464"/>
                  </a:lnTo>
                  <a:lnTo>
                    <a:pt x="66" y="463"/>
                  </a:lnTo>
                  <a:lnTo>
                    <a:pt x="60" y="462"/>
                  </a:lnTo>
                  <a:lnTo>
                    <a:pt x="56" y="460"/>
                  </a:lnTo>
                  <a:lnTo>
                    <a:pt x="50" y="458"/>
                  </a:lnTo>
                  <a:lnTo>
                    <a:pt x="45" y="457"/>
                  </a:lnTo>
                  <a:lnTo>
                    <a:pt x="39" y="455"/>
                  </a:lnTo>
                  <a:lnTo>
                    <a:pt x="34" y="454"/>
                  </a:lnTo>
                  <a:lnTo>
                    <a:pt x="28" y="452"/>
                  </a:lnTo>
                  <a:lnTo>
                    <a:pt x="28" y="380"/>
                  </a:lnTo>
                  <a:lnTo>
                    <a:pt x="22" y="223"/>
                  </a:lnTo>
                  <a:lnTo>
                    <a:pt x="11" y="7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A5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0" name="Freeform 1058"/>
            <p:cNvSpPr>
              <a:spLocks/>
            </p:cNvSpPr>
            <p:nvPr/>
          </p:nvSpPr>
          <p:spPr bwMode="auto">
            <a:xfrm>
              <a:off x="3084" y="1644"/>
              <a:ext cx="188" cy="46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0" y="12"/>
                </a:cxn>
                <a:cxn ang="0">
                  <a:pos x="40" y="11"/>
                </a:cxn>
                <a:cxn ang="0">
                  <a:pos x="60" y="8"/>
                </a:cxn>
                <a:cxn ang="0">
                  <a:pos x="79" y="7"/>
                </a:cxn>
                <a:cxn ang="0">
                  <a:pos x="100" y="5"/>
                </a:cxn>
                <a:cxn ang="0">
                  <a:pos x="119" y="4"/>
                </a:cxn>
                <a:cxn ang="0">
                  <a:pos x="139" y="1"/>
                </a:cxn>
                <a:cxn ang="0">
                  <a:pos x="158" y="0"/>
                </a:cxn>
                <a:cxn ang="0">
                  <a:pos x="165" y="110"/>
                </a:cxn>
                <a:cxn ang="0">
                  <a:pos x="173" y="222"/>
                </a:cxn>
                <a:cxn ang="0">
                  <a:pos x="180" y="334"/>
                </a:cxn>
                <a:cxn ang="0">
                  <a:pos x="188" y="444"/>
                </a:cxn>
                <a:cxn ang="0">
                  <a:pos x="181" y="445"/>
                </a:cxn>
                <a:cxn ang="0">
                  <a:pos x="174" y="448"/>
                </a:cxn>
                <a:cxn ang="0">
                  <a:pos x="167" y="449"/>
                </a:cxn>
                <a:cxn ang="0">
                  <a:pos x="159" y="451"/>
                </a:cxn>
                <a:cxn ang="0">
                  <a:pos x="152" y="452"/>
                </a:cxn>
                <a:cxn ang="0">
                  <a:pos x="145" y="455"/>
                </a:cxn>
                <a:cxn ang="0">
                  <a:pos x="139" y="456"/>
                </a:cxn>
                <a:cxn ang="0">
                  <a:pos x="132" y="458"/>
                </a:cxn>
                <a:cxn ang="0">
                  <a:pos x="124" y="460"/>
                </a:cxn>
                <a:cxn ang="0">
                  <a:pos x="114" y="460"/>
                </a:cxn>
                <a:cxn ang="0">
                  <a:pos x="106" y="461"/>
                </a:cxn>
                <a:cxn ang="0">
                  <a:pos x="97" y="462"/>
                </a:cxn>
                <a:cxn ang="0">
                  <a:pos x="89" y="463"/>
                </a:cxn>
                <a:cxn ang="0">
                  <a:pos x="80" y="463"/>
                </a:cxn>
                <a:cxn ang="0">
                  <a:pos x="71" y="464"/>
                </a:cxn>
                <a:cxn ang="0">
                  <a:pos x="62" y="464"/>
                </a:cxn>
                <a:cxn ang="0">
                  <a:pos x="54" y="461"/>
                </a:cxn>
                <a:cxn ang="0">
                  <a:pos x="44" y="457"/>
                </a:cxn>
                <a:cxn ang="0">
                  <a:pos x="36" y="454"/>
                </a:cxn>
                <a:cxn ang="0">
                  <a:pos x="28" y="451"/>
                </a:cxn>
                <a:cxn ang="0">
                  <a:pos x="30" y="431"/>
                </a:cxn>
                <a:cxn ang="0">
                  <a:pos x="29" y="379"/>
                </a:cxn>
                <a:cxn ang="0">
                  <a:pos x="26" y="306"/>
                </a:cxn>
                <a:cxn ang="0">
                  <a:pos x="23" y="223"/>
                </a:cxn>
                <a:cxn ang="0">
                  <a:pos x="18" y="142"/>
                </a:cxn>
                <a:cxn ang="0">
                  <a:pos x="12" y="72"/>
                </a:cxn>
                <a:cxn ang="0">
                  <a:pos x="6" y="26"/>
                </a:cxn>
                <a:cxn ang="0">
                  <a:pos x="0" y="14"/>
                </a:cxn>
              </a:cxnLst>
              <a:rect l="0" t="0" r="r" b="b"/>
              <a:pathLst>
                <a:path w="188" h="464">
                  <a:moveTo>
                    <a:pt x="0" y="14"/>
                  </a:moveTo>
                  <a:lnTo>
                    <a:pt x="20" y="12"/>
                  </a:lnTo>
                  <a:lnTo>
                    <a:pt x="40" y="11"/>
                  </a:lnTo>
                  <a:lnTo>
                    <a:pt x="60" y="8"/>
                  </a:lnTo>
                  <a:lnTo>
                    <a:pt x="79" y="7"/>
                  </a:lnTo>
                  <a:lnTo>
                    <a:pt x="100" y="5"/>
                  </a:lnTo>
                  <a:lnTo>
                    <a:pt x="119" y="4"/>
                  </a:lnTo>
                  <a:lnTo>
                    <a:pt x="139" y="1"/>
                  </a:lnTo>
                  <a:lnTo>
                    <a:pt x="158" y="0"/>
                  </a:lnTo>
                  <a:lnTo>
                    <a:pt x="165" y="110"/>
                  </a:lnTo>
                  <a:lnTo>
                    <a:pt x="173" y="222"/>
                  </a:lnTo>
                  <a:lnTo>
                    <a:pt x="180" y="334"/>
                  </a:lnTo>
                  <a:lnTo>
                    <a:pt x="188" y="444"/>
                  </a:lnTo>
                  <a:lnTo>
                    <a:pt x="181" y="445"/>
                  </a:lnTo>
                  <a:lnTo>
                    <a:pt x="174" y="448"/>
                  </a:lnTo>
                  <a:lnTo>
                    <a:pt x="167" y="449"/>
                  </a:lnTo>
                  <a:lnTo>
                    <a:pt x="159" y="451"/>
                  </a:lnTo>
                  <a:lnTo>
                    <a:pt x="152" y="452"/>
                  </a:lnTo>
                  <a:lnTo>
                    <a:pt x="145" y="455"/>
                  </a:lnTo>
                  <a:lnTo>
                    <a:pt x="139" y="456"/>
                  </a:lnTo>
                  <a:lnTo>
                    <a:pt x="132" y="458"/>
                  </a:lnTo>
                  <a:lnTo>
                    <a:pt x="124" y="460"/>
                  </a:lnTo>
                  <a:lnTo>
                    <a:pt x="114" y="460"/>
                  </a:lnTo>
                  <a:lnTo>
                    <a:pt x="106" y="461"/>
                  </a:lnTo>
                  <a:lnTo>
                    <a:pt x="97" y="462"/>
                  </a:lnTo>
                  <a:lnTo>
                    <a:pt x="89" y="463"/>
                  </a:lnTo>
                  <a:lnTo>
                    <a:pt x="80" y="463"/>
                  </a:lnTo>
                  <a:lnTo>
                    <a:pt x="71" y="464"/>
                  </a:lnTo>
                  <a:lnTo>
                    <a:pt x="62" y="464"/>
                  </a:lnTo>
                  <a:lnTo>
                    <a:pt x="54" y="461"/>
                  </a:lnTo>
                  <a:lnTo>
                    <a:pt x="44" y="457"/>
                  </a:lnTo>
                  <a:lnTo>
                    <a:pt x="36" y="454"/>
                  </a:lnTo>
                  <a:lnTo>
                    <a:pt x="28" y="451"/>
                  </a:lnTo>
                  <a:lnTo>
                    <a:pt x="30" y="431"/>
                  </a:lnTo>
                  <a:lnTo>
                    <a:pt x="29" y="379"/>
                  </a:lnTo>
                  <a:lnTo>
                    <a:pt x="26" y="306"/>
                  </a:lnTo>
                  <a:lnTo>
                    <a:pt x="23" y="223"/>
                  </a:lnTo>
                  <a:lnTo>
                    <a:pt x="18" y="142"/>
                  </a:lnTo>
                  <a:lnTo>
                    <a:pt x="12" y="72"/>
                  </a:lnTo>
                  <a:lnTo>
                    <a:pt x="6" y="26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AA6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1" name="Freeform 1059"/>
            <p:cNvSpPr>
              <a:spLocks/>
            </p:cNvSpPr>
            <p:nvPr/>
          </p:nvSpPr>
          <p:spPr bwMode="auto">
            <a:xfrm>
              <a:off x="3092" y="1645"/>
              <a:ext cx="173" cy="46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8" y="12"/>
                </a:cxn>
                <a:cxn ang="0">
                  <a:pos x="36" y="10"/>
                </a:cxn>
                <a:cxn ang="0">
                  <a:pos x="54" y="9"/>
                </a:cxn>
                <a:cxn ang="0">
                  <a:pos x="72" y="6"/>
                </a:cxn>
                <a:cxn ang="0">
                  <a:pos x="90" y="5"/>
                </a:cxn>
                <a:cxn ang="0">
                  <a:pos x="108" y="3"/>
                </a:cxn>
                <a:cxn ang="0">
                  <a:pos x="126" y="1"/>
                </a:cxn>
                <a:cxn ang="0">
                  <a:pos x="144" y="0"/>
                </a:cxn>
                <a:cxn ang="0">
                  <a:pos x="151" y="111"/>
                </a:cxn>
                <a:cxn ang="0">
                  <a:pos x="159" y="221"/>
                </a:cxn>
                <a:cxn ang="0">
                  <a:pos x="166" y="333"/>
                </a:cxn>
                <a:cxn ang="0">
                  <a:pos x="173" y="443"/>
                </a:cxn>
                <a:cxn ang="0">
                  <a:pos x="167" y="444"/>
                </a:cxn>
                <a:cxn ang="0">
                  <a:pos x="161" y="447"/>
                </a:cxn>
                <a:cxn ang="0">
                  <a:pos x="155" y="448"/>
                </a:cxn>
                <a:cxn ang="0">
                  <a:pos x="149" y="450"/>
                </a:cxn>
                <a:cxn ang="0">
                  <a:pos x="142" y="451"/>
                </a:cxn>
                <a:cxn ang="0">
                  <a:pos x="136" y="454"/>
                </a:cxn>
                <a:cxn ang="0">
                  <a:pos x="130" y="455"/>
                </a:cxn>
                <a:cxn ang="0">
                  <a:pos x="124" y="457"/>
                </a:cxn>
                <a:cxn ang="0">
                  <a:pos x="116" y="459"/>
                </a:cxn>
                <a:cxn ang="0">
                  <a:pos x="106" y="459"/>
                </a:cxn>
                <a:cxn ang="0">
                  <a:pos x="98" y="460"/>
                </a:cxn>
                <a:cxn ang="0">
                  <a:pos x="89" y="461"/>
                </a:cxn>
                <a:cxn ang="0">
                  <a:pos x="81" y="462"/>
                </a:cxn>
                <a:cxn ang="0">
                  <a:pos x="72" y="462"/>
                </a:cxn>
                <a:cxn ang="0">
                  <a:pos x="63" y="463"/>
                </a:cxn>
                <a:cxn ang="0">
                  <a:pos x="54" y="463"/>
                </a:cxn>
                <a:cxn ang="0">
                  <a:pos x="48" y="460"/>
                </a:cxn>
                <a:cxn ang="0">
                  <a:pos x="42" y="455"/>
                </a:cxn>
                <a:cxn ang="0">
                  <a:pos x="36" y="451"/>
                </a:cxn>
                <a:cxn ang="0">
                  <a:pos x="30" y="448"/>
                </a:cxn>
                <a:cxn ang="0">
                  <a:pos x="33" y="429"/>
                </a:cxn>
                <a:cxn ang="0">
                  <a:pos x="32" y="377"/>
                </a:cxn>
                <a:cxn ang="0">
                  <a:pos x="29" y="304"/>
                </a:cxn>
                <a:cxn ang="0">
                  <a:pos x="24" y="221"/>
                </a:cxn>
                <a:cxn ang="0">
                  <a:pos x="18" y="141"/>
                </a:cxn>
                <a:cxn ang="0">
                  <a:pos x="12" y="71"/>
                </a:cxn>
                <a:cxn ang="0">
                  <a:pos x="6" y="25"/>
                </a:cxn>
                <a:cxn ang="0">
                  <a:pos x="0" y="13"/>
                </a:cxn>
              </a:cxnLst>
              <a:rect l="0" t="0" r="r" b="b"/>
              <a:pathLst>
                <a:path w="173" h="463">
                  <a:moveTo>
                    <a:pt x="0" y="13"/>
                  </a:moveTo>
                  <a:lnTo>
                    <a:pt x="18" y="12"/>
                  </a:lnTo>
                  <a:lnTo>
                    <a:pt x="36" y="10"/>
                  </a:lnTo>
                  <a:lnTo>
                    <a:pt x="54" y="9"/>
                  </a:lnTo>
                  <a:lnTo>
                    <a:pt x="72" y="6"/>
                  </a:lnTo>
                  <a:lnTo>
                    <a:pt x="90" y="5"/>
                  </a:lnTo>
                  <a:lnTo>
                    <a:pt x="108" y="3"/>
                  </a:lnTo>
                  <a:lnTo>
                    <a:pt x="126" y="1"/>
                  </a:lnTo>
                  <a:lnTo>
                    <a:pt x="144" y="0"/>
                  </a:lnTo>
                  <a:lnTo>
                    <a:pt x="151" y="111"/>
                  </a:lnTo>
                  <a:lnTo>
                    <a:pt x="159" y="221"/>
                  </a:lnTo>
                  <a:lnTo>
                    <a:pt x="166" y="333"/>
                  </a:lnTo>
                  <a:lnTo>
                    <a:pt x="173" y="443"/>
                  </a:lnTo>
                  <a:lnTo>
                    <a:pt x="167" y="444"/>
                  </a:lnTo>
                  <a:lnTo>
                    <a:pt x="161" y="447"/>
                  </a:lnTo>
                  <a:lnTo>
                    <a:pt x="155" y="448"/>
                  </a:lnTo>
                  <a:lnTo>
                    <a:pt x="149" y="450"/>
                  </a:lnTo>
                  <a:lnTo>
                    <a:pt x="142" y="451"/>
                  </a:lnTo>
                  <a:lnTo>
                    <a:pt x="136" y="454"/>
                  </a:lnTo>
                  <a:lnTo>
                    <a:pt x="130" y="455"/>
                  </a:lnTo>
                  <a:lnTo>
                    <a:pt x="124" y="457"/>
                  </a:lnTo>
                  <a:lnTo>
                    <a:pt x="116" y="459"/>
                  </a:lnTo>
                  <a:lnTo>
                    <a:pt x="106" y="459"/>
                  </a:lnTo>
                  <a:lnTo>
                    <a:pt x="98" y="460"/>
                  </a:lnTo>
                  <a:lnTo>
                    <a:pt x="89" y="461"/>
                  </a:lnTo>
                  <a:lnTo>
                    <a:pt x="81" y="462"/>
                  </a:lnTo>
                  <a:lnTo>
                    <a:pt x="72" y="462"/>
                  </a:lnTo>
                  <a:lnTo>
                    <a:pt x="63" y="463"/>
                  </a:lnTo>
                  <a:lnTo>
                    <a:pt x="54" y="463"/>
                  </a:lnTo>
                  <a:lnTo>
                    <a:pt x="48" y="460"/>
                  </a:lnTo>
                  <a:lnTo>
                    <a:pt x="42" y="455"/>
                  </a:lnTo>
                  <a:lnTo>
                    <a:pt x="36" y="451"/>
                  </a:lnTo>
                  <a:lnTo>
                    <a:pt x="30" y="448"/>
                  </a:lnTo>
                  <a:lnTo>
                    <a:pt x="33" y="429"/>
                  </a:lnTo>
                  <a:lnTo>
                    <a:pt x="32" y="377"/>
                  </a:lnTo>
                  <a:lnTo>
                    <a:pt x="29" y="304"/>
                  </a:lnTo>
                  <a:lnTo>
                    <a:pt x="24" y="221"/>
                  </a:lnTo>
                  <a:lnTo>
                    <a:pt x="18" y="141"/>
                  </a:lnTo>
                  <a:lnTo>
                    <a:pt x="12" y="71"/>
                  </a:lnTo>
                  <a:lnTo>
                    <a:pt x="6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2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2" name="Freeform 1060"/>
            <p:cNvSpPr>
              <a:spLocks/>
            </p:cNvSpPr>
            <p:nvPr/>
          </p:nvSpPr>
          <p:spPr bwMode="auto">
            <a:xfrm>
              <a:off x="3102" y="1645"/>
              <a:ext cx="157" cy="46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7" y="12"/>
                </a:cxn>
                <a:cxn ang="0">
                  <a:pos x="32" y="10"/>
                </a:cxn>
                <a:cxn ang="0">
                  <a:pos x="49" y="9"/>
                </a:cxn>
                <a:cxn ang="0">
                  <a:pos x="65" y="6"/>
                </a:cxn>
                <a:cxn ang="0">
                  <a:pos x="80" y="5"/>
                </a:cxn>
                <a:cxn ang="0">
                  <a:pos x="96" y="4"/>
                </a:cxn>
                <a:cxn ang="0">
                  <a:pos x="111" y="1"/>
                </a:cxn>
                <a:cxn ang="0">
                  <a:pos x="127" y="0"/>
                </a:cxn>
                <a:cxn ang="0">
                  <a:pos x="135" y="111"/>
                </a:cxn>
                <a:cxn ang="0">
                  <a:pos x="143" y="222"/>
                </a:cxn>
                <a:cxn ang="0">
                  <a:pos x="150" y="333"/>
                </a:cxn>
                <a:cxn ang="0">
                  <a:pos x="157" y="444"/>
                </a:cxn>
                <a:cxn ang="0">
                  <a:pos x="152" y="445"/>
                </a:cxn>
                <a:cxn ang="0">
                  <a:pos x="146" y="447"/>
                </a:cxn>
                <a:cxn ang="0">
                  <a:pos x="141" y="449"/>
                </a:cxn>
                <a:cxn ang="0">
                  <a:pos x="135" y="450"/>
                </a:cxn>
                <a:cxn ang="0">
                  <a:pos x="131" y="453"/>
                </a:cxn>
                <a:cxn ang="0">
                  <a:pos x="125" y="454"/>
                </a:cxn>
                <a:cxn ang="0">
                  <a:pos x="120" y="456"/>
                </a:cxn>
                <a:cxn ang="0">
                  <a:pos x="114" y="457"/>
                </a:cxn>
                <a:cxn ang="0">
                  <a:pos x="106" y="459"/>
                </a:cxn>
                <a:cxn ang="0">
                  <a:pos x="96" y="459"/>
                </a:cxn>
                <a:cxn ang="0">
                  <a:pos x="88" y="460"/>
                </a:cxn>
                <a:cxn ang="0">
                  <a:pos x="79" y="461"/>
                </a:cxn>
                <a:cxn ang="0">
                  <a:pos x="71" y="462"/>
                </a:cxn>
                <a:cxn ang="0">
                  <a:pos x="62" y="462"/>
                </a:cxn>
                <a:cxn ang="0">
                  <a:pos x="53" y="463"/>
                </a:cxn>
                <a:cxn ang="0">
                  <a:pos x="44" y="463"/>
                </a:cxn>
                <a:cxn ang="0">
                  <a:pos x="40" y="459"/>
                </a:cxn>
                <a:cxn ang="0">
                  <a:pos x="36" y="455"/>
                </a:cxn>
                <a:cxn ang="0">
                  <a:pos x="32" y="451"/>
                </a:cxn>
                <a:cxn ang="0">
                  <a:pos x="29" y="447"/>
                </a:cxn>
                <a:cxn ang="0">
                  <a:pos x="31" y="427"/>
                </a:cxn>
                <a:cxn ang="0">
                  <a:pos x="31" y="376"/>
                </a:cxn>
                <a:cxn ang="0">
                  <a:pos x="29" y="304"/>
                </a:cxn>
                <a:cxn ang="0">
                  <a:pos x="24" y="221"/>
                </a:cxn>
                <a:cxn ang="0">
                  <a:pos x="18" y="139"/>
                </a:cxn>
                <a:cxn ang="0">
                  <a:pos x="12" y="71"/>
                </a:cxn>
                <a:cxn ang="0">
                  <a:pos x="6" y="25"/>
                </a:cxn>
                <a:cxn ang="0">
                  <a:pos x="0" y="13"/>
                </a:cxn>
              </a:cxnLst>
              <a:rect l="0" t="0" r="r" b="b"/>
              <a:pathLst>
                <a:path w="157" h="463">
                  <a:moveTo>
                    <a:pt x="0" y="13"/>
                  </a:moveTo>
                  <a:lnTo>
                    <a:pt x="17" y="12"/>
                  </a:lnTo>
                  <a:lnTo>
                    <a:pt x="32" y="10"/>
                  </a:lnTo>
                  <a:lnTo>
                    <a:pt x="49" y="9"/>
                  </a:lnTo>
                  <a:lnTo>
                    <a:pt x="65" y="6"/>
                  </a:lnTo>
                  <a:lnTo>
                    <a:pt x="80" y="5"/>
                  </a:lnTo>
                  <a:lnTo>
                    <a:pt x="96" y="4"/>
                  </a:lnTo>
                  <a:lnTo>
                    <a:pt x="111" y="1"/>
                  </a:lnTo>
                  <a:lnTo>
                    <a:pt x="127" y="0"/>
                  </a:lnTo>
                  <a:lnTo>
                    <a:pt x="135" y="111"/>
                  </a:lnTo>
                  <a:lnTo>
                    <a:pt x="143" y="222"/>
                  </a:lnTo>
                  <a:lnTo>
                    <a:pt x="150" y="333"/>
                  </a:lnTo>
                  <a:lnTo>
                    <a:pt x="157" y="444"/>
                  </a:lnTo>
                  <a:lnTo>
                    <a:pt x="152" y="445"/>
                  </a:lnTo>
                  <a:lnTo>
                    <a:pt x="146" y="447"/>
                  </a:lnTo>
                  <a:lnTo>
                    <a:pt x="141" y="449"/>
                  </a:lnTo>
                  <a:lnTo>
                    <a:pt x="135" y="450"/>
                  </a:lnTo>
                  <a:lnTo>
                    <a:pt x="131" y="453"/>
                  </a:lnTo>
                  <a:lnTo>
                    <a:pt x="125" y="454"/>
                  </a:lnTo>
                  <a:lnTo>
                    <a:pt x="120" y="456"/>
                  </a:lnTo>
                  <a:lnTo>
                    <a:pt x="114" y="457"/>
                  </a:lnTo>
                  <a:lnTo>
                    <a:pt x="106" y="459"/>
                  </a:lnTo>
                  <a:lnTo>
                    <a:pt x="96" y="459"/>
                  </a:lnTo>
                  <a:lnTo>
                    <a:pt x="88" y="460"/>
                  </a:lnTo>
                  <a:lnTo>
                    <a:pt x="79" y="461"/>
                  </a:lnTo>
                  <a:lnTo>
                    <a:pt x="71" y="462"/>
                  </a:lnTo>
                  <a:lnTo>
                    <a:pt x="62" y="462"/>
                  </a:lnTo>
                  <a:lnTo>
                    <a:pt x="53" y="463"/>
                  </a:lnTo>
                  <a:lnTo>
                    <a:pt x="44" y="463"/>
                  </a:lnTo>
                  <a:lnTo>
                    <a:pt x="40" y="459"/>
                  </a:lnTo>
                  <a:lnTo>
                    <a:pt x="36" y="455"/>
                  </a:lnTo>
                  <a:lnTo>
                    <a:pt x="32" y="451"/>
                  </a:lnTo>
                  <a:lnTo>
                    <a:pt x="29" y="447"/>
                  </a:lnTo>
                  <a:lnTo>
                    <a:pt x="31" y="427"/>
                  </a:lnTo>
                  <a:lnTo>
                    <a:pt x="31" y="376"/>
                  </a:lnTo>
                  <a:lnTo>
                    <a:pt x="29" y="304"/>
                  </a:lnTo>
                  <a:lnTo>
                    <a:pt x="24" y="221"/>
                  </a:lnTo>
                  <a:lnTo>
                    <a:pt x="18" y="139"/>
                  </a:lnTo>
                  <a:lnTo>
                    <a:pt x="12" y="71"/>
                  </a:lnTo>
                  <a:lnTo>
                    <a:pt x="6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77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3" name="Freeform 1061"/>
            <p:cNvSpPr>
              <a:spLocks/>
            </p:cNvSpPr>
            <p:nvPr/>
          </p:nvSpPr>
          <p:spPr bwMode="auto">
            <a:xfrm>
              <a:off x="3112" y="1646"/>
              <a:ext cx="140" cy="46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4" y="11"/>
                </a:cxn>
                <a:cxn ang="0">
                  <a:pos x="27" y="10"/>
                </a:cxn>
                <a:cxn ang="0">
                  <a:pos x="42" y="8"/>
                </a:cxn>
                <a:cxn ang="0">
                  <a:pos x="56" y="6"/>
                </a:cxn>
                <a:cxn ang="0">
                  <a:pos x="69" y="5"/>
                </a:cxn>
                <a:cxn ang="0">
                  <a:pos x="84" y="3"/>
                </a:cxn>
                <a:cxn ang="0">
                  <a:pos x="97" y="2"/>
                </a:cxn>
                <a:cxn ang="0">
                  <a:pos x="111" y="0"/>
                </a:cxn>
                <a:cxn ang="0">
                  <a:pos x="118" y="111"/>
                </a:cxn>
                <a:cxn ang="0">
                  <a:pos x="125" y="221"/>
                </a:cxn>
                <a:cxn ang="0">
                  <a:pos x="133" y="333"/>
                </a:cxn>
                <a:cxn ang="0">
                  <a:pos x="140" y="443"/>
                </a:cxn>
                <a:cxn ang="0">
                  <a:pos x="135" y="444"/>
                </a:cxn>
                <a:cxn ang="0">
                  <a:pos x="131" y="447"/>
                </a:cxn>
                <a:cxn ang="0">
                  <a:pos x="127" y="448"/>
                </a:cxn>
                <a:cxn ang="0">
                  <a:pos x="122" y="449"/>
                </a:cxn>
                <a:cxn ang="0">
                  <a:pos x="117" y="452"/>
                </a:cxn>
                <a:cxn ang="0">
                  <a:pos x="113" y="453"/>
                </a:cxn>
                <a:cxn ang="0">
                  <a:pos x="109" y="455"/>
                </a:cxn>
                <a:cxn ang="0">
                  <a:pos x="104" y="456"/>
                </a:cxn>
                <a:cxn ang="0">
                  <a:pos x="96" y="458"/>
                </a:cxn>
                <a:cxn ang="0">
                  <a:pos x="86" y="458"/>
                </a:cxn>
                <a:cxn ang="0">
                  <a:pos x="78" y="459"/>
                </a:cxn>
                <a:cxn ang="0">
                  <a:pos x="69" y="460"/>
                </a:cxn>
                <a:cxn ang="0">
                  <a:pos x="61" y="461"/>
                </a:cxn>
                <a:cxn ang="0">
                  <a:pos x="52" y="461"/>
                </a:cxn>
                <a:cxn ang="0">
                  <a:pos x="43" y="462"/>
                </a:cxn>
                <a:cxn ang="0">
                  <a:pos x="34" y="462"/>
                </a:cxn>
                <a:cxn ang="0">
                  <a:pos x="33" y="458"/>
                </a:cxn>
                <a:cxn ang="0">
                  <a:pos x="31" y="453"/>
                </a:cxn>
                <a:cxn ang="0">
                  <a:pos x="30" y="448"/>
                </a:cxn>
                <a:cxn ang="0">
                  <a:pos x="28" y="443"/>
                </a:cxn>
                <a:cxn ang="0">
                  <a:pos x="32" y="424"/>
                </a:cxn>
                <a:cxn ang="0">
                  <a:pos x="31" y="372"/>
                </a:cxn>
                <a:cxn ang="0">
                  <a:pos x="28" y="300"/>
                </a:cxn>
                <a:cxn ang="0">
                  <a:pos x="24" y="219"/>
                </a:cxn>
                <a:cxn ang="0">
                  <a:pos x="18" y="138"/>
                </a:cxn>
                <a:cxn ang="0">
                  <a:pos x="12" y="69"/>
                </a:cxn>
                <a:cxn ang="0">
                  <a:pos x="6" y="23"/>
                </a:cxn>
                <a:cxn ang="0">
                  <a:pos x="0" y="12"/>
                </a:cxn>
              </a:cxnLst>
              <a:rect l="0" t="0" r="r" b="b"/>
              <a:pathLst>
                <a:path w="140" h="462">
                  <a:moveTo>
                    <a:pt x="0" y="12"/>
                  </a:moveTo>
                  <a:lnTo>
                    <a:pt x="14" y="11"/>
                  </a:lnTo>
                  <a:lnTo>
                    <a:pt x="27" y="10"/>
                  </a:lnTo>
                  <a:lnTo>
                    <a:pt x="42" y="8"/>
                  </a:lnTo>
                  <a:lnTo>
                    <a:pt x="56" y="6"/>
                  </a:lnTo>
                  <a:lnTo>
                    <a:pt x="69" y="5"/>
                  </a:lnTo>
                  <a:lnTo>
                    <a:pt x="84" y="3"/>
                  </a:lnTo>
                  <a:lnTo>
                    <a:pt x="97" y="2"/>
                  </a:lnTo>
                  <a:lnTo>
                    <a:pt x="111" y="0"/>
                  </a:lnTo>
                  <a:lnTo>
                    <a:pt x="118" y="111"/>
                  </a:lnTo>
                  <a:lnTo>
                    <a:pt x="125" y="221"/>
                  </a:lnTo>
                  <a:lnTo>
                    <a:pt x="133" y="333"/>
                  </a:lnTo>
                  <a:lnTo>
                    <a:pt x="140" y="443"/>
                  </a:lnTo>
                  <a:lnTo>
                    <a:pt x="135" y="444"/>
                  </a:lnTo>
                  <a:lnTo>
                    <a:pt x="131" y="447"/>
                  </a:lnTo>
                  <a:lnTo>
                    <a:pt x="127" y="448"/>
                  </a:lnTo>
                  <a:lnTo>
                    <a:pt x="122" y="449"/>
                  </a:lnTo>
                  <a:lnTo>
                    <a:pt x="117" y="452"/>
                  </a:lnTo>
                  <a:lnTo>
                    <a:pt x="113" y="453"/>
                  </a:lnTo>
                  <a:lnTo>
                    <a:pt x="109" y="455"/>
                  </a:lnTo>
                  <a:lnTo>
                    <a:pt x="104" y="456"/>
                  </a:lnTo>
                  <a:lnTo>
                    <a:pt x="96" y="458"/>
                  </a:lnTo>
                  <a:lnTo>
                    <a:pt x="86" y="458"/>
                  </a:lnTo>
                  <a:lnTo>
                    <a:pt x="78" y="459"/>
                  </a:lnTo>
                  <a:lnTo>
                    <a:pt x="69" y="460"/>
                  </a:lnTo>
                  <a:lnTo>
                    <a:pt x="61" y="461"/>
                  </a:lnTo>
                  <a:lnTo>
                    <a:pt x="52" y="461"/>
                  </a:lnTo>
                  <a:lnTo>
                    <a:pt x="43" y="462"/>
                  </a:lnTo>
                  <a:lnTo>
                    <a:pt x="34" y="462"/>
                  </a:lnTo>
                  <a:lnTo>
                    <a:pt x="33" y="458"/>
                  </a:lnTo>
                  <a:lnTo>
                    <a:pt x="31" y="453"/>
                  </a:lnTo>
                  <a:lnTo>
                    <a:pt x="30" y="448"/>
                  </a:lnTo>
                  <a:lnTo>
                    <a:pt x="28" y="443"/>
                  </a:lnTo>
                  <a:lnTo>
                    <a:pt x="32" y="424"/>
                  </a:lnTo>
                  <a:lnTo>
                    <a:pt x="31" y="372"/>
                  </a:lnTo>
                  <a:lnTo>
                    <a:pt x="28" y="300"/>
                  </a:lnTo>
                  <a:lnTo>
                    <a:pt x="24" y="219"/>
                  </a:lnTo>
                  <a:lnTo>
                    <a:pt x="18" y="138"/>
                  </a:lnTo>
                  <a:lnTo>
                    <a:pt x="12" y="69"/>
                  </a:lnTo>
                  <a:lnTo>
                    <a:pt x="6" y="2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BF7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4" name="Freeform 1062"/>
            <p:cNvSpPr>
              <a:spLocks/>
            </p:cNvSpPr>
            <p:nvPr/>
          </p:nvSpPr>
          <p:spPr bwMode="auto">
            <a:xfrm>
              <a:off x="3122" y="1646"/>
              <a:ext cx="125" cy="46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1" y="11"/>
                </a:cxn>
                <a:cxn ang="0">
                  <a:pos x="23" y="10"/>
                </a:cxn>
                <a:cxn ang="0">
                  <a:pos x="35" y="9"/>
                </a:cxn>
                <a:cxn ang="0">
                  <a:pos x="47" y="6"/>
                </a:cxn>
                <a:cxn ang="0">
                  <a:pos x="59" y="5"/>
                </a:cxn>
                <a:cxn ang="0">
                  <a:pos x="71" y="4"/>
                </a:cxn>
                <a:cxn ang="0">
                  <a:pos x="83" y="2"/>
                </a:cxn>
                <a:cxn ang="0">
                  <a:pos x="95" y="0"/>
                </a:cxn>
                <a:cxn ang="0">
                  <a:pos x="102" y="111"/>
                </a:cxn>
                <a:cxn ang="0">
                  <a:pos x="109" y="221"/>
                </a:cxn>
                <a:cxn ang="0">
                  <a:pos x="117" y="333"/>
                </a:cxn>
                <a:cxn ang="0">
                  <a:pos x="125" y="443"/>
                </a:cxn>
                <a:cxn ang="0">
                  <a:pos x="117" y="447"/>
                </a:cxn>
                <a:cxn ang="0">
                  <a:pos x="109" y="450"/>
                </a:cxn>
                <a:cxn ang="0">
                  <a:pos x="101" y="454"/>
                </a:cxn>
                <a:cxn ang="0">
                  <a:pos x="94" y="456"/>
                </a:cxn>
                <a:cxn ang="0">
                  <a:pos x="86" y="458"/>
                </a:cxn>
                <a:cxn ang="0">
                  <a:pos x="76" y="458"/>
                </a:cxn>
                <a:cxn ang="0">
                  <a:pos x="68" y="459"/>
                </a:cxn>
                <a:cxn ang="0">
                  <a:pos x="59" y="460"/>
                </a:cxn>
                <a:cxn ang="0">
                  <a:pos x="51" y="461"/>
                </a:cxn>
                <a:cxn ang="0">
                  <a:pos x="42" y="461"/>
                </a:cxn>
                <a:cxn ang="0">
                  <a:pos x="33" y="462"/>
                </a:cxn>
                <a:cxn ang="0">
                  <a:pos x="24" y="462"/>
                </a:cxn>
                <a:cxn ang="0">
                  <a:pos x="26" y="458"/>
                </a:cxn>
                <a:cxn ang="0">
                  <a:pos x="27" y="452"/>
                </a:cxn>
                <a:cxn ang="0">
                  <a:pos x="27" y="447"/>
                </a:cxn>
                <a:cxn ang="0">
                  <a:pos x="28" y="442"/>
                </a:cxn>
                <a:cxn ang="0">
                  <a:pos x="32" y="423"/>
                </a:cxn>
                <a:cxn ang="0">
                  <a:pos x="32" y="372"/>
                </a:cxn>
                <a:cxn ang="0">
                  <a:pos x="29" y="300"/>
                </a:cxn>
                <a:cxn ang="0">
                  <a:pos x="24" y="218"/>
                </a:cxn>
                <a:cxn ang="0">
                  <a:pos x="18" y="137"/>
                </a:cxn>
                <a:cxn ang="0">
                  <a:pos x="12" y="69"/>
                </a:cxn>
                <a:cxn ang="0">
                  <a:pos x="5" y="23"/>
                </a:cxn>
                <a:cxn ang="0">
                  <a:pos x="0" y="12"/>
                </a:cxn>
              </a:cxnLst>
              <a:rect l="0" t="0" r="r" b="b"/>
              <a:pathLst>
                <a:path w="125" h="462">
                  <a:moveTo>
                    <a:pt x="0" y="12"/>
                  </a:moveTo>
                  <a:lnTo>
                    <a:pt x="11" y="11"/>
                  </a:lnTo>
                  <a:lnTo>
                    <a:pt x="23" y="10"/>
                  </a:lnTo>
                  <a:lnTo>
                    <a:pt x="35" y="9"/>
                  </a:lnTo>
                  <a:lnTo>
                    <a:pt x="47" y="6"/>
                  </a:lnTo>
                  <a:lnTo>
                    <a:pt x="59" y="5"/>
                  </a:lnTo>
                  <a:lnTo>
                    <a:pt x="71" y="4"/>
                  </a:lnTo>
                  <a:lnTo>
                    <a:pt x="83" y="2"/>
                  </a:lnTo>
                  <a:lnTo>
                    <a:pt x="95" y="0"/>
                  </a:lnTo>
                  <a:lnTo>
                    <a:pt x="102" y="111"/>
                  </a:lnTo>
                  <a:lnTo>
                    <a:pt x="109" y="221"/>
                  </a:lnTo>
                  <a:lnTo>
                    <a:pt x="117" y="333"/>
                  </a:lnTo>
                  <a:lnTo>
                    <a:pt x="125" y="443"/>
                  </a:lnTo>
                  <a:lnTo>
                    <a:pt x="117" y="447"/>
                  </a:lnTo>
                  <a:lnTo>
                    <a:pt x="109" y="450"/>
                  </a:lnTo>
                  <a:lnTo>
                    <a:pt x="101" y="454"/>
                  </a:lnTo>
                  <a:lnTo>
                    <a:pt x="94" y="456"/>
                  </a:lnTo>
                  <a:lnTo>
                    <a:pt x="86" y="458"/>
                  </a:lnTo>
                  <a:lnTo>
                    <a:pt x="76" y="458"/>
                  </a:lnTo>
                  <a:lnTo>
                    <a:pt x="68" y="459"/>
                  </a:lnTo>
                  <a:lnTo>
                    <a:pt x="59" y="460"/>
                  </a:lnTo>
                  <a:lnTo>
                    <a:pt x="51" y="461"/>
                  </a:lnTo>
                  <a:lnTo>
                    <a:pt x="42" y="461"/>
                  </a:lnTo>
                  <a:lnTo>
                    <a:pt x="33" y="462"/>
                  </a:lnTo>
                  <a:lnTo>
                    <a:pt x="24" y="462"/>
                  </a:lnTo>
                  <a:lnTo>
                    <a:pt x="26" y="458"/>
                  </a:lnTo>
                  <a:lnTo>
                    <a:pt x="27" y="452"/>
                  </a:lnTo>
                  <a:lnTo>
                    <a:pt x="27" y="447"/>
                  </a:lnTo>
                  <a:lnTo>
                    <a:pt x="28" y="442"/>
                  </a:lnTo>
                  <a:lnTo>
                    <a:pt x="32" y="423"/>
                  </a:lnTo>
                  <a:lnTo>
                    <a:pt x="32" y="372"/>
                  </a:lnTo>
                  <a:lnTo>
                    <a:pt x="29" y="300"/>
                  </a:lnTo>
                  <a:lnTo>
                    <a:pt x="24" y="218"/>
                  </a:lnTo>
                  <a:lnTo>
                    <a:pt x="18" y="137"/>
                  </a:lnTo>
                  <a:lnTo>
                    <a:pt x="12" y="69"/>
                  </a:lnTo>
                  <a:lnTo>
                    <a:pt x="5" y="2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C48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5" name="Freeform 1063"/>
            <p:cNvSpPr>
              <a:spLocks/>
            </p:cNvSpPr>
            <p:nvPr/>
          </p:nvSpPr>
          <p:spPr bwMode="auto">
            <a:xfrm>
              <a:off x="3131" y="1648"/>
              <a:ext cx="109" cy="46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10"/>
                </a:cxn>
                <a:cxn ang="0">
                  <a:pos x="20" y="8"/>
                </a:cxn>
                <a:cxn ang="0">
                  <a:pos x="30" y="7"/>
                </a:cxn>
                <a:cxn ang="0">
                  <a:pos x="39" y="6"/>
                </a:cxn>
                <a:cxn ang="0">
                  <a:pos x="49" y="3"/>
                </a:cxn>
                <a:cxn ang="0">
                  <a:pos x="60" y="2"/>
                </a:cxn>
                <a:cxn ang="0">
                  <a:pos x="69" y="1"/>
                </a:cxn>
                <a:cxn ang="0">
                  <a:pos x="79" y="0"/>
                </a:cxn>
                <a:cxn ang="0">
                  <a:pos x="87" y="110"/>
                </a:cxn>
                <a:cxn ang="0">
                  <a:pos x="94" y="220"/>
                </a:cxn>
                <a:cxn ang="0">
                  <a:pos x="102" y="332"/>
                </a:cxn>
                <a:cxn ang="0">
                  <a:pos x="109" y="442"/>
                </a:cxn>
                <a:cxn ang="0">
                  <a:pos x="103" y="445"/>
                </a:cxn>
                <a:cxn ang="0">
                  <a:pos x="97" y="448"/>
                </a:cxn>
                <a:cxn ang="0">
                  <a:pos x="91" y="452"/>
                </a:cxn>
                <a:cxn ang="0">
                  <a:pos x="85" y="454"/>
                </a:cxn>
                <a:cxn ang="0">
                  <a:pos x="77" y="456"/>
                </a:cxn>
                <a:cxn ang="0">
                  <a:pos x="67" y="456"/>
                </a:cxn>
                <a:cxn ang="0">
                  <a:pos x="59" y="457"/>
                </a:cxn>
                <a:cxn ang="0">
                  <a:pos x="50" y="458"/>
                </a:cxn>
                <a:cxn ang="0">
                  <a:pos x="42" y="459"/>
                </a:cxn>
                <a:cxn ang="0">
                  <a:pos x="33" y="459"/>
                </a:cxn>
                <a:cxn ang="0">
                  <a:pos x="24" y="460"/>
                </a:cxn>
                <a:cxn ang="0">
                  <a:pos x="15" y="460"/>
                </a:cxn>
                <a:cxn ang="0">
                  <a:pos x="18" y="454"/>
                </a:cxn>
                <a:cxn ang="0">
                  <a:pos x="21" y="450"/>
                </a:cxn>
                <a:cxn ang="0">
                  <a:pos x="25" y="444"/>
                </a:cxn>
                <a:cxn ang="0">
                  <a:pos x="29" y="439"/>
                </a:cxn>
                <a:cxn ang="0">
                  <a:pos x="32" y="420"/>
                </a:cxn>
                <a:cxn ang="0">
                  <a:pos x="33" y="369"/>
                </a:cxn>
                <a:cxn ang="0">
                  <a:pos x="30" y="297"/>
                </a:cxn>
                <a:cxn ang="0">
                  <a:pos x="25" y="216"/>
                </a:cxn>
                <a:cxn ang="0">
                  <a:pos x="19" y="135"/>
                </a:cxn>
                <a:cxn ang="0">
                  <a:pos x="12" y="67"/>
                </a:cxn>
                <a:cxn ang="0">
                  <a:pos x="6" y="22"/>
                </a:cxn>
                <a:cxn ang="0">
                  <a:pos x="0" y="12"/>
                </a:cxn>
              </a:cxnLst>
              <a:rect l="0" t="0" r="r" b="b"/>
              <a:pathLst>
                <a:path w="109" h="460">
                  <a:moveTo>
                    <a:pt x="0" y="12"/>
                  </a:moveTo>
                  <a:lnTo>
                    <a:pt x="9" y="10"/>
                  </a:lnTo>
                  <a:lnTo>
                    <a:pt x="20" y="8"/>
                  </a:lnTo>
                  <a:lnTo>
                    <a:pt x="30" y="7"/>
                  </a:lnTo>
                  <a:lnTo>
                    <a:pt x="39" y="6"/>
                  </a:lnTo>
                  <a:lnTo>
                    <a:pt x="49" y="3"/>
                  </a:lnTo>
                  <a:lnTo>
                    <a:pt x="60" y="2"/>
                  </a:lnTo>
                  <a:lnTo>
                    <a:pt x="69" y="1"/>
                  </a:lnTo>
                  <a:lnTo>
                    <a:pt x="79" y="0"/>
                  </a:lnTo>
                  <a:lnTo>
                    <a:pt x="87" y="110"/>
                  </a:lnTo>
                  <a:lnTo>
                    <a:pt x="94" y="220"/>
                  </a:lnTo>
                  <a:lnTo>
                    <a:pt x="102" y="332"/>
                  </a:lnTo>
                  <a:lnTo>
                    <a:pt x="109" y="442"/>
                  </a:lnTo>
                  <a:lnTo>
                    <a:pt x="103" y="445"/>
                  </a:lnTo>
                  <a:lnTo>
                    <a:pt x="97" y="448"/>
                  </a:lnTo>
                  <a:lnTo>
                    <a:pt x="91" y="452"/>
                  </a:lnTo>
                  <a:lnTo>
                    <a:pt x="85" y="454"/>
                  </a:lnTo>
                  <a:lnTo>
                    <a:pt x="77" y="456"/>
                  </a:lnTo>
                  <a:lnTo>
                    <a:pt x="67" y="456"/>
                  </a:lnTo>
                  <a:lnTo>
                    <a:pt x="59" y="457"/>
                  </a:lnTo>
                  <a:lnTo>
                    <a:pt x="50" y="458"/>
                  </a:lnTo>
                  <a:lnTo>
                    <a:pt x="42" y="459"/>
                  </a:lnTo>
                  <a:lnTo>
                    <a:pt x="33" y="459"/>
                  </a:lnTo>
                  <a:lnTo>
                    <a:pt x="24" y="460"/>
                  </a:lnTo>
                  <a:lnTo>
                    <a:pt x="15" y="460"/>
                  </a:lnTo>
                  <a:lnTo>
                    <a:pt x="18" y="454"/>
                  </a:lnTo>
                  <a:lnTo>
                    <a:pt x="21" y="450"/>
                  </a:lnTo>
                  <a:lnTo>
                    <a:pt x="25" y="444"/>
                  </a:lnTo>
                  <a:lnTo>
                    <a:pt x="29" y="439"/>
                  </a:lnTo>
                  <a:lnTo>
                    <a:pt x="32" y="420"/>
                  </a:lnTo>
                  <a:lnTo>
                    <a:pt x="33" y="369"/>
                  </a:lnTo>
                  <a:lnTo>
                    <a:pt x="30" y="297"/>
                  </a:lnTo>
                  <a:lnTo>
                    <a:pt x="25" y="216"/>
                  </a:lnTo>
                  <a:lnTo>
                    <a:pt x="19" y="135"/>
                  </a:lnTo>
                  <a:lnTo>
                    <a:pt x="12" y="67"/>
                  </a:lnTo>
                  <a:lnTo>
                    <a:pt x="6" y="2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CC8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6" name="Freeform 1064"/>
            <p:cNvSpPr>
              <a:spLocks/>
            </p:cNvSpPr>
            <p:nvPr/>
          </p:nvSpPr>
          <p:spPr bwMode="auto">
            <a:xfrm>
              <a:off x="3139" y="1648"/>
              <a:ext cx="94" cy="46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5" y="0"/>
                </a:cxn>
                <a:cxn ang="0">
                  <a:pos x="94" y="442"/>
                </a:cxn>
                <a:cxn ang="0">
                  <a:pos x="77" y="454"/>
                </a:cxn>
                <a:cxn ang="0">
                  <a:pos x="7" y="460"/>
                </a:cxn>
                <a:cxn ang="0">
                  <a:pos x="31" y="436"/>
                </a:cxn>
                <a:cxn ang="0">
                  <a:pos x="36" y="418"/>
                </a:cxn>
                <a:cxn ang="0">
                  <a:pos x="36" y="368"/>
                </a:cxn>
                <a:cxn ang="0">
                  <a:pos x="34" y="296"/>
                </a:cxn>
                <a:cxn ang="0">
                  <a:pos x="28" y="216"/>
                </a:cxn>
                <a:cxn ang="0">
                  <a:pos x="21" y="135"/>
                </a:cxn>
                <a:cxn ang="0">
                  <a:pos x="13" y="68"/>
                </a:cxn>
                <a:cxn ang="0">
                  <a:pos x="6" y="22"/>
                </a:cxn>
                <a:cxn ang="0">
                  <a:pos x="0" y="12"/>
                </a:cxn>
              </a:cxnLst>
              <a:rect l="0" t="0" r="r" b="b"/>
              <a:pathLst>
                <a:path w="94" h="460">
                  <a:moveTo>
                    <a:pt x="0" y="12"/>
                  </a:moveTo>
                  <a:lnTo>
                    <a:pt x="65" y="0"/>
                  </a:lnTo>
                  <a:lnTo>
                    <a:pt x="94" y="442"/>
                  </a:lnTo>
                  <a:lnTo>
                    <a:pt x="77" y="454"/>
                  </a:lnTo>
                  <a:lnTo>
                    <a:pt x="7" y="460"/>
                  </a:lnTo>
                  <a:lnTo>
                    <a:pt x="31" y="436"/>
                  </a:lnTo>
                  <a:lnTo>
                    <a:pt x="36" y="418"/>
                  </a:lnTo>
                  <a:lnTo>
                    <a:pt x="36" y="368"/>
                  </a:lnTo>
                  <a:lnTo>
                    <a:pt x="34" y="296"/>
                  </a:lnTo>
                  <a:lnTo>
                    <a:pt x="28" y="216"/>
                  </a:lnTo>
                  <a:lnTo>
                    <a:pt x="21" y="135"/>
                  </a:lnTo>
                  <a:lnTo>
                    <a:pt x="13" y="68"/>
                  </a:lnTo>
                  <a:lnTo>
                    <a:pt x="6" y="2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7" name="Freeform 1065"/>
            <p:cNvSpPr>
              <a:spLocks/>
            </p:cNvSpPr>
            <p:nvPr/>
          </p:nvSpPr>
          <p:spPr bwMode="auto">
            <a:xfrm>
              <a:off x="2940" y="1807"/>
              <a:ext cx="101" cy="2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" y="0"/>
                </a:cxn>
                <a:cxn ang="0">
                  <a:pos x="101" y="276"/>
                </a:cxn>
                <a:cxn ang="0">
                  <a:pos x="14" y="276"/>
                </a:cxn>
                <a:cxn ang="0">
                  <a:pos x="0" y="0"/>
                </a:cxn>
              </a:cxnLst>
              <a:rect l="0" t="0" r="r" b="b"/>
              <a:pathLst>
                <a:path w="101" h="276">
                  <a:moveTo>
                    <a:pt x="0" y="0"/>
                  </a:moveTo>
                  <a:lnTo>
                    <a:pt x="82" y="0"/>
                  </a:lnTo>
                  <a:lnTo>
                    <a:pt x="101" y="276"/>
                  </a:lnTo>
                  <a:lnTo>
                    <a:pt x="14" y="2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8" name="Freeform 1066"/>
            <p:cNvSpPr>
              <a:spLocks/>
            </p:cNvSpPr>
            <p:nvPr/>
          </p:nvSpPr>
          <p:spPr bwMode="auto">
            <a:xfrm>
              <a:off x="3026" y="1585"/>
              <a:ext cx="264" cy="4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263" y="0"/>
                </a:cxn>
                <a:cxn ang="0">
                  <a:pos x="264" y="29"/>
                </a:cxn>
                <a:cxn ang="0">
                  <a:pos x="2" y="48"/>
                </a:cxn>
                <a:cxn ang="0">
                  <a:pos x="0" y="19"/>
                </a:cxn>
              </a:cxnLst>
              <a:rect l="0" t="0" r="r" b="b"/>
              <a:pathLst>
                <a:path w="264" h="48">
                  <a:moveTo>
                    <a:pt x="0" y="19"/>
                  </a:moveTo>
                  <a:lnTo>
                    <a:pt x="263" y="0"/>
                  </a:lnTo>
                  <a:lnTo>
                    <a:pt x="264" y="29"/>
                  </a:lnTo>
                  <a:lnTo>
                    <a:pt x="2" y="48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499" name="Rectangle 1067"/>
            <p:cNvSpPr>
              <a:spLocks noChangeArrowheads="1"/>
            </p:cNvSpPr>
            <p:nvPr/>
          </p:nvSpPr>
          <p:spPr bwMode="auto">
            <a:xfrm>
              <a:off x="2799" y="1601"/>
              <a:ext cx="214" cy="29"/>
            </a:xfrm>
            <a:prstGeom prst="rect">
              <a:avLst/>
            </a:prstGeom>
            <a:solidFill>
              <a:srgbClr val="8C44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0" name="Freeform 1068"/>
            <p:cNvSpPr>
              <a:spLocks/>
            </p:cNvSpPr>
            <p:nvPr/>
          </p:nvSpPr>
          <p:spPr bwMode="auto">
            <a:xfrm>
              <a:off x="3116" y="2040"/>
              <a:ext cx="311" cy="166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299" y="0"/>
                </a:cxn>
                <a:cxn ang="0">
                  <a:pos x="311" y="26"/>
                </a:cxn>
                <a:cxn ang="0">
                  <a:pos x="12" y="166"/>
                </a:cxn>
                <a:cxn ang="0">
                  <a:pos x="0" y="139"/>
                </a:cxn>
              </a:cxnLst>
              <a:rect l="0" t="0" r="r" b="b"/>
              <a:pathLst>
                <a:path w="311" h="166">
                  <a:moveTo>
                    <a:pt x="0" y="139"/>
                  </a:moveTo>
                  <a:lnTo>
                    <a:pt x="299" y="0"/>
                  </a:lnTo>
                  <a:lnTo>
                    <a:pt x="311" y="26"/>
                  </a:lnTo>
                  <a:lnTo>
                    <a:pt x="12" y="166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1" name="Freeform 1069"/>
            <p:cNvSpPr>
              <a:spLocks/>
            </p:cNvSpPr>
            <p:nvPr/>
          </p:nvSpPr>
          <p:spPr bwMode="auto">
            <a:xfrm>
              <a:off x="3078" y="1588"/>
              <a:ext cx="179" cy="42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77" y="0"/>
                </a:cxn>
                <a:cxn ang="0">
                  <a:pos x="179" y="28"/>
                </a:cxn>
                <a:cxn ang="0">
                  <a:pos x="2" y="42"/>
                </a:cxn>
                <a:cxn ang="0">
                  <a:pos x="0" y="13"/>
                </a:cxn>
              </a:cxnLst>
              <a:rect l="0" t="0" r="r" b="b"/>
              <a:pathLst>
                <a:path w="179" h="42">
                  <a:moveTo>
                    <a:pt x="0" y="13"/>
                  </a:moveTo>
                  <a:lnTo>
                    <a:pt x="177" y="0"/>
                  </a:lnTo>
                  <a:lnTo>
                    <a:pt x="179" y="28"/>
                  </a:lnTo>
                  <a:lnTo>
                    <a:pt x="2" y="4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2" name="Rectangle 1070"/>
            <p:cNvSpPr>
              <a:spLocks noChangeArrowheads="1"/>
            </p:cNvSpPr>
            <p:nvPr/>
          </p:nvSpPr>
          <p:spPr bwMode="auto">
            <a:xfrm>
              <a:off x="2842" y="1601"/>
              <a:ext cx="144" cy="29"/>
            </a:xfrm>
            <a:prstGeom prst="rect">
              <a:avLst/>
            </a:prstGeom>
            <a:solidFill>
              <a:srgbClr val="B76B0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3" name="Freeform 1071"/>
            <p:cNvSpPr>
              <a:spLocks/>
            </p:cNvSpPr>
            <p:nvPr/>
          </p:nvSpPr>
          <p:spPr bwMode="auto">
            <a:xfrm>
              <a:off x="3176" y="2058"/>
              <a:ext cx="213" cy="120"/>
            </a:xfrm>
            <a:custGeom>
              <a:avLst/>
              <a:gdLst/>
              <a:ahLst/>
              <a:cxnLst>
                <a:cxn ang="0">
                  <a:pos x="0" y="94"/>
                </a:cxn>
                <a:cxn ang="0">
                  <a:pos x="201" y="0"/>
                </a:cxn>
                <a:cxn ang="0">
                  <a:pos x="213" y="26"/>
                </a:cxn>
                <a:cxn ang="0">
                  <a:pos x="12" y="120"/>
                </a:cxn>
                <a:cxn ang="0">
                  <a:pos x="0" y="94"/>
                </a:cxn>
              </a:cxnLst>
              <a:rect l="0" t="0" r="r" b="b"/>
              <a:pathLst>
                <a:path w="213" h="120">
                  <a:moveTo>
                    <a:pt x="0" y="94"/>
                  </a:moveTo>
                  <a:lnTo>
                    <a:pt x="201" y="0"/>
                  </a:lnTo>
                  <a:lnTo>
                    <a:pt x="213" y="26"/>
                  </a:lnTo>
                  <a:lnTo>
                    <a:pt x="12" y="12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4" name="Freeform 1072"/>
            <p:cNvSpPr>
              <a:spLocks/>
            </p:cNvSpPr>
            <p:nvPr/>
          </p:nvSpPr>
          <p:spPr bwMode="auto">
            <a:xfrm>
              <a:off x="3107" y="1591"/>
              <a:ext cx="108" cy="3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05" y="0"/>
                </a:cxn>
                <a:cxn ang="0">
                  <a:pos x="108" y="29"/>
                </a:cxn>
                <a:cxn ang="0">
                  <a:pos x="2" y="36"/>
                </a:cxn>
                <a:cxn ang="0">
                  <a:pos x="0" y="7"/>
                </a:cxn>
              </a:cxnLst>
              <a:rect l="0" t="0" r="r" b="b"/>
              <a:pathLst>
                <a:path w="108" h="36">
                  <a:moveTo>
                    <a:pt x="0" y="7"/>
                  </a:moveTo>
                  <a:lnTo>
                    <a:pt x="105" y="0"/>
                  </a:lnTo>
                  <a:lnTo>
                    <a:pt x="108" y="29"/>
                  </a:lnTo>
                  <a:lnTo>
                    <a:pt x="2" y="3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5" name="Rectangle 1073"/>
            <p:cNvSpPr>
              <a:spLocks noChangeArrowheads="1"/>
            </p:cNvSpPr>
            <p:nvPr/>
          </p:nvSpPr>
          <p:spPr bwMode="auto">
            <a:xfrm>
              <a:off x="2865" y="1601"/>
              <a:ext cx="86" cy="29"/>
            </a:xfrm>
            <a:prstGeom prst="rect">
              <a:avLst/>
            </a:prstGeom>
            <a:solidFill>
              <a:srgbClr val="D18E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6" name="Freeform 1074"/>
            <p:cNvSpPr>
              <a:spLocks/>
            </p:cNvSpPr>
            <p:nvPr/>
          </p:nvSpPr>
          <p:spPr bwMode="auto">
            <a:xfrm>
              <a:off x="3209" y="2081"/>
              <a:ext cx="132" cy="81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118" y="0"/>
                </a:cxn>
                <a:cxn ang="0">
                  <a:pos x="132" y="26"/>
                </a:cxn>
                <a:cxn ang="0">
                  <a:pos x="12" y="81"/>
                </a:cxn>
                <a:cxn ang="0">
                  <a:pos x="0" y="55"/>
                </a:cxn>
              </a:cxnLst>
              <a:rect l="0" t="0" r="r" b="b"/>
              <a:pathLst>
                <a:path w="132" h="81">
                  <a:moveTo>
                    <a:pt x="0" y="55"/>
                  </a:moveTo>
                  <a:lnTo>
                    <a:pt x="118" y="0"/>
                  </a:lnTo>
                  <a:lnTo>
                    <a:pt x="132" y="26"/>
                  </a:lnTo>
                  <a:lnTo>
                    <a:pt x="12" y="81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7" name="Freeform 1075"/>
            <p:cNvSpPr>
              <a:spLocks/>
            </p:cNvSpPr>
            <p:nvPr/>
          </p:nvSpPr>
          <p:spPr bwMode="auto">
            <a:xfrm>
              <a:off x="3136" y="1592"/>
              <a:ext cx="50" cy="3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48" y="0"/>
                </a:cxn>
                <a:cxn ang="0">
                  <a:pos x="50" y="29"/>
                </a:cxn>
                <a:cxn ang="0">
                  <a:pos x="2" y="33"/>
                </a:cxn>
                <a:cxn ang="0">
                  <a:pos x="0" y="4"/>
                </a:cxn>
              </a:cxnLst>
              <a:rect l="0" t="0" r="r" b="b"/>
              <a:pathLst>
                <a:path w="50" h="33">
                  <a:moveTo>
                    <a:pt x="0" y="4"/>
                  </a:moveTo>
                  <a:lnTo>
                    <a:pt x="48" y="0"/>
                  </a:lnTo>
                  <a:lnTo>
                    <a:pt x="50" y="29"/>
                  </a:lnTo>
                  <a:lnTo>
                    <a:pt x="2" y="3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8" name="Rectangle 1076"/>
            <p:cNvSpPr>
              <a:spLocks noChangeArrowheads="1"/>
            </p:cNvSpPr>
            <p:nvPr/>
          </p:nvSpPr>
          <p:spPr bwMode="auto">
            <a:xfrm>
              <a:off x="2889" y="1601"/>
              <a:ext cx="38" cy="29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09" name="Freeform 1077"/>
            <p:cNvSpPr>
              <a:spLocks/>
            </p:cNvSpPr>
            <p:nvPr/>
          </p:nvSpPr>
          <p:spPr bwMode="auto">
            <a:xfrm>
              <a:off x="3241" y="2095"/>
              <a:ext cx="66" cy="52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55" y="0"/>
                </a:cxn>
                <a:cxn ang="0">
                  <a:pos x="66" y="27"/>
                </a:cxn>
                <a:cxn ang="0">
                  <a:pos x="12" y="52"/>
                </a:cxn>
                <a:cxn ang="0">
                  <a:pos x="0" y="27"/>
                </a:cxn>
              </a:cxnLst>
              <a:rect l="0" t="0" r="r" b="b"/>
              <a:pathLst>
                <a:path w="66" h="52">
                  <a:moveTo>
                    <a:pt x="0" y="27"/>
                  </a:moveTo>
                  <a:lnTo>
                    <a:pt x="55" y="0"/>
                  </a:lnTo>
                  <a:lnTo>
                    <a:pt x="66" y="27"/>
                  </a:lnTo>
                  <a:lnTo>
                    <a:pt x="12" y="52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0" name="Rectangle 1078"/>
            <p:cNvSpPr>
              <a:spLocks noChangeArrowheads="1"/>
            </p:cNvSpPr>
            <p:nvPr/>
          </p:nvSpPr>
          <p:spPr bwMode="auto">
            <a:xfrm>
              <a:off x="3156" y="2286"/>
              <a:ext cx="86" cy="74"/>
            </a:xfrm>
            <a:prstGeom prst="rect">
              <a:avLst/>
            </a:prstGeom>
            <a:solidFill>
              <a:srgbClr val="B76B0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1" name="Rectangle 1079"/>
            <p:cNvSpPr>
              <a:spLocks noChangeArrowheads="1"/>
            </p:cNvSpPr>
            <p:nvPr/>
          </p:nvSpPr>
          <p:spPr bwMode="auto">
            <a:xfrm>
              <a:off x="3134" y="2243"/>
              <a:ext cx="125" cy="33"/>
            </a:xfrm>
            <a:prstGeom prst="rect">
              <a:avLst/>
            </a:prstGeom>
            <a:solidFill>
              <a:srgbClr val="B76B0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2" name="Rectangle 1080"/>
            <p:cNvSpPr>
              <a:spLocks noChangeArrowheads="1"/>
            </p:cNvSpPr>
            <p:nvPr/>
          </p:nvSpPr>
          <p:spPr bwMode="auto">
            <a:xfrm>
              <a:off x="3172" y="2286"/>
              <a:ext cx="51" cy="74"/>
            </a:xfrm>
            <a:prstGeom prst="rect">
              <a:avLst/>
            </a:prstGeom>
            <a:solidFill>
              <a:srgbClr val="D18E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3" name="Rectangle 1081"/>
            <p:cNvSpPr>
              <a:spLocks noChangeArrowheads="1"/>
            </p:cNvSpPr>
            <p:nvPr/>
          </p:nvSpPr>
          <p:spPr bwMode="auto">
            <a:xfrm>
              <a:off x="3156" y="2243"/>
              <a:ext cx="75" cy="33"/>
            </a:xfrm>
            <a:prstGeom prst="rect">
              <a:avLst/>
            </a:prstGeom>
            <a:solidFill>
              <a:srgbClr val="D18E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4" name="Rectangle 1082"/>
            <p:cNvSpPr>
              <a:spLocks noChangeArrowheads="1"/>
            </p:cNvSpPr>
            <p:nvPr/>
          </p:nvSpPr>
          <p:spPr bwMode="auto">
            <a:xfrm>
              <a:off x="3185" y="2286"/>
              <a:ext cx="24" cy="74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5" name="Rectangle 1083"/>
            <p:cNvSpPr>
              <a:spLocks noChangeArrowheads="1"/>
            </p:cNvSpPr>
            <p:nvPr/>
          </p:nvSpPr>
          <p:spPr bwMode="auto">
            <a:xfrm>
              <a:off x="3176" y="2243"/>
              <a:ext cx="34" cy="33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6" name="Freeform 1084"/>
            <p:cNvSpPr>
              <a:spLocks/>
            </p:cNvSpPr>
            <p:nvPr/>
          </p:nvSpPr>
          <p:spPr bwMode="auto">
            <a:xfrm>
              <a:off x="3309" y="2203"/>
              <a:ext cx="113" cy="115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8" y="29"/>
                </a:cxn>
                <a:cxn ang="0">
                  <a:pos x="14" y="19"/>
                </a:cxn>
                <a:cxn ang="0">
                  <a:pos x="21" y="12"/>
                </a:cxn>
                <a:cxn ang="0">
                  <a:pos x="29" y="9"/>
                </a:cxn>
                <a:cxn ang="0">
                  <a:pos x="39" y="5"/>
                </a:cxn>
                <a:cxn ang="0">
                  <a:pos x="50" y="4"/>
                </a:cxn>
                <a:cxn ang="0">
                  <a:pos x="62" y="3"/>
                </a:cxn>
                <a:cxn ang="0">
                  <a:pos x="76" y="0"/>
                </a:cxn>
                <a:cxn ang="0">
                  <a:pos x="113" y="72"/>
                </a:cxn>
                <a:cxn ang="0">
                  <a:pos x="99" y="73"/>
                </a:cxn>
                <a:cxn ang="0">
                  <a:pos x="87" y="76"/>
                </a:cxn>
                <a:cxn ang="0">
                  <a:pos x="76" y="78"/>
                </a:cxn>
                <a:cxn ang="0">
                  <a:pos x="69" y="81"/>
                </a:cxn>
                <a:cxn ang="0">
                  <a:pos x="60" y="87"/>
                </a:cxn>
                <a:cxn ang="0">
                  <a:pos x="54" y="93"/>
                </a:cxn>
                <a:cxn ang="0">
                  <a:pos x="46" y="102"/>
                </a:cxn>
                <a:cxn ang="0">
                  <a:pos x="38" y="115"/>
                </a:cxn>
                <a:cxn ang="0">
                  <a:pos x="0" y="42"/>
                </a:cxn>
              </a:cxnLst>
              <a:rect l="0" t="0" r="r" b="b"/>
              <a:pathLst>
                <a:path w="113" h="115">
                  <a:moveTo>
                    <a:pt x="0" y="42"/>
                  </a:moveTo>
                  <a:lnTo>
                    <a:pt x="8" y="29"/>
                  </a:lnTo>
                  <a:lnTo>
                    <a:pt x="14" y="19"/>
                  </a:lnTo>
                  <a:lnTo>
                    <a:pt x="21" y="12"/>
                  </a:lnTo>
                  <a:lnTo>
                    <a:pt x="29" y="9"/>
                  </a:lnTo>
                  <a:lnTo>
                    <a:pt x="39" y="5"/>
                  </a:lnTo>
                  <a:lnTo>
                    <a:pt x="50" y="4"/>
                  </a:lnTo>
                  <a:lnTo>
                    <a:pt x="62" y="3"/>
                  </a:lnTo>
                  <a:lnTo>
                    <a:pt x="76" y="0"/>
                  </a:lnTo>
                  <a:lnTo>
                    <a:pt x="113" y="72"/>
                  </a:lnTo>
                  <a:lnTo>
                    <a:pt x="99" y="73"/>
                  </a:lnTo>
                  <a:lnTo>
                    <a:pt x="87" y="76"/>
                  </a:lnTo>
                  <a:lnTo>
                    <a:pt x="76" y="78"/>
                  </a:lnTo>
                  <a:lnTo>
                    <a:pt x="69" y="81"/>
                  </a:lnTo>
                  <a:lnTo>
                    <a:pt x="60" y="87"/>
                  </a:lnTo>
                  <a:lnTo>
                    <a:pt x="54" y="93"/>
                  </a:lnTo>
                  <a:lnTo>
                    <a:pt x="46" y="102"/>
                  </a:lnTo>
                  <a:lnTo>
                    <a:pt x="38" y="115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7" name="Freeform 1085"/>
            <p:cNvSpPr>
              <a:spLocks/>
            </p:cNvSpPr>
            <p:nvPr/>
          </p:nvSpPr>
          <p:spPr bwMode="auto">
            <a:xfrm>
              <a:off x="3434" y="2170"/>
              <a:ext cx="120" cy="115"/>
            </a:xfrm>
            <a:custGeom>
              <a:avLst/>
              <a:gdLst/>
              <a:ahLst/>
              <a:cxnLst>
                <a:cxn ang="0">
                  <a:pos x="51" y="115"/>
                </a:cxn>
                <a:cxn ang="0">
                  <a:pos x="66" y="114"/>
                </a:cxn>
                <a:cxn ang="0">
                  <a:pos x="78" y="111"/>
                </a:cxn>
                <a:cxn ang="0">
                  <a:pos x="89" y="108"/>
                </a:cxn>
                <a:cxn ang="0">
                  <a:pos x="97" y="102"/>
                </a:cxn>
                <a:cxn ang="0">
                  <a:pos x="104" y="94"/>
                </a:cxn>
                <a:cxn ang="0">
                  <a:pos x="110" y="86"/>
                </a:cxn>
                <a:cxn ang="0">
                  <a:pos x="115" y="74"/>
                </a:cxn>
                <a:cxn ang="0">
                  <a:pos x="120" y="61"/>
                </a:cxn>
                <a:cxn ang="0">
                  <a:pos x="69" y="0"/>
                </a:cxn>
                <a:cxn ang="0">
                  <a:pos x="61" y="13"/>
                </a:cxn>
                <a:cxn ang="0">
                  <a:pos x="55" y="22"/>
                </a:cxn>
                <a:cxn ang="0">
                  <a:pos x="49" y="31"/>
                </a:cxn>
                <a:cxn ang="0">
                  <a:pos x="43" y="37"/>
                </a:cxn>
                <a:cxn ang="0">
                  <a:pos x="36" y="42"/>
                </a:cxn>
                <a:cxn ang="0">
                  <a:pos x="27" y="44"/>
                </a:cxn>
                <a:cxn ang="0">
                  <a:pos x="15" y="48"/>
                </a:cxn>
                <a:cxn ang="0">
                  <a:pos x="0" y="50"/>
                </a:cxn>
                <a:cxn ang="0">
                  <a:pos x="51" y="115"/>
                </a:cxn>
              </a:cxnLst>
              <a:rect l="0" t="0" r="r" b="b"/>
              <a:pathLst>
                <a:path w="120" h="115">
                  <a:moveTo>
                    <a:pt x="51" y="115"/>
                  </a:moveTo>
                  <a:lnTo>
                    <a:pt x="66" y="114"/>
                  </a:lnTo>
                  <a:lnTo>
                    <a:pt x="78" y="111"/>
                  </a:lnTo>
                  <a:lnTo>
                    <a:pt x="89" y="108"/>
                  </a:lnTo>
                  <a:lnTo>
                    <a:pt x="97" y="102"/>
                  </a:lnTo>
                  <a:lnTo>
                    <a:pt x="104" y="94"/>
                  </a:lnTo>
                  <a:lnTo>
                    <a:pt x="110" y="86"/>
                  </a:lnTo>
                  <a:lnTo>
                    <a:pt x="115" y="74"/>
                  </a:lnTo>
                  <a:lnTo>
                    <a:pt x="120" y="61"/>
                  </a:lnTo>
                  <a:lnTo>
                    <a:pt x="69" y="0"/>
                  </a:lnTo>
                  <a:lnTo>
                    <a:pt x="61" y="13"/>
                  </a:lnTo>
                  <a:lnTo>
                    <a:pt x="55" y="22"/>
                  </a:lnTo>
                  <a:lnTo>
                    <a:pt x="49" y="31"/>
                  </a:lnTo>
                  <a:lnTo>
                    <a:pt x="43" y="37"/>
                  </a:lnTo>
                  <a:lnTo>
                    <a:pt x="36" y="42"/>
                  </a:lnTo>
                  <a:lnTo>
                    <a:pt x="27" y="44"/>
                  </a:lnTo>
                  <a:lnTo>
                    <a:pt x="15" y="48"/>
                  </a:lnTo>
                  <a:lnTo>
                    <a:pt x="0" y="50"/>
                  </a:lnTo>
                  <a:lnTo>
                    <a:pt x="51" y="115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8" name="Freeform 1086"/>
            <p:cNvSpPr>
              <a:spLocks/>
            </p:cNvSpPr>
            <p:nvPr/>
          </p:nvSpPr>
          <p:spPr bwMode="auto">
            <a:xfrm>
              <a:off x="3414" y="2146"/>
              <a:ext cx="89" cy="70"/>
            </a:xfrm>
            <a:custGeom>
              <a:avLst/>
              <a:gdLst/>
              <a:ahLst/>
              <a:cxnLst>
                <a:cxn ang="0">
                  <a:pos x="8" y="70"/>
                </a:cxn>
                <a:cxn ang="0">
                  <a:pos x="24" y="67"/>
                </a:cxn>
                <a:cxn ang="0">
                  <a:pos x="36" y="63"/>
                </a:cxn>
                <a:cxn ang="0">
                  <a:pos x="47" y="58"/>
                </a:cxn>
                <a:cxn ang="0">
                  <a:pos x="56" y="52"/>
                </a:cxn>
                <a:cxn ang="0">
                  <a:pos x="63" y="46"/>
                </a:cxn>
                <a:cxn ang="0">
                  <a:pos x="72" y="39"/>
                </a:cxn>
                <a:cxn ang="0">
                  <a:pos x="80" y="30"/>
                </a:cxn>
                <a:cxn ang="0">
                  <a:pos x="89" y="18"/>
                </a:cxn>
                <a:cxn ang="0">
                  <a:pos x="73" y="0"/>
                </a:cxn>
                <a:cxn ang="0">
                  <a:pos x="63" y="10"/>
                </a:cxn>
                <a:cxn ang="0">
                  <a:pos x="55" y="20"/>
                </a:cxn>
                <a:cxn ang="0">
                  <a:pos x="48" y="26"/>
                </a:cxn>
                <a:cxn ang="0">
                  <a:pos x="41" y="32"/>
                </a:cxn>
                <a:cxn ang="0">
                  <a:pos x="32" y="37"/>
                </a:cxn>
                <a:cxn ang="0">
                  <a:pos x="24" y="42"/>
                </a:cxn>
                <a:cxn ang="0">
                  <a:pos x="13" y="46"/>
                </a:cxn>
                <a:cxn ang="0">
                  <a:pos x="0" y="52"/>
                </a:cxn>
                <a:cxn ang="0">
                  <a:pos x="8" y="70"/>
                </a:cxn>
              </a:cxnLst>
              <a:rect l="0" t="0" r="r" b="b"/>
              <a:pathLst>
                <a:path w="89" h="70">
                  <a:moveTo>
                    <a:pt x="8" y="70"/>
                  </a:moveTo>
                  <a:lnTo>
                    <a:pt x="24" y="67"/>
                  </a:lnTo>
                  <a:lnTo>
                    <a:pt x="36" y="63"/>
                  </a:lnTo>
                  <a:lnTo>
                    <a:pt x="47" y="58"/>
                  </a:lnTo>
                  <a:lnTo>
                    <a:pt x="56" y="52"/>
                  </a:lnTo>
                  <a:lnTo>
                    <a:pt x="63" y="46"/>
                  </a:lnTo>
                  <a:lnTo>
                    <a:pt x="72" y="39"/>
                  </a:lnTo>
                  <a:lnTo>
                    <a:pt x="80" y="30"/>
                  </a:lnTo>
                  <a:lnTo>
                    <a:pt x="89" y="18"/>
                  </a:lnTo>
                  <a:lnTo>
                    <a:pt x="73" y="0"/>
                  </a:lnTo>
                  <a:lnTo>
                    <a:pt x="63" y="10"/>
                  </a:lnTo>
                  <a:lnTo>
                    <a:pt x="55" y="20"/>
                  </a:lnTo>
                  <a:lnTo>
                    <a:pt x="48" y="26"/>
                  </a:lnTo>
                  <a:lnTo>
                    <a:pt x="41" y="32"/>
                  </a:lnTo>
                  <a:lnTo>
                    <a:pt x="32" y="37"/>
                  </a:lnTo>
                  <a:lnTo>
                    <a:pt x="24" y="42"/>
                  </a:lnTo>
                  <a:lnTo>
                    <a:pt x="13" y="46"/>
                  </a:lnTo>
                  <a:lnTo>
                    <a:pt x="0" y="52"/>
                  </a:lnTo>
                  <a:lnTo>
                    <a:pt x="8" y="7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19" name="Freeform 1087"/>
            <p:cNvSpPr>
              <a:spLocks/>
            </p:cNvSpPr>
            <p:nvPr/>
          </p:nvSpPr>
          <p:spPr bwMode="auto">
            <a:xfrm>
              <a:off x="3321" y="2206"/>
              <a:ext cx="76" cy="9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4" y="93"/>
                </a:cxn>
                <a:cxn ang="0">
                  <a:pos x="54" y="80"/>
                </a:cxn>
                <a:cxn ang="0">
                  <a:pos x="76" y="72"/>
                </a:cxn>
                <a:cxn ang="0">
                  <a:pos x="44" y="0"/>
                </a:cxn>
                <a:cxn ang="0">
                  <a:pos x="30" y="1"/>
                </a:cxn>
                <a:cxn ang="0">
                  <a:pos x="0" y="18"/>
                </a:cxn>
              </a:cxnLst>
              <a:rect l="0" t="0" r="r" b="b"/>
              <a:pathLst>
                <a:path w="76" h="93">
                  <a:moveTo>
                    <a:pt x="0" y="18"/>
                  </a:moveTo>
                  <a:lnTo>
                    <a:pt x="34" y="93"/>
                  </a:lnTo>
                  <a:lnTo>
                    <a:pt x="54" y="80"/>
                  </a:lnTo>
                  <a:lnTo>
                    <a:pt x="76" y="72"/>
                  </a:lnTo>
                  <a:lnTo>
                    <a:pt x="44" y="0"/>
                  </a:lnTo>
                  <a:lnTo>
                    <a:pt x="30" y="1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0" name="Freeform 1088"/>
            <p:cNvSpPr>
              <a:spLocks/>
            </p:cNvSpPr>
            <p:nvPr/>
          </p:nvSpPr>
          <p:spPr bwMode="auto">
            <a:xfrm>
              <a:off x="3453" y="2191"/>
              <a:ext cx="90" cy="91"/>
            </a:xfrm>
            <a:custGeom>
              <a:avLst/>
              <a:gdLst/>
              <a:ahLst/>
              <a:cxnLst>
                <a:cxn ang="0">
                  <a:pos x="57" y="91"/>
                </a:cxn>
                <a:cxn ang="0">
                  <a:pos x="0" y="29"/>
                </a:cxn>
                <a:cxn ang="0">
                  <a:pos x="22" y="17"/>
                </a:cxn>
                <a:cxn ang="0">
                  <a:pos x="39" y="0"/>
                </a:cxn>
                <a:cxn ang="0">
                  <a:pos x="90" y="59"/>
                </a:cxn>
                <a:cxn ang="0">
                  <a:pos x="83" y="71"/>
                </a:cxn>
                <a:cxn ang="0">
                  <a:pos x="57" y="91"/>
                </a:cxn>
              </a:cxnLst>
              <a:rect l="0" t="0" r="r" b="b"/>
              <a:pathLst>
                <a:path w="90" h="91">
                  <a:moveTo>
                    <a:pt x="57" y="91"/>
                  </a:moveTo>
                  <a:lnTo>
                    <a:pt x="0" y="29"/>
                  </a:lnTo>
                  <a:lnTo>
                    <a:pt x="22" y="17"/>
                  </a:lnTo>
                  <a:lnTo>
                    <a:pt x="39" y="0"/>
                  </a:lnTo>
                  <a:lnTo>
                    <a:pt x="90" y="59"/>
                  </a:lnTo>
                  <a:lnTo>
                    <a:pt x="83" y="71"/>
                  </a:lnTo>
                  <a:lnTo>
                    <a:pt x="57" y="91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1" name="Freeform 1089"/>
            <p:cNvSpPr>
              <a:spLocks/>
            </p:cNvSpPr>
            <p:nvPr/>
          </p:nvSpPr>
          <p:spPr bwMode="auto">
            <a:xfrm>
              <a:off x="3429" y="2162"/>
              <a:ext cx="63" cy="48"/>
            </a:xfrm>
            <a:custGeom>
              <a:avLst/>
              <a:gdLst/>
              <a:ahLst/>
              <a:cxnLst>
                <a:cxn ang="0">
                  <a:pos x="11" y="48"/>
                </a:cxn>
                <a:cxn ang="0">
                  <a:pos x="0" y="29"/>
                </a:cxn>
                <a:cxn ang="0">
                  <a:pos x="23" y="16"/>
                </a:cxn>
                <a:cxn ang="0">
                  <a:pos x="45" y="0"/>
                </a:cxn>
                <a:cxn ang="0">
                  <a:pos x="63" y="16"/>
                </a:cxn>
                <a:cxn ang="0">
                  <a:pos x="46" y="30"/>
                </a:cxn>
                <a:cxn ang="0">
                  <a:pos x="11" y="48"/>
                </a:cxn>
              </a:cxnLst>
              <a:rect l="0" t="0" r="r" b="b"/>
              <a:pathLst>
                <a:path w="63" h="48">
                  <a:moveTo>
                    <a:pt x="11" y="48"/>
                  </a:moveTo>
                  <a:lnTo>
                    <a:pt x="0" y="29"/>
                  </a:lnTo>
                  <a:lnTo>
                    <a:pt x="23" y="16"/>
                  </a:lnTo>
                  <a:lnTo>
                    <a:pt x="45" y="0"/>
                  </a:lnTo>
                  <a:lnTo>
                    <a:pt x="63" y="16"/>
                  </a:lnTo>
                  <a:lnTo>
                    <a:pt x="46" y="30"/>
                  </a:lnTo>
                  <a:lnTo>
                    <a:pt x="11" y="48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2" name="Freeform 1090"/>
            <p:cNvSpPr>
              <a:spLocks/>
            </p:cNvSpPr>
            <p:nvPr/>
          </p:nvSpPr>
          <p:spPr bwMode="auto">
            <a:xfrm>
              <a:off x="3333" y="2213"/>
              <a:ext cx="50" cy="7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36" y="73"/>
                </a:cxn>
                <a:cxn ang="0">
                  <a:pos x="50" y="65"/>
                </a:cxn>
                <a:cxn ang="0">
                  <a:pos x="16" y="0"/>
                </a:cxn>
                <a:cxn ang="0">
                  <a:pos x="0" y="11"/>
                </a:cxn>
              </a:cxnLst>
              <a:rect l="0" t="0" r="r" b="b"/>
              <a:pathLst>
                <a:path w="50" h="73">
                  <a:moveTo>
                    <a:pt x="0" y="11"/>
                  </a:moveTo>
                  <a:lnTo>
                    <a:pt x="36" y="73"/>
                  </a:lnTo>
                  <a:lnTo>
                    <a:pt x="50" y="65"/>
                  </a:lnTo>
                  <a:lnTo>
                    <a:pt x="16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3" name="Freeform 1091"/>
            <p:cNvSpPr>
              <a:spLocks/>
            </p:cNvSpPr>
            <p:nvPr/>
          </p:nvSpPr>
          <p:spPr bwMode="auto">
            <a:xfrm>
              <a:off x="3473" y="2204"/>
              <a:ext cx="57" cy="68"/>
            </a:xfrm>
            <a:custGeom>
              <a:avLst/>
              <a:gdLst/>
              <a:ahLst/>
              <a:cxnLst>
                <a:cxn ang="0">
                  <a:pos x="41" y="68"/>
                </a:cxn>
                <a:cxn ang="0">
                  <a:pos x="0" y="9"/>
                </a:cxn>
                <a:cxn ang="0">
                  <a:pos x="13" y="0"/>
                </a:cxn>
                <a:cxn ang="0">
                  <a:pos x="57" y="58"/>
                </a:cxn>
                <a:cxn ang="0">
                  <a:pos x="41" y="68"/>
                </a:cxn>
              </a:cxnLst>
              <a:rect l="0" t="0" r="r" b="b"/>
              <a:pathLst>
                <a:path w="57" h="68">
                  <a:moveTo>
                    <a:pt x="41" y="68"/>
                  </a:moveTo>
                  <a:lnTo>
                    <a:pt x="0" y="9"/>
                  </a:lnTo>
                  <a:lnTo>
                    <a:pt x="13" y="0"/>
                  </a:lnTo>
                  <a:lnTo>
                    <a:pt x="57" y="58"/>
                  </a:lnTo>
                  <a:lnTo>
                    <a:pt x="41" y="68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4" name="Freeform 1092"/>
            <p:cNvSpPr>
              <a:spLocks/>
            </p:cNvSpPr>
            <p:nvPr/>
          </p:nvSpPr>
          <p:spPr bwMode="auto">
            <a:xfrm>
              <a:off x="3447" y="2172"/>
              <a:ext cx="29" cy="29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0" y="10"/>
                </a:cxn>
                <a:cxn ang="0">
                  <a:pos x="16" y="0"/>
                </a:cxn>
                <a:cxn ang="0">
                  <a:pos x="29" y="17"/>
                </a:cxn>
                <a:cxn ang="0">
                  <a:pos x="17" y="29"/>
                </a:cxn>
              </a:cxnLst>
              <a:rect l="0" t="0" r="r" b="b"/>
              <a:pathLst>
                <a:path w="29" h="29">
                  <a:moveTo>
                    <a:pt x="17" y="29"/>
                  </a:moveTo>
                  <a:lnTo>
                    <a:pt x="0" y="10"/>
                  </a:lnTo>
                  <a:lnTo>
                    <a:pt x="16" y="0"/>
                  </a:lnTo>
                  <a:lnTo>
                    <a:pt x="29" y="17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5" name="Freeform 1093"/>
            <p:cNvSpPr>
              <a:spLocks/>
            </p:cNvSpPr>
            <p:nvPr/>
          </p:nvSpPr>
          <p:spPr bwMode="auto">
            <a:xfrm>
              <a:off x="3279" y="2164"/>
              <a:ext cx="119" cy="82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12" y="82"/>
                </a:cxn>
                <a:cxn ang="0">
                  <a:pos x="23" y="66"/>
                </a:cxn>
                <a:cxn ang="0">
                  <a:pos x="34" y="52"/>
                </a:cxn>
                <a:cxn ang="0">
                  <a:pos x="45" y="44"/>
                </a:cxn>
                <a:cxn ang="0">
                  <a:pos x="56" y="38"/>
                </a:cxn>
                <a:cxn ang="0">
                  <a:pos x="68" y="36"/>
                </a:cxn>
                <a:cxn ang="0">
                  <a:pos x="82" y="33"/>
                </a:cxn>
                <a:cxn ang="0">
                  <a:pos x="99" y="32"/>
                </a:cxn>
                <a:cxn ang="0">
                  <a:pos x="119" y="30"/>
                </a:cxn>
                <a:cxn ang="0">
                  <a:pos x="98" y="0"/>
                </a:cxn>
                <a:cxn ang="0">
                  <a:pos x="80" y="3"/>
                </a:cxn>
                <a:cxn ang="0">
                  <a:pos x="63" y="6"/>
                </a:cxn>
                <a:cxn ang="0">
                  <a:pos x="48" y="9"/>
                </a:cxn>
                <a:cxn ang="0">
                  <a:pos x="36" y="13"/>
                </a:cxn>
                <a:cxn ang="0">
                  <a:pos x="26" y="20"/>
                </a:cxn>
                <a:cxn ang="0">
                  <a:pos x="16" y="30"/>
                </a:cxn>
                <a:cxn ang="0">
                  <a:pos x="8" y="43"/>
                </a:cxn>
                <a:cxn ang="0">
                  <a:pos x="0" y="61"/>
                </a:cxn>
              </a:cxnLst>
              <a:rect l="0" t="0" r="r" b="b"/>
              <a:pathLst>
                <a:path w="119" h="82">
                  <a:moveTo>
                    <a:pt x="0" y="61"/>
                  </a:moveTo>
                  <a:lnTo>
                    <a:pt x="12" y="82"/>
                  </a:lnTo>
                  <a:lnTo>
                    <a:pt x="23" y="66"/>
                  </a:lnTo>
                  <a:lnTo>
                    <a:pt x="34" y="52"/>
                  </a:lnTo>
                  <a:lnTo>
                    <a:pt x="45" y="44"/>
                  </a:lnTo>
                  <a:lnTo>
                    <a:pt x="56" y="38"/>
                  </a:lnTo>
                  <a:lnTo>
                    <a:pt x="68" y="36"/>
                  </a:lnTo>
                  <a:lnTo>
                    <a:pt x="82" y="33"/>
                  </a:lnTo>
                  <a:lnTo>
                    <a:pt x="99" y="32"/>
                  </a:lnTo>
                  <a:lnTo>
                    <a:pt x="119" y="30"/>
                  </a:lnTo>
                  <a:lnTo>
                    <a:pt x="98" y="0"/>
                  </a:lnTo>
                  <a:lnTo>
                    <a:pt x="80" y="3"/>
                  </a:lnTo>
                  <a:lnTo>
                    <a:pt x="63" y="6"/>
                  </a:lnTo>
                  <a:lnTo>
                    <a:pt x="48" y="9"/>
                  </a:lnTo>
                  <a:lnTo>
                    <a:pt x="36" y="13"/>
                  </a:lnTo>
                  <a:lnTo>
                    <a:pt x="26" y="20"/>
                  </a:lnTo>
                  <a:lnTo>
                    <a:pt x="16" y="30"/>
                  </a:lnTo>
                  <a:lnTo>
                    <a:pt x="8" y="43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6" name="Freeform 1094"/>
            <p:cNvSpPr>
              <a:spLocks/>
            </p:cNvSpPr>
            <p:nvPr/>
          </p:nvSpPr>
          <p:spPr bwMode="auto">
            <a:xfrm>
              <a:off x="3296" y="2166"/>
              <a:ext cx="81" cy="62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9" y="62"/>
                </a:cxn>
                <a:cxn ang="0">
                  <a:pos x="35" y="37"/>
                </a:cxn>
                <a:cxn ang="0">
                  <a:pos x="81" y="29"/>
                </a:cxn>
                <a:cxn ang="0">
                  <a:pos x="63" y="0"/>
                </a:cxn>
                <a:cxn ang="0">
                  <a:pos x="29" y="10"/>
                </a:cxn>
                <a:cxn ang="0">
                  <a:pos x="0" y="35"/>
                </a:cxn>
              </a:cxnLst>
              <a:rect l="0" t="0" r="r" b="b"/>
              <a:pathLst>
                <a:path w="81" h="62">
                  <a:moveTo>
                    <a:pt x="0" y="35"/>
                  </a:moveTo>
                  <a:lnTo>
                    <a:pt x="9" y="62"/>
                  </a:lnTo>
                  <a:lnTo>
                    <a:pt x="35" y="37"/>
                  </a:lnTo>
                  <a:lnTo>
                    <a:pt x="81" y="29"/>
                  </a:lnTo>
                  <a:lnTo>
                    <a:pt x="63" y="0"/>
                  </a:lnTo>
                  <a:lnTo>
                    <a:pt x="29" y="1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7" name="Freeform 1095"/>
            <p:cNvSpPr>
              <a:spLocks/>
            </p:cNvSpPr>
            <p:nvPr/>
          </p:nvSpPr>
          <p:spPr bwMode="auto">
            <a:xfrm>
              <a:off x="3311" y="2173"/>
              <a:ext cx="42" cy="34"/>
            </a:xfrm>
            <a:custGeom>
              <a:avLst/>
              <a:gdLst/>
              <a:ahLst/>
              <a:cxnLst>
                <a:cxn ang="0">
                  <a:pos x="9" y="34"/>
                </a:cxn>
                <a:cxn ang="0">
                  <a:pos x="42" y="28"/>
                </a:cxn>
                <a:cxn ang="0">
                  <a:pos x="30" y="0"/>
                </a:cxn>
                <a:cxn ang="0">
                  <a:pos x="0" y="9"/>
                </a:cxn>
                <a:cxn ang="0">
                  <a:pos x="9" y="34"/>
                </a:cxn>
              </a:cxnLst>
              <a:rect l="0" t="0" r="r" b="b"/>
              <a:pathLst>
                <a:path w="42" h="34">
                  <a:moveTo>
                    <a:pt x="9" y="34"/>
                  </a:moveTo>
                  <a:lnTo>
                    <a:pt x="42" y="28"/>
                  </a:lnTo>
                  <a:lnTo>
                    <a:pt x="30" y="0"/>
                  </a:lnTo>
                  <a:lnTo>
                    <a:pt x="0" y="9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8" name="Freeform 1096"/>
            <p:cNvSpPr>
              <a:spLocks/>
            </p:cNvSpPr>
            <p:nvPr/>
          </p:nvSpPr>
          <p:spPr bwMode="auto">
            <a:xfrm>
              <a:off x="3131" y="2075"/>
              <a:ext cx="316" cy="158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307" y="0"/>
                </a:cxn>
                <a:cxn ang="0">
                  <a:pos x="316" y="30"/>
                </a:cxn>
                <a:cxn ang="0">
                  <a:pos x="15" y="158"/>
                </a:cxn>
                <a:cxn ang="0">
                  <a:pos x="0" y="140"/>
                </a:cxn>
              </a:cxnLst>
              <a:rect l="0" t="0" r="r" b="b"/>
              <a:pathLst>
                <a:path w="316" h="158">
                  <a:moveTo>
                    <a:pt x="0" y="140"/>
                  </a:moveTo>
                  <a:lnTo>
                    <a:pt x="307" y="0"/>
                  </a:lnTo>
                  <a:lnTo>
                    <a:pt x="316" y="30"/>
                  </a:lnTo>
                  <a:lnTo>
                    <a:pt x="15" y="158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29" name="Freeform 1097"/>
            <p:cNvSpPr>
              <a:spLocks/>
            </p:cNvSpPr>
            <p:nvPr/>
          </p:nvSpPr>
          <p:spPr bwMode="auto">
            <a:xfrm>
              <a:off x="3188" y="2186"/>
              <a:ext cx="94" cy="4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94" y="0"/>
                </a:cxn>
                <a:cxn ang="0">
                  <a:pos x="79" y="24"/>
                </a:cxn>
                <a:cxn ang="0">
                  <a:pos x="79" y="41"/>
                </a:cxn>
                <a:cxn ang="0">
                  <a:pos x="47" y="45"/>
                </a:cxn>
                <a:cxn ang="0">
                  <a:pos x="0" y="35"/>
                </a:cxn>
              </a:cxnLst>
              <a:rect l="0" t="0" r="r" b="b"/>
              <a:pathLst>
                <a:path w="94" h="45">
                  <a:moveTo>
                    <a:pt x="0" y="35"/>
                  </a:moveTo>
                  <a:lnTo>
                    <a:pt x="94" y="0"/>
                  </a:lnTo>
                  <a:lnTo>
                    <a:pt x="79" y="24"/>
                  </a:lnTo>
                  <a:lnTo>
                    <a:pt x="79" y="41"/>
                  </a:lnTo>
                  <a:lnTo>
                    <a:pt x="47" y="4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0" name="Freeform 1098"/>
            <p:cNvSpPr>
              <a:spLocks/>
            </p:cNvSpPr>
            <p:nvPr/>
          </p:nvSpPr>
          <p:spPr bwMode="auto">
            <a:xfrm>
              <a:off x="3386" y="2110"/>
              <a:ext cx="82" cy="68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82" y="0"/>
                </a:cxn>
                <a:cxn ang="0">
                  <a:pos x="82" y="26"/>
                </a:cxn>
                <a:cxn ang="0">
                  <a:pos x="67" y="48"/>
                </a:cxn>
                <a:cxn ang="0">
                  <a:pos x="17" y="68"/>
                </a:cxn>
                <a:cxn ang="0">
                  <a:pos x="0" y="32"/>
                </a:cxn>
              </a:cxnLst>
              <a:rect l="0" t="0" r="r" b="b"/>
              <a:pathLst>
                <a:path w="82" h="68">
                  <a:moveTo>
                    <a:pt x="0" y="32"/>
                  </a:moveTo>
                  <a:lnTo>
                    <a:pt x="82" y="0"/>
                  </a:lnTo>
                  <a:lnTo>
                    <a:pt x="82" y="26"/>
                  </a:lnTo>
                  <a:lnTo>
                    <a:pt x="67" y="48"/>
                  </a:lnTo>
                  <a:lnTo>
                    <a:pt x="17" y="68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1" name="Freeform 1099"/>
            <p:cNvSpPr>
              <a:spLocks/>
            </p:cNvSpPr>
            <p:nvPr/>
          </p:nvSpPr>
          <p:spPr bwMode="auto">
            <a:xfrm>
              <a:off x="2771" y="1651"/>
              <a:ext cx="209" cy="229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26" y="3"/>
                </a:cxn>
                <a:cxn ang="0">
                  <a:pos x="145" y="10"/>
                </a:cxn>
                <a:cxn ang="0">
                  <a:pos x="163" y="19"/>
                </a:cxn>
                <a:cxn ang="0">
                  <a:pos x="179" y="34"/>
                </a:cxn>
                <a:cxn ang="0">
                  <a:pos x="191" y="51"/>
                </a:cxn>
                <a:cxn ang="0">
                  <a:pos x="200" y="71"/>
                </a:cxn>
                <a:cxn ang="0">
                  <a:pos x="206" y="93"/>
                </a:cxn>
                <a:cxn ang="0">
                  <a:pos x="209" y="115"/>
                </a:cxn>
                <a:cxn ang="0">
                  <a:pos x="206" y="138"/>
                </a:cxn>
                <a:cxn ang="0">
                  <a:pos x="200" y="160"/>
                </a:cxn>
                <a:cxn ang="0">
                  <a:pos x="191" y="179"/>
                </a:cxn>
                <a:cxn ang="0">
                  <a:pos x="179" y="196"/>
                </a:cxn>
                <a:cxn ang="0">
                  <a:pos x="163" y="210"/>
                </a:cxn>
                <a:cxn ang="0">
                  <a:pos x="145" y="221"/>
                </a:cxn>
                <a:cxn ang="0">
                  <a:pos x="126" y="227"/>
                </a:cxn>
                <a:cxn ang="0">
                  <a:pos x="104" y="229"/>
                </a:cxn>
                <a:cxn ang="0">
                  <a:pos x="83" y="227"/>
                </a:cxn>
                <a:cxn ang="0">
                  <a:pos x="64" y="221"/>
                </a:cxn>
                <a:cxn ang="0">
                  <a:pos x="46" y="210"/>
                </a:cxn>
                <a:cxn ang="0">
                  <a:pos x="31" y="196"/>
                </a:cxn>
                <a:cxn ang="0">
                  <a:pos x="18" y="179"/>
                </a:cxn>
                <a:cxn ang="0">
                  <a:pos x="8" y="160"/>
                </a:cxn>
                <a:cxn ang="0">
                  <a:pos x="2" y="138"/>
                </a:cxn>
                <a:cxn ang="0">
                  <a:pos x="0" y="115"/>
                </a:cxn>
                <a:cxn ang="0">
                  <a:pos x="2" y="93"/>
                </a:cxn>
                <a:cxn ang="0">
                  <a:pos x="8" y="71"/>
                </a:cxn>
                <a:cxn ang="0">
                  <a:pos x="18" y="51"/>
                </a:cxn>
                <a:cxn ang="0">
                  <a:pos x="31" y="34"/>
                </a:cxn>
                <a:cxn ang="0">
                  <a:pos x="46" y="19"/>
                </a:cxn>
                <a:cxn ang="0">
                  <a:pos x="64" y="10"/>
                </a:cxn>
                <a:cxn ang="0">
                  <a:pos x="83" y="3"/>
                </a:cxn>
                <a:cxn ang="0">
                  <a:pos x="104" y="0"/>
                </a:cxn>
              </a:cxnLst>
              <a:rect l="0" t="0" r="r" b="b"/>
              <a:pathLst>
                <a:path w="209" h="229">
                  <a:moveTo>
                    <a:pt x="104" y="0"/>
                  </a:moveTo>
                  <a:lnTo>
                    <a:pt x="126" y="3"/>
                  </a:lnTo>
                  <a:lnTo>
                    <a:pt x="145" y="10"/>
                  </a:lnTo>
                  <a:lnTo>
                    <a:pt x="163" y="19"/>
                  </a:lnTo>
                  <a:lnTo>
                    <a:pt x="179" y="34"/>
                  </a:lnTo>
                  <a:lnTo>
                    <a:pt x="191" y="51"/>
                  </a:lnTo>
                  <a:lnTo>
                    <a:pt x="200" y="71"/>
                  </a:lnTo>
                  <a:lnTo>
                    <a:pt x="206" y="93"/>
                  </a:lnTo>
                  <a:lnTo>
                    <a:pt x="209" y="115"/>
                  </a:lnTo>
                  <a:lnTo>
                    <a:pt x="206" y="138"/>
                  </a:lnTo>
                  <a:lnTo>
                    <a:pt x="200" y="160"/>
                  </a:lnTo>
                  <a:lnTo>
                    <a:pt x="191" y="179"/>
                  </a:lnTo>
                  <a:lnTo>
                    <a:pt x="179" y="196"/>
                  </a:lnTo>
                  <a:lnTo>
                    <a:pt x="163" y="210"/>
                  </a:lnTo>
                  <a:lnTo>
                    <a:pt x="145" y="221"/>
                  </a:lnTo>
                  <a:lnTo>
                    <a:pt x="126" y="227"/>
                  </a:lnTo>
                  <a:lnTo>
                    <a:pt x="104" y="229"/>
                  </a:lnTo>
                  <a:lnTo>
                    <a:pt x="83" y="227"/>
                  </a:lnTo>
                  <a:lnTo>
                    <a:pt x="64" y="221"/>
                  </a:lnTo>
                  <a:lnTo>
                    <a:pt x="46" y="210"/>
                  </a:lnTo>
                  <a:lnTo>
                    <a:pt x="31" y="196"/>
                  </a:lnTo>
                  <a:lnTo>
                    <a:pt x="18" y="179"/>
                  </a:lnTo>
                  <a:lnTo>
                    <a:pt x="8" y="160"/>
                  </a:lnTo>
                  <a:lnTo>
                    <a:pt x="2" y="138"/>
                  </a:lnTo>
                  <a:lnTo>
                    <a:pt x="0" y="115"/>
                  </a:lnTo>
                  <a:lnTo>
                    <a:pt x="2" y="93"/>
                  </a:lnTo>
                  <a:lnTo>
                    <a:pt x="8" y="71"/>
                  </a:lnTo>
                  <a:lnTo>
                    <a:pt x="18" y="51"/>
                  </a:lnTo>
                  <a:lnTo>
                    <a:pt x="31" y="34"/>
                  </a:lnTo>
                  <a:lnTo>
                    <a:pt x="46" y="19"/>
                  </a:lnTo>
                  <a:lnTo>
                    <a:pt x="64" y="10"/>
                  </a:lnTo>
                  <a:lnTo>
                    <a:pt x="83" y="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2" name="Freeform 1100"/>
            <p:cNvSpPr>
              <a:spLocks/>
            </p:cNvSpPr>
            <p:nvPr/>
          </p:nvSpPr>
          <p:spPr bwMode="auto">
            <a:xfrm>
              <a:off x="2783" y="1930"/>
              <a:ext cx="84" cy="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50" y="1"/>
                </a:cxn>
                <a:cxn ang="0">
                  <a:pos x="58" y="3"/>
                </a:cxn>
                <a:cxn ang="0">
                  <a:pos x="65" y="7"/>
                </a:cxn>
                <a:cxn ang="0">
                  <a:pos x="72" y="13"/>
                </a:cxn>
                <a:cxn ang="0">
                  <a:pos x="77" y="20"/>
                </a:cxn>
                <a:cxn ang="0">
                  <a:pos x="80" y="27"/>
                </a:cxn>
                <a:cxn ang="0">
                  <a:pos x="83" y="36"/>
                </a:cxn>
                <a:cxn ang="0">
                  <a:pos x="84" y="45"/>
                </a:cxn>
                <a:cxn ang="0">
                  <a:pos x="83" y="55"/>
                </a:cxn>
                <a:cxn ang="0">
                  <a:pos x="80" y="63"/>
                </a:cxn>
                <a:cxn ang="0">
                  <a:pos x="77" y="70"/>
                </a:cxn>
                <a:cxn ang="0">
                  <a:pos x="72" y="78"/>
                </a:cxn>
                <a:cxn ang="0">
                  <a:pos x="65" y="84"/>
                </a:cxn>
                <a:cxn ang="0">
                  <a:pos x="58" y="87"/>
                </a:cxn>
                <a:cxn ang="0">
                  <a:pos x="50" y="90"/>
                </a:cxn>
                <a:cxn ang="0">
                  <a:pos x="42" y="91"/>
                </a:cxn>
                <a:cxn ang="0">
                  <a:pos x="34" y="90"/>
                </a:cxn>
                <a:cxn ang="0">
                  <a:pos x="26" y="87"/>
                </a:cxn>
                <a:cxn ang="0">
                  <a:pos x="19" y="84"/>
                </a:cxn>
                <a:cxn ang="0">
                  <a:pos x="12" y="78"/>
                </a:cxn>
                <a:cxn ang="0">
                  <a:pos x="7" y="70"/>
                </a:cxn>
                <a:cxn ang="0">
                  <a:pos x="4" y="63"/>
                </a:cxn>
                <a:cxn ang="0">
                  <a:pos x="1" y="55"/>
                </a:cxn>
                <a:cxn ang="0">
                  <a:pos x="0" y="45"/>
                </a:cxn>
                <a:cxn ang="0">
                  <a:pos x="1" y="36"/>
                </a:cxn>
                <a:cxn ang="0">
                  <a:pos x="4" y="27"/>
                </a:cxn>
                <a:cxn ang="0">
                  <a:pos x="7" y="20"/>
                </a:cxn>
                <a:cxn ang="0">
                  <a:pos x="12" y="13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4" y="1"/>
                </a:cxn>
                <a:cxn ang="0">
                  <a:pos x="42" y="0"/>
                </a:cxn>
              </a:cxnLst>
              <a:rect l="0" t="0" r="r" b="b"/>
              <a:pathLst>
                <a:path w="84" h="91">
                  <a:moveTo>
                    <a:pt x="42" y="0"/>
                  </a:moveTo>
                  <a:lnTo>
                    <a:pt x="50" y="1"/>
                  </a:lnTo>
                  <a:lnTo>
                    <a:pt x="58" y="3"/>
                  </a:lnTo>
                  <a:lnTo>
                    <a:pt x="65" y="7"/>
                  </a:lnTo>
                  <a:lnTo>
                    <a:pt x="72" y="13"/>
                  </a:lnTo>
                  <a:lnTo>
                    <a:pt x="77" y="20"/>
                  </a:lnTo>
                  <a:lnTo>
                    <a:pt x="80" y="27"/>
                  </a:lnTo>
                  <a:lnTo>
                    <a:pt x="83" y="36"/>
                  </a:lnTo>
                  <a:lnTo>
                    <a:pt x="84" y="45"/>
                  </a:lnTo>
                  <a:lnTo>
                    <a:pt x="83" y="55"/>
                  </a:lnTo>
                  <a:lnTo>
                    <a:pt x="80" y="63"/>
                  </a:lnTo>
                  <a:lnTo>
                    <a:pt x="77" y="70"/>
                  </a:lnTo>
                  <a:lnTo>
                    <a:pt x="72" y="78"/>
                  </a:lnTo>
                  <a:lnTo>
                    <a:pt x="65" y="84"/>
                  </a:lnTo>
                  <a:lnTo>
                    <a:pt x="58" y="87"/>
                  </a:lnTo>
                  <a:lnTo>
                    <a:pt x="50" y="90"/>
                  </a:lnTo>
                  <a:lnTo>
                    <a:pt x="42" y="91"/>
                  </a:lnTo>
                  <a:lnTo>
                    <a:pt x="34" y="90"/>
                  </a:lnTo>
                  <a:lnTo>
                    <a:pt x="26" y="87"/>
                  </a:lnTo>
                  <a:lnTo>
                    <a:pt x="19" y="84"/>
                  </a:lnTo>
                  <a:lnTo>
                    <a:pt x="12" y="78"/>
                  </a:lnTo>
                  <a:lnTo>
                    <a:pt x="7" y="70"/>
                  </a:lnTo>
                  <a:lnTo>
                    <a:pt x="4" y="63"/>
                  </a:lnTo>
                  <a:lnTo>
                    <a:pt x="1" y="5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7" y="20"/>
                  </a:lnTo>
                  <a:lnTo>
                    <a:pt x="12" y="13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4" y="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3" name="Freeform 1101"/>
            <p:cNvSpPr>
              <a:spLocks/>
            </p:cNvSpPr>
            <p:nvPr/>
          </p:nvSpPr>
          <p:spPr bwMode="auto">
            <a:xfrm>
              <a:off x="2530" y="2722"/>
              <a:ext cx="114" cy="124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68" y="1"/>
                </a:cxn>
                <a:cxn ang="0">
                  <a:pos x="79" y="4"/>
                </a:cxn>
                <a:cxn ang="0">
                  <a:pos x="89" y="10"/>
                </a:cxn>
                <a:cxn ang="0">
                  <a:pos x="97" y="18"/>
                </a:cxn>
                <a:cxn ang="0">
                  <a:pos x="104" y="27"/>
                </a:cxn>
                <a:cxn ang="0">
                  <a:pos x="109" y="38"/>
                </a:cxn>
                <a:cxn ang="0">
                  <a:pos x="113" y="49"/>
                </a:cxn>
                <a:cxn ang="0">
                  <a:pos x="114" y="62"/>
                </a:cxn>
                <a:cxn ang="0">
                  <a:pos x="113" y="74"/>
                </a:cxn>
                <a:cxn ang="0">
                  <a:pos x="109" y="86"/>
                </a:cxn>
                <a:cxn ang="0">
                  <a:pos x="104" y="97"/>
                </a:cxn>
                <a:cxn ang="0">
                  <a:pos x="97" y="105"/>
                </a:cxn>
                <a:cxn ang="0">
                  <a:pos x="89" y="114"/>
                </a:cxn>
                <a:cxn ang="0">
                  <a:pos x="79" y="120"/>
                </a:cxn>
                <a:cxn ang="0">
                  <a:pos x="68" y="123"/>
                </a:cxn>
                <a:cxn ang="0">
                  <a:pos x="58" y="124"/>
                </a:cxn>
                <a:cxn ang="0">
                  <a:pos x="46" y="123"/>
                </a:cxn>
                <a:cxn ang="0">
                  <a:pos x="36" y="120"/>
                </a:cxn>
                <a:cxn ang="0">
                  <a:pos x="25" y="114"/>
                </a:cxn>
                <a:cxn ang="0">
                  <a:pos x="17" y="105"/>
                </a:cxn>
                <a:cxn ang="0">
                  <a:pos x="10" y="97"/>
                </a:cxn>
                <a:cxn ang="0">
                  <a:pos x="5" y="86"/>
                </a:cxn>
                <a:cxn ang="0">
                  <a:pos x="1" y="74"/>
                </a:cxn>
                <a:cxn ang="0">
                  <a:pos x="0" y="62"/>
                </a:cxn>
                <a:cxn ang="0">
                  <a:pos x="1" y="49"/>
                </a:cxn>
                <a:cxn ang="0">
                  <a:pos x="5" y="38"/>
                </a:cxn>
                <a:cxn ang="0">
                  <a:pos x="10" y="27"/>
                </a:cxn>
                <a:cxn ang="0">
                  <a:pos x="17" y="18"/>
                </a:cxn>
                <a:cxn ang="0">
                  <a:pos x="25" y="10"/>
                </a:cxn>
                <a:cxn ang="0">
                  <a:pos x="36" y="4"/>
                </a:cxn>
                <a:cxn ang="0">
                  <a:pos x="46" y="1"/>
                </a:cxn>
                <a:cxn ang="0">
                  <a:pos x="58" y="0"/>
                </a:cxn>
              </a:cxnLst>
              <a:rect l="0" t="0" r="r" b="b"/>
              <a:pathLst>
                <a:path w="114" h="124">
                  <a:moveTo>
                    <a:pt x="58" y="0"/>
                  </a:moveTo>
                  <a:lnTo>
                    <a:pt x="68" y="1"/>
                  </a:lnTo>
                  <a:lnTo>
                    <a:pt x="79" y="4"/>
                  </a:lnTo>
                  <a:lnTo>
                    <a:pt x="89" y="10"/>
                  </a:lnTo>
                  <a:lnTo>
                    <a:pt x="97" y="18"/>
                  </a:lnTo>
                  <a:lnTo>
                    <a:pt x="104" y="27"/>
                  </a:lnTo>
                  <a:lnTo>
                    <a:pt x="109" y="38"/>
                  </a:lnTo>
                  <a:lnTo>
                    <a:pt x="113" y="49"/>
                  </a:lnTo>
                  <a:lnTo>
                    <a:pt x="114" y="62"/>
                  </a:lnTo>
                  <a:lnTo>
                    <a:pt x="113" y="74"/>
                  </a:lnTo>
                  <a:lnTo>
                    <a:pt x="109" y="86"/>
                  </a:lnTo>
                  <a:lnTo>
                    <a:pt x="104" y="97"/>
                  </a:lnTo>
                  <a:lnTo>
                    <a:pt x="97" y="105"/>
                  </a:lnTo>
                  <a:lnTo>
                    <a:pt x="89" y="114"/>
                  </a:lnTo>
                  <a:lnTo>
                    <a:pt x="79" y="120"/>
                  </a:lnTo>
                  <a:lnTo>
                    <a:pt x="68" y="123"/>
                  </a:lnTo>
                  <a:lnTo>
                    <a:pt x="58" y="124"/>
                  </a:lnTo>
                  <a:lnTo>
                    <a:pt x="46" y="123"/>
                  </a:lnTo>
                  <a:lnTo>
                    <a:pt x="36" y="120"/>
                  </a:lnTo>
                  <a:lnTo>
                    <a:pt x="25" y="114"/>
                  </a:lnTo>
                  <a:lnTo>
                    <a:pt x="17" y="105"/>
                  </a:lnTo>
                  <a:lnTo>
                    <a:pt x="10" y="97"/>
                  </a:lnTo>
                  <a:lnTo>
                    <a:pt x="5" y="86"/>
                  </a:lnTo>
                  <a:lnTo>
                    <a:pt x="1" y="74"/>
                  </a:lnTo>
                  <a:lnTo>
                    <a:pt x="0" y="62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5" y="10"/>
                  </a:lnTo>
                  <a:lnTo>
                    <a:pt x="36" y="4"/>
                  </a:lnTo>
                  <a:lnTo>
                    <a:pt x="4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4" name="Freeform 1102"/>
            <p:cNvSpPr>
              <a:spLocks/>
            </p:cNvSpPr>
            <p:nvPr/>
          </p:nvSpPr>
          <p:spPr bwMode="auto">
            <a:xfrm>
              <a:off x="2909" y="2456"/>
              <a:ext cx="89" cy="59"/>
            </a:xfrm>
            <a:custGeom>
              <a:avLst/>
              <a:gdLst/>
              <a:ahLst/>
              <a:cxnLst>
                <a:cxn ang="0">
                  <a:pos x="86" y="17"/>
                </a:cxn>
                <a:cxn ang="0">
                  <a:pos x="89" y="28"/>
                </a:cxn>
                <a:cxn ang="0">
                  <a:pos x="85" y="40"/>
                </a:cxn>
                <a:cxn ang="0">
                  <a:pos x="75" y="50"/>
                </a:cxn>
                <a:cxn ang="0">
                  <a:pos x="61" y="57"/>
                </a:cxn>
                <a:cxn ang="0">
                  <a:pos x="53" y="58"/>
                </a:cxn>
                <a:cxn ang="0">
                  <a:pos x="43" y="59"/>
                </a:cxn>
                <a:cxn ang="0">
                  <a:pos x="35" y="59"/>
                </a:cxn>
                <a:cxn ang="0">
                  <a:pos x="27" y="57"/>
                </a:cxn>
                <a:cxn ang="0">
                  <a:pos x="19" y="54"/>
                </a:cxn>
                <a:cxn ang="0">
                  <a:pos x="13" y="52"/>
                </a:cxn>
                <a:cxn ang="0">
                  <a:pos x="7" y="47"/>
                </a:cxn>
                <a:cxn ang="0">
                  <a:pos x="3" y="42"/>
                </a:cxn>
                <a:cxn ang="0">
                  <a:pos x="0" y="32"/>
                </a:cxn>
                <a:cxn ang="0">
                  <a:pos x="3" y="20"/>
                </a:cxn>
                <a:cxn ang="0">
                  <a:pos x="13" y="10"/>
                </a:cxn>
                <a:cxn ang="0">
                  <a:pos x="29" y="3"/>
                </a:cxn>
                <a:cxn ang="0">
                  <a:pos x="37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2" y="2"/>
                </a:cxn>
                <a:cxn ang="0">
                  <a:pos x="69" y="4"/>
                </a:cxn>
                <a:cxn ang="0">
                  <a:pos x="77" y="8"/>
                </a:cxn>
                <a:cxn ang="0">
                  <a:pos x="81" y="12"/>
                </a:cxn>
                <a:cxn ang="0">
                  <a:pos x="86" y="17"/>
                </a:cxn>
              </a:cxnLst>
              <a:rect l="0" t="0" r="r" b="b"/>
              <a:pathLst>
                <a:path w="89" h="59">
                  <a:moveTo>
                    <a:pt x="86" y="17"/>
                  </a:moveTo>
                  <a:lnTo>
                    <a:pt x="89" y="28"/>
                  </a:lnTo>
                  <a:lnTo>
                    <a:pt x="85" y="40"/>
                  </a:lnTo>
                  <a:lnTo>
                    <a:pt x="75" y="50"/>
                  </a:lnTo>
                  <a:lnTo>
                    <a:pt x="61" y="57"/>
                  </a:lnTo>
                  <a:lnTo>
                    <a:pt x="53" y="58"/>
                  </a:lnTo>
                  <a:lnTo>
                    <a:pt x="43" y="59"/>
                  </a:lnTo>
                  <a:lnTo>
                    <a:pt x="35" y="59"/>
                  </a:lnTo>
                  <a:lnTo>
                    <a:pt x="27" y="57"/>
                  </a:lnTo>
                  <a:lnTo>
                    <a:pt x="19" y="54"/>
                  </a:lnTo>
                  <a:lnTo>
                    <a:pt x="13" y="52"/>
                  </a:lnTo>
                  <a:lnTo>
                    <a:pt x="7" y="47"/>
                  </a:lnTo>
                  <a:lnTo>
                    <a:pt x="3" y="42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13" y="10"/>
                  </a:lnTo>
                  <a:lnTo>
                    <a:pt x="29" y="3"/>
                  </a:lnTo>
                  <a:lnTo>
                    <a:pt x="37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2" y="2"/>
                  </a:lnTo>
                  <a:lnTo>
                    <a:pt x="69" y="4"/>
                  </a:lnTo>
                  <a:lnTo>
                    <a:pt x="77" y="8"/>
                  </a:lnTo>
                  <a:lnTo>
                    <a:pt x="81" y="12"/>
                  </a:lnTo>
                  <a:lnTo>
                    <a:pt x="86" y="17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5" name="Freeform 1103"/>
            <p:cNvSpPr>
              <a:spLocks/>
            </p:cNvSpPr>
            <p:nvPr/>
          </p:nvSpPr>
          <p:spPr bwMode="auto">
            <a:xfrm>
              <a:off x="3034" y="2381"/>
              <a:ext cx="69" cy="47"/>
            </a:xfrm>
            <a:custGeom>
              <a:avLst/>
              <a:gdLst/>
              <a:ahLst/>
              <a:cxnLst>
                <a:cxn ang="0">
                  <a:pos x="67" y="14"/>
                </a:cxn>
                <a:cxn ang="0">
                  <a:pos x="69" y="23"/>
                </a:cxn>
                <a:cxn ang="0">
                  <a:pos x="66" y="31"/>
                </a:cxn>
                <a:cxn ang="0">
                  <a:pos x="58" y="39"/>
                </a:cxn>
                <a:cxn ang="0">
                  <a:pos x="46" y="44"/>
                </a:cxn>
                <a:cxn ang="0">
                  <a:pos x="40" y="45"/>
                </a:cxn>
                <a:cxn ang="0">
                  <a:pos x="33" y="47"/>
                </a:cxn>
                <a:cxn ang="0">
                  <a:pos x="27" y="47"/>
                </a:cxn>
                <a:cxn ang="0">
                  <a:pos x="21" y="45"/>
                </a:cxn>
                <a:cxn ang="0">
                  <a:pos x="15" y="43"/>
                </a:cxn>
                <a:cxn ang="0">
                  <a:pos x="9" y="41"/>
                </a:cxn>
                <a:cxn ang="0">
                  <a:pos x="6" y="37"/>
                </a:cxn>
                <a:cxn ang="0">
                  <a:pos x="2" y="33"/>
                </a:cxn>
                <a:cxn ang="0">
                  <a:pos x="0" y="24"/>
                </a:cxn>
                <a:cxn ang="0">
                  <a:pos x="2" y="15"/>
                </a:cxn>
                <a:cxn ang="0">
                  <a:pos x="9" y="8"/>
                </a:cxn>
                <a:cxn ang="0">
                  <a:pos x="21" y="2"/>
                </a:cxn>
                <a:cxn ang="0">
                  <a:pos x="28" y="1"/>
                </a:cxn>
                <a:cxn ang="0">
                  <a:pos x="34" y="0"/>
                </a:cxn>
                <a:cxn ang="0">
                  <a:pos x="42" y="1"/>
                </a:cxn>
                <a:cxn ang="0">
                  <a:pos x="48" y="2"/>
                </a:cxn>
                <a:cxn ang="0">
                  <a:pos x="54" y="3"/>
                </a:cxn>
                <a:cxn ang="0">
                  <a:pos x="60" y="7"/>
                </a:cxn>
                <a:cxn ang="0">
                  <a:pos x="63" y="11"/>
                </a:cxn>
                <a:cxn ang="0">
                  <a:pos x="67" y="14"/>
                </a:cxn>
              </a:cxnLst>
              <a:rect l="0" t="0" r="r" b="b"/>
              <a:pathLst>
                <a:path w="69" h="47">
                  <a:moveTo>
                    <a:pt x="67" y="14"/>
                  </a:moveTo>
                  <a:lnTo>
                    <a:pt x="69" y="23"/>
                  </a:lnTo>
                  <a:lnTo>
                    <a:pt x="66" y="31"/>
                  </a:lnTo>
                  <a:lnTo>
                    <a:pt x="58" y="39"/>
                  </a:lnTo>
                  <a:lnTo>
                    <a:pt x="46" y="44"/>
                  </a:lnTo>
                  <a:lnTo>
                    <a:pt x="40" y="45"/>
                  </a:lnTo>
                  <a:lnTo>
                    <a:pt x="33" y="47"/>
                  </a:lnTo>
                  <a:lnTo>
                    <a:pt x="27" y="47"/>
                  </a:lnTo>
                  <a:lnTo>
                    <a:pt x="21" y="45"/>
                  </a:lnTo>
                  <a:lnTo>
                    <a:pt x="15" y="43"/>
                  </a:lnTo>
                  <a:lnTo>
                    <a:pt x="9" y="41"/>
                  </a:lnTo>
                  <a:lnTo>
                    <a:pt x="6" y="37"/>
                  </a:lnTo>
                  <a:lnTo>
                    <a:pt x="2" y="33"/>
                  </a:lnTo>
                  <a:lnTo>
                    <a:pt x="0" y="24"/>
                  </a:lnTo>
                  <a:lnTo>
                    <a:pt x="2" y="15"/>
                  </a:lnTo>
                  <a:lnTo>
                    <a:pt x="9" y="8"/>
                  </a:lnTo>
                  <a:lnTo>
                    <a:pt x="21" y="2"/>
                  </a:lnTo>
                  <a:lnTo>
                    <a:pt x="28" y="1"/>
                  </a:lnTo>
                  <a:lnTo>
                    <a:pt x="34" y="0"/>
                  </a:lnTo>
                  <a:lnTo>
                    <a:pt x="42" y="1"/>
                  </a:lnTo>
                  <a:lnTo>
                    <a:pt x="48" y="2"/>
                  </a:lnTo>
                  <a:lnTo>
                    <a:pt x="54" y="3"/>
                  </a:lnTo>
                  <a:lnTo>
                    <a:pt x="60" y="7"/>
                  </a:lnTo>
                  <a:lnTo>
                    <a:pt x="63" y="11"/>
                  </a:lnTo>
                  <a:lnTo>
                    <a:pt x="67" y="14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6" name="Freeform 1104"/>
            <p:cNvSpPr>
              <a:spLocks/>
            </p:cNvSpPr>
            <p:nvPr/>
          </p:nvSpPr>
          <p:spPr bwMode="auto">
            <a:xfrm>
              <a:off x="2747" y="1651"/>
              <a:ext cx="209" cy="229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26" y="3"/>
                </a:cxn>
                <a:cxn ang="0">
                  <a:pos x="145" y="10"/>
                </a:cxn>
                <a:cxn ang="0">
                  <a:pos x="163" y="19"/>
                </a:cxn>
                <a:cxn ang="0">
                  <a:pos x="179" y="34"/>
                </a:cxn>
                <a:cxn ang="0">
                  <a:pos x="191" y="51"/>
                </a:cxn>
                <a:cxn ang="0">
                  <a:pos x="200" y="71"/>
                </a:cxn>
                <a:cxn ang="0">
                  <a:pos x="206" y="93"/>
                </a:cxn>
                <a:cxn ang="0">
                  <a:pos x="209" y="115"/>
                </a:cxn>
                <a:cxn ang="0">
                  <a:pos x="206" y="138"/>
                </a:cxn>
                <a:cxn ang="0">
                  <a:pos x="200" y="160"/>
                </a:cxn>
                <a:cxn ang="0">
                  <a:pos x="191" y="179"/>
                </a:cxn>
                <a:cxn ang="0">
                  <a:pos x="179" y="196"/>
                </a:cxn>
                <a:cxn ang="0">
                  <a:pos x="163" y="210"/>
                </a:cxn>
                <a:cxn ang="0">
                  <a:pos x="145" y="221"/>
                </a:cxn>
                <a:cxn ang="0">
                  <a:pos x="126" y="227"/>
                </a:cxn>
                <a:cxn ang="0">
                  <a:pos x="104" y="229"/>
                </a:cxn>
                <a:cxn ang="0">
                  <a:pos x="83" y="227"/>
                </a:cxn>
                <a:cxn ang="0">
                  <a:pos x="64" y="221"/>
                </a:cxn>
                <a:cxn ang="0">
                  <a:pos x="46" y="210"/>
                </a:cxn>
                <a:cxn ang="0">
                  <a:pos x="31" y="196"/>
                </a:cxn>
                <a:cxn ang="0">
                  <a:pos x="18" y="179"/>
                </a:cxn>
                <a:cxn ang="0">
                  <a:pos x="8" y="160"/>
                </a:cxn>
                <a:cxn ang="0">
                  <a:pos x="2" y="138"/>
                </a:cxn>
                <a:cxn ang="0">
                  <a:pos x="0" y="115"/>
                </a:cxn>
                <a:cxn ang="0">
                  <a:pos x="2" y="93"/>
                </a:cxn>
                <a:cxn ang="0">
                  <a:pos x="8" y="71"/>
                </a:cxn>
                <a:cxn ang="0">
                  <a:pos x="18" y="51"/>
                </a:cxn>
                <a:cxn ang="0">
                  <a:pos x="31" y="34"/>
                </a:cxn>
                <a:cxn ang="0">
                  <a:pos x="46" y="19"/>
                </a:cxn>
                <a:cxn ang="0">
                  <a:pos x="64" y="10"/>
                </a:cxn>
                <a:cxn ang="0">
                  <a:pos x="83" y="3"/>
                </a:cxn>
                <a:cxn ang="0">
                  <a:pos x="104" y="0"/>
                </a:cxn>
              </a:cxnLst>
              <a:rect l="0" t="0" r="r" b="b"/>
              <a:pathLst>
                <a:path w="209" h="229">
                  <a:moveTo>
                    <a:pt x="104" y="0"/>
                  </a:moveTo>
                  <a:lnTo>
                    <a:pt x="126" y="3"/>
                  </a:lnTo>
                  <a:lnTo>
                    <a:pt x="145" y="10"/>
                  </a:lnTo>
                  <a:lnTo>
                    <a:pt x="163" y="19"/>
                  </a:lnTo>
                  <a:lnTo>
                    <a:pt x="179" y="34"/>
                  </a:lnTo>
                  <a:lnTo>
                    <a:pt x="191" y="51"/>
                  </a:lnTo>
                  <a:lnTo>
                    <a:pt x="200" y="71"/>
                  </a:lnTo>
                  <a:lnTo>
                    <a:pt x="206" y="93"/>
                  </a:lnTo>
                  <a:lnTo>
                    <a:pt x="209" y="115"/>
                  </a:lnTo>
                  <a:lnTo>
                    <a:pt x="206" y="138"/>
                  </a:lnTo>
                  <a:lnTo>
                    <a:pt x="200" y="160"/>
                  </a:lnTo>
                  <a:lnTo>
                    <a:pt x="191" y="179"/>
                  </a:lnTo>
                  <a:lnTo>
                    <a:pt x="179" y="196"/>
                  </a:lnTo>
                  <a:lnTo>
                    <a:pt x="163" y="210"/>
                  </a:lnTo>
                  <a:lnTo>
                    <a:pt x="145" y="221"/>
                  </a:lnTo>
                  <a:lnTo>
                    <a:pt x="126" y="227"/>
                  </a:lnTo>
                  <a:lnTo>
                    <a:pt x="104" y="229"/>
                  </a:lnTo>
                  <a:lnTo>
                    <a:pt x="83" y="227"/>
                  </a:lnTo>
                  <a:lnTo>
                    <a:pt x="64" y="221"/>
                  </a:lnTo>
                  <a:lnTo>
                    <a:pt x="46" y="210"/>
                  </a:lnTo>
                  <a:lnTo>
                    <a:pt x="31" y="196"/>
                  </a:lnTo>
                  <a:lnTo>
                    <a:pt x="18" y="179"/>
                  </a:lnTo>
                  <a:lnTo>
                    <a:pt x="8" y="160"/>
                  </a:lnTo>
                  <a:lnTo>
                    <a:pt x="2" y="138"/>
                  </a:lnTo>
                  <a:lnTo>
                    <a:pt x="0" y="115"/>
                  </a:lnTo>
                  <a:lnTo>
                    <a:pt x="2" y="93"/>
                  </a:lnTo>
                  <a:lnTo>
                    <a:pt x="8" y="71"/>
                  </a:lnTo>
                  <a:lnTo>
                    <a:pt x="18" y="51"/>
                  </a:lnTo>
                  <a:lnTo>
                    <a:pt x="31" y="34"/>
                  </a:lnTo>
                  <a:lnTo>
                    <a:pt x="46" y="19"/>
                  </a:lnTo>
                  <a:lnTo>
                    <a:pt x="64" y="10"/>
                  </a:lnTo>
                  <a:lnTo>
                    <a:pt x="83" y="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7" name="Freeform 1105"/>
            <p:cNvSpPr>
              <a:spLocks/>
            </p:cNvSpPr>
            <p:nvPr/>
          </p:nvSpPr>
          <p:spPr bwMode="auto">
            <a:xfrm>
              <a:off x="2751" y="1654"/>
              <a:ext cx="195" cy="216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17" y="2"/>
                </a:cxn>
                <a:cxn ang="0">
                  <a:pos x="135" y="8"/>
                </a:cxn>
                <a:cxn ang="0">
                  <a:pos x="152" y="18"/>
                </a:cxn>
                <a:cxn ang="0">
                  <a:pos x="166" y="31"/>
                </a:cxn>
                <a:cxn ang="0">
                  <a:pos x="178" y="48"/>
                </a:cxn>
                <a:cxn ang="0">
                  <a:pos x="188" y="66"/>
                </a:cxn>
                <a:cxn ang="0">
                  <a:pos x="193" y="86"/>
                </a:cxn>
                <a:cxn ang="0">
                  <a:pos x="195" y="108"/>
                </a:cxn>
                <a:cxn ang="0">
                  <a:pos x="193" y="129"/>
                </a:cxn>
                <a:cxn ang="0">
                  <a:pos x="188" y="150"/>
                </a:cxn>
                <a:cxn ang="0">
                  <a:pos x="178" y="168"/>
                </a:cxn>
                <a:cxn ang="0">
                  <a:pos x="166" y="183"/>
                </a:cxn>
                <a:cxn ang="0">
                  <a:pos x="152" y="196"/>
                </a:cxn>
                <a:cxn ang="0">
                  <a:pos x="135" y="207"/>
                </a:cxn>
                <a:cxn ang="0">
                  <a:pos x="117" y="213"/>
                </a:cxn>
                <a:cxn ang="0">
                  <a:pos x="97" y="216"/>
                </a:cxn>
                <a:cxn ang="0">
                  <a:pos x="78" y="213"/>
                </a:cxn>
                <a:cxn ang="0">
                  <a:pos x="58" y="207"/>
                </a:cxn>
                <a:cxn ang="0">
                  <a:pos x="43" y="196"/>
                </a:cxn>
                <a:cxn ang="0">
                  <a:pos x="28" y="183"/>
                </a:cxn>
                <a:cxn ang="0">
                  <a:pos x="16" y="168"/>
                </a:cxn>
                <a:cxn ang="0">
                  <a:pos x="7" y="150"/>
                </a:cxn>
                <a:cxn ang="0">
                  <a:pos x="2" y="129"/>
                </a:cxn>
                <a:cxn ang="0">
                  <a:pos x="0" y="108"/>
                </a:cxn>
                <a:cxn ang="0">
                  <a:pos x="2" y="86"/>
                </a:cxn>
                <a:cxn ang="0">
                  <a:pos x="7" y="66"/>
                </a:cxn>
                <a:cxn ang="0">
                  <a:pos x="16" y="48"/>
                </a:cxn>
                <a:cxn ang="0">
                  <a:pos x="28" y="31"/>
                </a:cxn>
                <a:cxn ang="0">
                  <a:pos x="43" y="18"/>
                </a:cxn>
                <a:cxn ang="0">
                  <a:pos x="58" y="8"/>
                </a:cxn>
                <a:cxn ang="0">
                  <a:pos x="78" y="2"/>
                </a:cxn>
                <a:cxn ang="0">
                  <a:pos x="97" y="0"/>
                </a:cxn>
              </a:cxnLst>
              <a:rect l="0" t="0" r="r" b="b"/>
              <a:pathLst>
                <a:path w="195" h="216">
                  <a:moveTo>
                    <a:pt x="97" y="0"/>
                  </a:moveTo>
                  <a:lnTo>
                    <a:pt x="117" y="2"/>
                  </a:lnTo>
                  <a:lnTo>
                    <a:pt x="135" y="8"/>
                  </a:lnTo>
                  <a:lnTo>
                    <a:pt x="152" y="18"/>
                  </a:lnTo>
                  <a:lnTo>
                    <a:pt x="166" y="31"/>
                  </a:lnTo>
                  <a:lnTo>
                    <a:pt x="178" y="48"/>
                  </a:lnTo>
                  <a:lnTo>
                    <a:pt x="188" y="66"/>
                  </a:lnTo>
                  <a:lnTo>
                    <a:pt x="193" y="86"/>
                  </a:lnTo>
                  <a:lnTo>
                    <a:pt x="195" y="108"/>
                  </a:lnTo>
                  <a:lnTo>
                    <a:pt x="193" y="129"/>
                  </a:lnTo>
                  <a:lnTo>
                    <a:pt x="188" y="150"/>
                  </a:lnTo>
                  <a:lnTo>
                    <a:pt x="178" y="168"/>
                  </a:lnTo>
                  <a:lnTo>
                    <a:pt x="166" y="183"/>
                  </a:lnTo>
                  <a:lnTo>
                    <a:pt x="152" y="196"/>
                  </a:lnTo>
                  <a:lnTo>
                    <a:pt x="135" y="207"/>
                  </a:lnTo>
                  <a:lnTo>
                    <a:pt x="117" y="213"/>
                  </a:lnTo>
                  <a:lnTo>
                    <a:pt x="97" y="216"/>
                  </a:lnTo>
                  <a:lnTo>
                    <a:pt x="78" y="213"/>
                  </a:lnTo>
                  <a:lnTo>
                    <a:pt x="58" y="207"/>
                  </a:lnTo>
                  <a:lnTo>
                    <a:pt x="43" y="196"/>
                  </a:lnTo>
                  <a:lnTo>
                    <a:pt x="28" y="183"/>
                  </a:lnTo>
                  <a:lnTo>
                    <a:pt x="16" y="168"/>
                  </a:lnTo>
                  <a:lnTo>
                    <a:pt x="7" y="150"/>
                  </a:lnTo>
                  <a:lnTo>
                    <a:pt x="2" y="129"/>
                  </a:lnTo>
                  <a:lnTo>
                    <a:pt x="0" y="108"/>
                  </a:lnTo>
                  <a:lnTo>
                    <a:pt x="2" y="86"/>
                  </a:lnTo>
                  <a:lnTo>
                    <a:pt x="7" y="66"/>
                  </a:lnTo>
                  <a:lnTo>
                    <a:pt x="16" y="48"/>
                  </a:lnTo>
                  <a:lnTo>
                    <a:pt x="28" y="31"/>
                  </a:lnTo>
                  <a:lnTo>
                    <a:pt x="43" y="18"/>
                  </a:lnTo>
                  <a:lnTo>
                    <a:pt x="58" y="8"/>
                  </a:lnTo>
                  <a:lnTo>
                    <a:pt x="78" y="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8" name="Freeform 1106"/>
            <p:cNvSpPr>
              <a:spLocks/>
            </p:cNvSpPr>
            <p:nvPr/>
          </p:nvSpPr>
          <p:spPr bwMode="auto">
            <a:xfrm>
              <a:off x="2753" y="1656"/>
              <a:ext cx="183" cy="202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110" y="2"/>
                </a:cxn>
                <a:cxn ang="0">
                  <a:pos x="128" y="8"/>
                </a:cxn>
                <a:cxn ang="0">
                  <a:pos x="144" y="17"/>
                </a:cxn>
                <a:cxn ang="0">
                  <a:pos x="157" y="30"/>
                </a:cxn>
                <a:cxn ang="0">
                  <a:pos x="168" y="44"/>
                </a:cxn>
                <a:cxn ang="0">
                  <a:pos x="176" y="61"/>
                </a:cxn>
                <a:cxn ang="0">
                  <a:pos x="181" y="80"/>
                </a:cxn>
                <a:cxn ang="0">
                  <a:pos x="183" y="101"/>
                </a:cxn>
                <a:cxn ang="0">
                  <a:pos x="181" y="121"/>
                </a:cxn>
                <a:cxn ang="0">
                  <a:pos x="176" y="140"/>
                </a:cxn>
                <a:cxn ang="0">
                  <a:pos x="168" y="157"/>
                </a:cxn>
                <a:cxn ang="0">
                  <a:pos x="157" y="172"/>
                </a:cxn>
                <a:cxn ang="0">
                  <a:pos x="144" y="185"/>
                </a:cxn>
                <a:cxn ang="0">
                  <a:pos x="128" y="193"/>
                </a:cxn>
                <a:cxn ang="0">
                  <a:pos x="110" y="199"/>
                </a:cxn>
                <a:cxn ang="0">
                  <a:pos x="92" y="202"/>
                </a:cxn>
                <a:cxn ang="0">
                  <a:pos x="74" y="199"/>
                </a:cxn>
                <a:cxn ang="0">
                  <a:pos x="56" y="193"/>
                </a:cxn>
                <a:cxn ang="0">
                  <a:pos x="41" y="185"/>
                </a:cxn>
                <a:cxn ang="0">
                  <a:pos x="28" y="172"/>
                </a:cxn>
                <a:cxn ang="0">
                  <a:pos x="16" y="157"/>
                </a:cxn>
                <a:cxn ang="0">
                  <a:pos x="7" y="140"/>
                </a:cxn>
                <a:cxn ang="0">
                  <a:pos x="2" y="121"/>
                </a:cxn>
                <a:cxn ang="0">
                  <a:pos x="0" y="101"/>
                </a:cxn>
                <a:cxn ang="0">
                  <a:pos x="2" y="80"/>
                </a:cxn>
                <a:cxn ang="0">
                  <a:pos x="7" y="61"/>
                </a:cxn>
                <a:cxn ang="0">
                  <a:pos x="16" y="44"/>
                </a:cxn>
                <a:cxn ang="0">
                  <a:pos x="28" y="30"/>
                </a:cxn>
                <a:cxn ang="0">
                  <a:pos x="41" y="17"/>
                </a:cxn>
                <a:cxn ang="0">
                  <a:pos x="56" y="8"/>
                </a:cxn>
                <a:cxn ang="0">
                  <a:pos x="74" y="2"/>
                </a:cxn>
                <a:cxn ang="0">
                  <a:pos x="92" y="0"/>
                </a:cxn>
              </a:cxnLst>
              <a:rect l="0" t="0" r="r" b="b"/>
              <a:pathLst>
                <a:path w="183" h="202">
                  <a:moveTo>
                    <a:pt x="92" y="0"/>
                  </a:moveTo>
                  <a:lnTo>
                    <a:pt x="110" y="2"/>
                  </a:lnTo>
                  <a:lnTo>
                    <a:pt x="128" y="8"/>
                  </a:lnTo>
                  <a:lnTo>
                    <a:pt x="144" y="17"/>
                  </a:lnTo>
                  <a:lnTo>
                    <a:pt x="157" y="30"/>
                  </a:lnTo>
                  <a:lnTo>
                    <a:pt x="168" y="44"/>
                  </a:lnTo>
                  <a:lnTo>
                    <a:pt x="176" y="61"/>
                  </a:lnTo>
                  <a:lnTo>
                    <a:pt x="181" y="80"/>
                  </a:lnTo>
                  <a:lnTo>
                    <a:pt x="183" y="101"/>
                  </a:lnTo>
                  <a:lnTo>
                    <a:pt x="181" y="121"/>
                  </a:lnTo>
                  <a:lnTo>
                    <a:pt x="176" y="140"/>
                  </a:lnTo>
                  <a:lnTo>
                    <a:pt x="168" y="157"/>
                  </a:lnTo>
                  <a:lnTo>
                    <a:pt x="157" y="172"/>
                  </a:lnTo>
                  <a:lnTo>
                    <a:pt x="144" y="185"/>
                  </a:lnTo>
                  <a:lnTo>
                    <a:pt x="128" y="193"/>
                  </a:lnTo>
                  <a:lnTo>
                    <a:pt x="110" y="199"/>
                  </a:lnTo>
                  <a:lnTo>
                    <a:pt x="92" y="202"/>
                  </a:lnTo>
                  <a:lnTo>
                    <a:pt x="74" y="199"/>
                  </a:lnTo>
                  <a:lnTo>
                    <a:pt x="56" y="193"/>
                  </a:lnTo>
                  <a:lnTo>
                    <a:pt x="41" y="185"/>
                  </a:lnTo>
                  <a:lnTo>
                    <a:pt x="28" y="172"/>
                  </a:lnTo>
                  <a:lnTo>
                    <a:pt x="16" y="157"/>
                  </a:lnTo>
                  <a:lnTo>
                    <a:pt x="7" y="140"/>
                  </a:lnTo>
                  <a:lnTo>
                    <a:pt x="2" y="121"/>
                  </a:lnTo>
                  <a:lnTo>
                    <a:pt x="0" y="101"/>
                  </a:lnTo>
                  <a:lnTo>
                    <a:pt x="2" y="80"/>
                  </a:lnTo>
                  <a:lnTo>
                    <a:pt x="7" y="61"/>
                  </a:lnTo>
                  <a:lnTo>
                    <a:pt x="16" y="44"/>
                  </a:lnTo>
                  <a:lnTo>
                    <a:pt x="28" y="30"/>
                  </a:lnTo>
                  <a:lnTo>
                    <a:pt x="41" y="17"/>
                  </a:lnTo>
                  <a:lnTo>
                    <a:pt x="56" y="8"/>
                  </a:lnTo>
                  <a:lnTo>
                    <a:pt x="74" y="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39" name="Freeform 1107"/>
            <p:cNvSpPr>
              <a:spLocks/>
            </p:cNvSpPr>
            <p:nvPr/>
          </p:nvSpPr>
          <p:spPr bwMode="auto">
            <a:xfrm>
              <a:off x="2757" y="1658"/>
              <a:ext cx="170" cy="188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102" y="3"/>
                </a:cxn>
                <a:cxn ang="0">
                  <a:pos x="118" y="8"/>
                </a:cxn>
                <a:cxn ang="0">
                  <a:pos x="133" y="16"/>
                </a:cxn>
                <a:cxn ang="0">
                  <a:pos x="145" y="28"/>
                </a:cxn>
                <a:cxn ang="0">
                  <a:pos x="155" y="41"/>
                </a:cxn>
                <a:cxn ang="0">
                  <a:pos x="163" y="58"/>
                </a:cxn>
                <a:cxn ang="0">
                  <a:pos x="169" y="75"/>
                </a:cxn>
                <a:cxn ang="0">
                  <a:pos x="170" y="94"/>
                </a:cxn>
                <a:cxn ang="0">
                  <a:pos x="169" y="113"/>
                </a:cxn>
                <a:cxn ang="0">
                  <a:pos x="163" y="130"/>
                </a:cxn>
                <a:cxn ang="0">
                  <a:pos x="155" y="147"/>
                </a:cxn>
                <a:cxn ang="0">
                  <a:pos x="145" y="160"/>
                </a:cxn>
                <a:cxn ang="0">
                  <a:pos x="133" y="172"/>
                </a:cxn>
                <a:cxn ang="0">
                  <a:pos x="118" y="180"/>
                </a:cxn>
                <a:cxn ang="0">
                  <a:pos x="102" y="185"/>
                </a:cxn>
                <a:cxn ang="0">
                  <a:pos x="85" y="188"/>
                </a:cxn>
                <a:cxn ang="0">
                  <a:pos x="68" y="185"/>
                </a:cxn>
                <a:cxn ang="0">
                  <a:pos x="51" y="180"/>
                </a:cxn>
                <a:cxn ang="0">
                  <a:pos x="37" y="172"/>
                </a:cxn>
                <a:cxn ang="0">
                  <a:pos x="25" y="160"/>
                </a:cxn>
                <a:cxn ang="0">
                  <a:pos x="14" y="147"/>
                </a:cxn>
                <a:cxn ang="0">
                  <a:pos x="7" y="130"/>
                </a:cxn>
                <a:cxn ang="0">
                  <a:pos x="1" y="113"/>
                </a:cxn>
                <a:cxn ang="0">
                  <a:pos x="0" y="94"/>
                </a:cxn>
                <a:cxn ang="0">
                  <a:pos x="1" y="75"/>
                </a:cxn>
                <a:cxn ang="0">
                  <a:pos x="7" y="58"/>
                </a:cxn>
                <a:cxn ang="0">
                  <a:pos x="14" y="41"/>
                </a:cxn>
                <a:cxn ang="0">
                  <a:pos x="25" y="28"/>
                </a:cxn>
                <a:cxn ang="0">
                  <a:pos x="37" y="16"/>
                </a:cxn>
                <a:cxn ang="0">
                  <a:pos x="51" y="8"/>
                </a:cxn>
                <a:cxn ang="0">
                  <a:pos x="68" y="3"/>
                </a:cxn>
                <a:cxn ang="0">
                  <a:pos x="85" y="0"/>
                </a:cxn>
              </a:cxnLst>
              <a:rect l="0" t="0" r="r" b="b"/>
              <a:pathLst>
                <a:path w="170" h="188">
                  <a:moveTo>
                    <a:pt x="85" y="0"/>
                  </a:moveTo>
                  <a:lnTo>
                    <a:pt x="102" y="3"/>
                  </a:lnTo>
                  <a:lnTo>
                    <a:pt x="118" y="8"/>
                  </a:lnTo>
                  <a:lnTo>
                    <a:pt x="133" y="16"/>
                  </a:lnTo>
                  <a:lnTo>
                    <a:pt x="145" y="28"/>
                  </a:lnTo>
                  <a:lnTo>
                    <a:pt x="155" y="41"/>
                  </a:lnTo>
                  <a:lnTo>
                    <a:pt x="163" y="58"/>
                  </a:lnTo>
                  <a:lnTo>
                    <a:pt x="169" y="75"/>
                  </a:lnTo>
                  <a:lnTo>
                    <a:pt x="170" y="94"/>
                  </a:lnTo>
                  <a:lnTo>
                    <a:pt x="169" y="113"/>
                  </a:lnTo>
                  <a:lnTo>
                    <a:pt x="163" y="130"/>
                  </a:lnTo>
                  <a:lnTo>
                    <a:pt x="155" y="147"/>
                  </a:lnTo>
                  <a:lnTo>
                    <a:pt x="145" y="160"/>
                  </a:lnTo>
                  <a:lnTo>
                    <a:pt x="133" y="172"/>
                  </a:lnTo>
                  <a:lnTo>
                    <a:pt x="118" y="180"/>
                  </a:lnTo>
                  <a:lnTo>
                    <a:pt x="102" y="185"/>
                  </a:lnTo>
                  <a:lnTo>
                    <a:pt x="85" y="188"/>
                  </a:lnTo>
                  <a:lnTo>
                    <a:pt x="68" y="185"/>
                  </a:lnTo>
                  <a:lnTo>
                    <a:pt x="51" y="180"/>
                  </a:lnTo>
                  <a:lnTo>
                    <a:pt x="37" y="172"/>
                  </a:lnTo>
                  <a:lnTo>
                    <a:pt x="25" y="160"/>
                  </a:lnTo>
                  <a:lnTo>
                    <a:pt x="14" y="147"/>
                  </a:lnTo>
                  <a:lnTo>
                    <a:pt x="7" y="130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7" y="58"/>
                  </a:lnTo>
                  <a:lnTo>
                    <a:pt x="14" y="41"/>
                  </a:lnTo>
                  <a:lnTo>
                    <a:pt x="25" y="28"/>
                  </a:lnTo>
                  <a:lnTo>
                    <a:pt x="37" y="16"/>
                  </a:lnTo>
                  <a:lnTo>
                    <a:pt x="51" y="8"/>
                  </a:lnTo>
                  <a:lnTo>
                    <a:pt x="68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0" name="Freeform 1108"/>
            <p:cNvSpPr>
              <a:spLocks/>
            </p:cNvSpPr>
            <p:nvPr/>
          </p:nvSpPr>
          <p:spPr bwMode="auto">
            <a:xfrm>
              <a:off x="2759" y="1661"/>
              <a:ext cx="158" cy="173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95" y="1"/>
                </a:cxn>
                <a:cxn ang="0">
                  <a:pos x="110" y="7"/>
                </a:cxn>
                <a:cxn ang="0">
                  <a:pos x="124" y="14"/>
                </a:cxn>
                <a:cxn ang="0">
                  <a:pos x="136" y="25"/>
                </a:cxn>
                <a:cxn ang="0">
                  <a:pos x="145" y="38"/>
                </a:cxn>
                <a:cxn ang="0">
                  <a:pos x="152" y="53"/>
                </a:cxn>
                <a:cxn ang="0">
                  <a:pos x="157" y="68"/>
                </a:cxn>
                <a:cxn ang="0">
                  <a:pos x="158" y="86"/>
                </a:cxn>
                <a:cxn ang="0">
                  <a:pos x="157" y="104"/>
                </a:cxn>
                <a:cxn ang="0">
                  <a:pos x="152" y="120"/>
                </a:cxn>
                <a:cxn ang="0">
                  <a:pos x="145" y="134"/>
                </a:cxn>
                <a:cxn ang="0">
                  <a:pos x="136" y="147"/>
                </a:cxn>
                <a:cxn ang="0">
                  <a:pos x="124" y="158"/>
                </a:cxn>
                <a:cxn ang="0">
                  <a:pos x="110" y="165"/>
                </a:cxn>
                <a:cxn ang="0">
                  <a:pos x="95" y="171"/>
                </a:cxn>
                <a:cxn ang="0">
                  <a:pos x="79" y="173"/>
                </a:cxn>
                <a:cxn ang="0">
                  <a:pos x="64" y="171"/>
                </a:cxn>
                <a:cxn ang="0">
                  <a:pos x="49" y="165"/>
                </a:cxn>
                <a:cxn ang="0">
                  <a:pos x="35" y="158"/>
                </a:cxn>
                <a:cxn ang="0">
                  <a:pos x="24" y="147"/>
                </a:cxn>
                <a:cxn ang="0">
                  <a:pos x="13" y="134"/>
                </a:cxn>
                <a:cxn ang="0">
                  <a:pos x="6" y="120"/>
                </a:cxn>
                <a:cxn ang="0">
                  <a:pos x="1" y="104"/>
                </a:cxn>
                <a:cxn ang="0">
                  <a:pos x="0" y="86"/>
                </a:cxn>
                <a:cxn ang="0">
                  <a:pos x="1" y="68"/>
                </a:cxn>
                <a:cxn ang="0">
                  <a:pos x="6" y="53"/>
                </a:cxn>
                <a:cxn ang="0">
                  <a:pos x="13" y="38"/>
                </a:cxn>
                <a:cxn ang="0">
                  <a:pos x="24" y="25"/>
                </a:cxn>
                <a:cxn ang="0">
                  <a:pos x="35" y="14"/>
                </a:cxn>
                <a:cxn ang="0">
                  <a:pos x="49" y="7"/>
                </a:cxn>
                <a:cxn ang="0">
                  <a:pos x="64" y="1"/>
                </a:cxn>
                <a:cxn ang="0">
                  <a:pos x="79" y="0"/>
                </a:cxn>
              </a:cxnLst>
              <a:rect l="0" t="0" r="r" b="b"/>
              <a:pathLst>
                <a:path w="158" h="173">
                  <a:moveTo>
                    <a:pt x="79" y="0"/>
                  </a:moveTo>
                  <a:lnTo>
                    <a:pt x="95" y="1"/>
                  </a:lnTo>
                  <a:lnTo>
                    <a:pt x="110" y="7"/>
                  </a:lnTo>
                  <a:lnTo>
                    <a:pt x="124" y="14"/>
                  </a:lnTo>
                  <a:lnTo>
                    <a:pt x="136" y="25"/>
                  </a:lnTo>
                  <a:lnTo>
                    <a:pt x="145" y="38"/>
                  </a:lnTo>
                  <a:lnTo>
                    <a:pt x="152" y="53"/>
                  </a:lnTo>
                  <a:lnTo>
                    <a:pt x="157" y="68"/>
                  </a:lnTo>
                  <a:lnTo>
                    <a:pt x="158" y="86"/>
                  </a:lnTo>
                  <a:lnTo>
                    <a:pt x="157" y="104"/>
                  </a:lnTo>
                  <a:lnTo>
                    <a:pt x="152" y="120"/>
                  </a:lnTo>
                  <a:lnTo>
                    <a:pt x="145" y="134"/>
                  </a:lnTo>
                  <a:lnTo>
                    <a:pt x="136" y="147"/>
                  </a:lnTo>
                  <a:lnTo>
                    <a:pt x="124" y="158"/>
                  </a:lnTo>
                  <a:lnTo>
                    <a:pt x="110" y="165"/>
                  </a:lnTo>
                  <a:lnTo>
                    <a:pt x="95" y="171"/>
                  </a:lnTo>
                  <a:lnTo>
                    <a:pt x="79" y="173"/>
                  </a:lnTo>
                  <a:lnTo>
                    <a:pt x="64" y="171"/>
                  </a:lnTo>
                  <a:lnTo>
                    <a:pt x="49" y="165"/>
                  </a:lnTo>
                  <a:lnTo>
                    <a:pt x="35" y="158"/>
                  </a:lnTo>
                  <a:lnTo>
                    <a:pt x="24" y="147"/>
                  </a:lnTo>
                  <a:lnTo>
                    <a:pt x="13" y="134"/>
                  </a:lnTo>
                  <a:lnTo>
                    <a:pt x="6" y="120"/>
                  </a:lnTo>
                  <a:lnTo>
                    <a:pt x="1" y="104"/>
                  </a:lnTo>
                  <a:lnTo>
                    <a:pt x="0" y="86"/>
                  </a:lnTo>
                  <a:lnTo>
                    <a:pt x="1" y="68"/>
                  </a:lnTo>
                  <a:lnTo>
                    <a:pt x="6" y="53"/>
                  </a:lnTo>
                  <a:lnTo>
                    <a:pt x="13" y="38"/>
                  </a:lnTo>
                  <a:lnTo>
                    <a:pt x="24" y="25"/>
                  </a:lnTo>
                  <a:lnTo>
                    <a:pt x="35" y="14"/>
                  </a:lnTo>
                  <a:lnTo>
                    <a:pt x="49" y="7"/>
                  </a:lnTo>
                  <a:lnTo>
                    <a:pt x="64" y="1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1" name="Freeform 1109"/>
            <p:cNvSpPr>
              <a:spLocks/>
            </p:cNvSpPr>
            <p:nvPr/>
          </p:nvSpPr>
          <p:spPr bwMode="auto">
            <a:xfrm>
              <a:off x="2763" y="1663"/>
              <a:ext cx="145" cy="16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87" y="1"/>
                </a:cxn>
                <a:cxn ang="0">
                  <a:pos x="100" y="6"/>
                </a:cxn>
                <a:cxn ang="0">
                  <a:pos x="112" y="13"/>
                </a:cxn>
                <a:cxn ang="0">
                  <a:pos x="123" y="23"/>
                </a:cxn>
                <a:cxn ang="0">
                  <a:pos x="133" y="35"/>
                </a:cxn>
                <a:cxn ang="0">
                  <a:pos x="139" y="48"/>
                </a:cxn>
                <a:cxn ang="0">
                  <a:pos x="144" y="64"/>
                </a:cxn>
                <a:cxn ang="0">
                  <a:pos x="145" y="79"/>
                </a:cxn>
                <a:cxn ang="0">
                  <a:pos x="144" y="96"/>
                </a:cxn>
                <a:cxn ang="0">
                  <a:pos x="139" y="111"/>
                </a:cxn>
                <a:cxn ang="0">
                  <a:pos x="133" y="124"/>
                </a:cxn>
                <a:cxn ang="0">
                  <a:pos x="123" y="136"/>
                </a:cxn>
                <a:cxn ang="0">
                  <a:pos x="112" y="147"/>
                </a:cxn>
                <a:cxn ang="0">
                  <a:pos x="100" y="154"/>
                </a:cxn>
                <a:cxn ang="0">
                  <a:pos x="87" y="159"/>
                </a:cxn>
                <a:cxn ang="0">
                  <a:pos x="73" y="160"/>
                </a:cxn>
                <a:cxn ang="0">
                  <a:pos x="58" y="159"/>
                </a:cxn>
                <a:cxn ang="0">
                  <a:pos x="44" y="154"/>
                </a:cxn>
                <a:cxn ang="0">
                  <a:pos x="32" y="147"/>
                </a:cxn>
                <a:cxn ang="0">
                  <a:pos x="21" y="136"/>
                </a:cxn>
                <a:cxn ang="0">
                  <a:pos x="12" y="124"/>
                </a:cxn>
                <a:cxn ang="0">
                  <a:pos x="6" y="111"/>
                </a:cxn>
                <a:cxn ang="0">
                  <a:pos x="1" y="96"/>
                </a:cxn>
                <a:cxn ang="0">
                  <a:pos x="0" y="79"/>
                </a:cxn>
                <a:cxn ang="0">
                  <a:pos x="1" y="64"/>
                </a:cxn>
                <a:cxn ang="0">
                  <a:pos x="6" y="48"/>
                </a:cxn>
                <a:cxn ang="0">
                  <a:pos x="12" y="35"/>
                </a:cxn>
                <a:cxn ang="0">
                  <a:pos x="21" y="23"/>
                </a:cxn>
                <a:cxn ang="0">
                  <a:pos x="32" y="13"/>
                </a:cxn>
                <a:cxn ang="0">
                  <a:pos x="44" y="6"/>
                </a:cxn>
                <a:cxn ang="0">
                  <a:pos x="58" y="1"/>
                </a:cxn>
                <a:cxn ang="0">
                  <a:pos x="73" y="0"/>
                </a:cxn>
              </a:cxnLst>
              <a:rect l="0" t="0" r="r" b="b"/>
              <a:pathLst>
                <a:path w="145" h="160">
                  <a:moveTo>
                    <a:pt x="73" y="0"/>
                  </a:moveTo>
                  <a:lnTo>
                    <a:pt x="87" y="1"/>
                  </a:lnTo>
                  <a:lnTo>
                    <a:pt x="100" y="6"/>
                  </a:lnTo>
                  <a:lnTo>
                    <a:pt x="112" y="13"/>
                  </a:lnTo>
                  <a:lnTo>
                    <a:pt x="123" y="23"/>
                  </a:lnTo>
                  <a:lnTo>
                    <a:pt x="133" y="35"/>
                  </a:lnTo>
                  <a:lnTo>
                    <a:pt x="139" y="48"/>
                  </a:lnTo>
                  <a:lnTo>
                    <a:pt x="144" y="64"/>
                  </a:lnTo>
                  <a:lnTo>
                    <a:pt x="145" y="79"/>
                  </a:lnTo>
                  <a:lnTo>
                    <a:pt x="144" y="96"/>
                  </a:lnTo>
                  <a:lnTo>
                    <a:pt x="139" y="111"/>
                  </a:lnTo>
                  <a:lnTo>
                    <a:pt x="133" y="124"/>
                  </a:lnTo>
                  <a:lnTo>
                    <a:pt x="123" y="136"/>
                  </a:lnTo>
                  <a:lnTo>
                    <a:pt x="112" y="147"/>
                  </a:lnTo>
                  <a:lnTo>
                    <a:pt x="100" y="154"/>
                  </a:lnTo>
                  <a:lnTo>
                    <a:pt x="87" y="159"/>
                  </a:lnTo>
                  <a:lnTo>
                    <a:pt x="73" y="160"/>
                  </a:lnTo>
                  <a:lnTo>
                    <a:pt x="58" y="159"/>
                  </a:lnTo>
                  <a:lnTo>
                    <a:pt x="44" y="154"/>
                  </a:lnTo>
                  <a:lnTo>
                    <a:pt x="32" y="147"/>
                  </a:lnTo>
                  <a:lnTo>
                    <a:pt x="21" y="136"/>
                  </a:lnTo>
                  <a:lnTo>
                    <a:pt x="12" y="124"/>
                  </a:lnTo>
                  <a:lnTo>
                    <a:pt x="6" y="111"/>
                  </a:lnTo>
                  <a:lnTo>
                    <a:pt x="1" y="96"/>
                  </a:lnTo>
                  <a:lnTo>
                    <a:pt x="0" y="79"/>
                  </a:lnTo>
                  <a:lnTo>
                    <a:pt x="1" y="64"/>
                  </a:lnTo>
                  <a:lnTo>
                    <a:pt x="6" y="48"/>
                  </a:lnTo>
                  <a:lnTo>
                    <a:pt x="12" y="35"/>
                  </a:lnTo>
                  <a:lnTo>
                    <a:pt x="21" y="23"/>
                  </a:lnTo>
                  <a:lnTo>
                    <a:pt x="32" y="13"/>
                  </a:lnTo>
                  <a:lnTo>
                    <a:pt x="44" y="6"/>
                  </a:lnTo>
                  <a:lnTo>
                    <a:pt x="58" y="1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2" name="Freeform 1110"/>
            <p:cNvSpPr>
              <a:spLocks/>
            </p:cNvSpPr>
            <p:nvPr/>
          </p:nvSpPr>
          <p:spPr bwMode="auto">
            <a:xfrm>
              <a:off x="2766" y="1666"/>
              <a:ext cx="132" cy="14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79" y="1"/>
                </a:cxn>
                <a:cxn ang="0">
                  <a:pos x="91" y="6"/>
                </a:cxn>
                <a:cxn ang="0">
                  <a:pos x="103" y="12"/>
                </a:cxn>
                <a:cxn ang="0">
                  <a:pos x="113" y="21"/>
                </a:cxn>
                <a:cxn ang="0">
                  <a:pos x="121" y="32"/>
                </a:cxn>
                <a:cxn ang="0">
                  <a:pos x="127" y="44"/>
                </a:cxn>
                <a:cxn ang="0">
                  <a:pos x="131" y="57"/>
                </a:cxn>
                <a:cxn ang="0">
                  <a:pos x="132" y="72"/>
                </a:cxn>
                <a:cxn ang="0">
                  <a:pos x="131" y="86"/>
                </a:cxn>
                <a:cxn ang="0">
                  <a:pos x="127" y="100"/>
                </a:cxn>
                <a:cxn ang="0">
                  <a:pos x="121" y="112"/>
                </a:cxn>
                <a:cxn ang="0">
                  <a:pos x="113" y="123"/>
                </a:cxn>
                <a:cxn ang="0">
                  <a:pos x="103" y="133"/>
                </a:cxn>
                <a:cxn ang="0">
                  <a:pos x="91" y="139"/>
                </a:cxn>
                <a:cxn ang="0">
                  <a:pos x="79" y="144"/>
                </a:cxn>
                <a:cxn ang="0">
                  <a:pos x="66" y="145"/>
                </a:cxn>
                <a:cxn ang="0">
                  <a:pos x="53" y="144"/>
                </a:cxn>
                <a:cxn ang="0">
                  <a:pos x="41" y="139"/>
                </a:cxn>
                <a:cxn ang="0">
                  <a:pos x="29" y="133"/>
                </a:cxn>
                <a:cxn ang="0">
                  <a:pos x="19" y="123"/>
                </a:cxn>
                <a:cxn ang="0">
                  <a:pos x="11" y="112"/>
                </a:cxn>
                <a:cxn ang="0">
                  <a:pos x="5" y="100"/>
                </a:cxn>
                <a:cxn ang="0">
                  <a:pos x="1" y="86"/>
                </a:cxn>
                <a:cxn ang="0">
                  <a:pos x="0" y="72"/>
                </a:cxn>
                <a:cxn ang="0">
                  <a:pos x="1" y="57"/>
                </a:cxn>
                <a:cxn ang="0">
                  <a:pos x="5" y="44"/>
                </a:cxn>
                <a:cxn ang="0">
                  <a:pos x="11" y="32"/>
                </a:cxn>
                <a:cxn ang="0">
                  <a:pos x="19" y="21"/>
                </a:cxn>
                <a:cxn ang="0">
                  <a:pos x="29" y="12"/>
                </a:cxn>
                <a:cxn ang="0">
                  <a:pos x="41" y="6"/>
                </a:cxn>
                <a:cxn ang="0">
                  <a:pos x="53" y="1"/>
                </a:cxn>
                <a:cxn ang="0">
                  <a:pos x="66" y="0"/>
                </a:cxn>
              </a:cxnLst>
              <a:rect l="0" t="0" r="r" b="b"/>
              <a:pathLst>
                <a:path w="132" h="145">
                  <a:moveTo>
                    <a:pt x="66" y="0"/>
                  </a:moveTo>
                  <a:lnTo>
                    <a:pt x="79" y="1"/>
                  </a:lnTo>
                  <a:lnTo>
                    <a:pt x="91" y="6"/>
                  </a:lnTo>
                  <a:lnTo>
                    <a:pt x="103" y="12"/>
                  </a:lnTo>
                  <a:lnTo>
                    <a:pt x="113" y="21"/>
                  </a:lnTo>
                  <a:lnTo>
                    <a:pt x="121" y="32"/>
                  </a:lnTo>
                  <a:lnTo>
                    <a:pt x="127" y="44"/>
                  </a:lnTo>
                  <a:lnTo>
                    <a:pt x="131" y="57"/>
                  </a:lnTo>
                  <a:lnTo>
                    <a:pt x="132" y="72"/>
                  </a:lnTo>
                  <a:lnTo>
                    <a:pt x="131" y="86"/>
                  </a:lnTo>
                  <a:lnTo>
                    <a:pt x="127" y="100"/>
                  </a:lnTo>
                  <a:lnTo>
                    <a:pt x="121" y="112"/>
                  </a:lnTo>
                  <a:lnTo>
                    <a:pt x="113" y="123"/>
                  </a:lnTo>
                  <a:lnTo>
                    <a:pt x="103" y="133"/>
                  </a:lnTo>
                  <a:lnTo>
                    <a:pt x="91" y="139"/>
                  </a:lnTo>
                  <a:lnTo>
                    <a:pt x="79" y="144"/>
                  </a:lnTo>
                  <a:lnTo>
                    <a:pt x="66" y="145"/>
                  </a:lnTo>
                  <a:lnTo>
                    <a:pt x="53" y="144"/>
                  </a:lnTo>
                  <a:lnTo>
                    <a:pt x="41" y="139"/>
                  </a:lnTo>
                  <a:lnTo>
                    <a:pt x="29" y="133"/>
                  </a:lnTo>
                  <a:lnTo>
                    <a:pt x="19" y="123"/>
                  </a:lnTo>
                  <a:lnTo>
                    <a:pt x="11" y="112"/>
                  </a:lnTo>
                  <a:lnTo>
                    <a:pt x="5" y="100"/>
                  </a:lnTo>
                  <a:lnTo>
                    <a:pt x="1" y="86"/>
                  </a:lnTo>
                  <a:lnTo>
                    <a:pt x="0" y="72"/>
                  </a:lnTo>
                  <a:lnTo>
                    <a:pt x="1" y="57"/>
                  </a:lnTo>
                  <a:lnTo>
                    <a:pt x="5" y="44"/>
                  </a:lnTo>
                  <a:lnTo>
                    <a:pt x="11" y="32"/>
                  </a:lnTo>
                  <a:lnTo>
                    <a:pt x="19" y="21"/>
                  </a:lnTo>
                  <a:lnTo>
                    <a:pt x="29" y="12"/>
                  </a:lnTo>
                  <a:lnTo>
                    <a:pt x="41" y="6"/>
                  </a:lnTo>
                  <a:lnTo>
                    <a:pt x="53" y="1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3" name="Freeform 1111"/>
            <p:cNvSpPr>
              <a:spLocks/>
            </p:cNvSpPr>
            <p:nvPr/>
          </p:nvSpPr>
          <p:spPr bwMode="auto">
            <a:xfrm>
              <a:off x="2769" y="1668"/>
              <a:ext cx="120" cy="13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72" y="1"/>
                </a:cxn>
                <a:cxn ang="0">
                  <a:pos x="84" y="5"/>
                </a:cxn>
                <a:cxn ang="0">
                  <a:pos x="93" y="11"/>
                </a:cxn>
                <a:cxn ang="0">
                  <a:pos x="103" y="19"/>
                </a:cxn>
                <a:cxn ang="0">
                  <a:pos x="110" y="29"/>
                </a:cxn>
                <a:cxn ang="0">
                  <a:pos x="115" y="40"/>
                </a:cxn>
                <a:cxn ang="0">
                  <a:pos x="118" y="52"/>
                </a:cxn>
                <a:cxn ang="0">
                  <a:pos x="120" y="65"/>
                </a:cxn>
                <a:cxn ang="0">
                  <a:pos x="118" y="78"/>
                </a:cxn>
                <a:cxn ang="0">
                  <a:pos x="115" y="91"/>
                </a:cxn>
                <a:cxn ang="0">
                  <a:pos x="110" y="102"/>
                </a:cxn>
                <a:cxn ang="0">
                  <a:pos x="103" y="112"/>
                </a:cxn>
                <a:cxn ang="0">
                  <a:pos x="93" y="120"/>
                </a:cxn>
                <a:cxn ang="0">
                  <a:pos x="84" y="126"/>
                </a:cxn>
                <a:cxn ang="0">
                  <a:pos x="72" y="130"/>
                </a:cxn>
                <a:cxn ang="0">
                  <a:pos x="60" y="131"/>
                </a:cxn>
                <a:cxn ang="0">
                  <a:pos x="48" y="130"/>
                </a:cxn>
                <a:cxn ang="0">
                  <a:pos x="37" y="126"/>
                </a:cxn>
                <a:cxn ang="0">
                  <a:pos x="26" y="120"/>
                </a:cxn>
                <a:cxn ang="0">
                  <a:pos x="18" y="112"/>
                </a:cxn>
                <a:cxn ang="0">
                  <a:pos x="10" y="102"/>
                </a:cxn>
                <a:cxn ang="0">
                  <a:pos x="4" y="91"/>
                </a:cxn>
                <a:cxn ang="0">
                  <a:pos x="1" y="78"/>
                </a:cxn>
                <a:cxn ang="0">
                  <a:pos x="0" y="65"/>
                </a:cxn>
                <a:cxn ang="0">
                  <a:pos x="1" y="52"/>
                </a:cxn>
                <a:cxn ang="0">
                  <a:pos x="4" y="40"/>
                </a:cxn>
                <a:cxn ang="0">
                  <a:pos x="10" y="29"/>
                </a:cxn>
                <a:cxn ang="0">
                  <a:pos x="18" y="19"/>
                </a:cxn>
                <a:cxn ang="0">
                  <a:pos x="26" y="11"/>
                </a:cxn>
                <a:cxn ang="0">
                  <a:pos x="37" y="5"/>
                </a:cxn>
                <a:cxn ang="0">
                  <a:pos x="48" y="1"/>
                </a:cxn>
                <a:cxn ang="0">
                  <a:pos x="60" y="0"/>
                </a:cxn>
              </a:cxnLst>
              <a:rect l="0" t="0" r="r" b="b"/>
              <a:pathLst>
                <a:path w="120" h="131">
                  <a:moveTo>
                    <a:pt x="60" y="0"/>
                  </a:moveTo>
                  <a:lnTo>
                    <a:pt x="72" y="1"/>
                  </a:lnTo>
                  <a:lnTo>
                    <a:pt x="84" y="5"/>
                  </a:lnTo>
                  <a:lnTo>
                    <a:pt x="93" y="11"/>
                  </a:lnTo>
                  <a:lnTo>
                    <a:pt x="103" y="19"/>
                  </a:lnTo>
                  <a:lnTo>
                    <a:pt x="110" y="29"/>
                  </a:lnTo>
                  <a:lnTo>
                    <a:pt x="115" y="40"/>
                  </a:lnTo>
                  <a:lnTo>
                    <a:pt x="118" y="52"/>
                  </a:lnTo>
                  <a:lnTo>
                    <a:pt x="120" y="65"/>
                  </a:lnTo>
                  <a:lnTo>
                    <a:pt x="118" y="78"/>
                  </a:lnTo>
                  <a:lnTo>
                    <a:pt x="115" y="91"/>
                  </a:lnTo>
                  <a:lnTo>
                    <a:pt x="110" y="102"/>
                  </a:lnTo>
                  <a:lnTo>
                    <a:pt x="103" y="112"/>
                  </a:lnTo>
                  <a:lnTo>
                    <a:pt x="93" y="120"/>
                  </a:lnTo>
                  <a:lnTo>
                    <a:pt x="84" y="126"/>
                  </a:lnTo>
                  <a:lnTo>
                    <a:pt x="72" y="130"/>
                  </a:lnTo>
                  <a:lnTo>
                    <a:pt x="60" y="131"/>
                  </a:lnTo>
                  <a:lnTo>
                    <a:pt x="48" y="130"/>
                  </a:lnTo>
                  <a:lnTo>
                    <a:pt x="37" y="126"/>
                  </a:lnTo>
                  <a:lnTo>
                    <a:pt x="26" y="120"/>
                  </a:lnTo>
                  <a:lnTo>
                    <a:pt x="18" y="112"/>
                  </a:lnTo>
                  <a:lnTo>
                    <a:pt x="10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5"/>
                  </a:lnTo>
                  <a:lnTo>
                    <a:pt x="1" y="52"/>
                  </a:lnTo>
                  <a:lnTo>
                    <a:pt x="4" y="40"/>
                  </a:lnTo>
                  <a:lnTo>
                    <a:pt x="10" y="29"/>
                  </a:lnTo>
                  <a:lnTo>
                    <a:pt x="18" y="19"/>
                  </a:lnTo>
                  <a:lnTo>
                    <a:pt x="26" y="11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4" name="Freeform 1112"/>
            <p:cNvSpPr>
              <a:spLocks/>
            </p:cNvSpPr>
            <p:nvPr/>
          </p:nvSpPr>
          <p:spPr bwMode="auto">
            <a:xfrm>
              <a:off x="2772" y="1670"/>
              <a:ext cx="107" cy="11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5" y="2"/>
                </a:cxn>
                <a:cxn ang="0">
                  <a:pos x="75" y="5"/>
                </a:cxn>
                <a:cxn ang="0">
                  <a:pos x="83" y="10"/>
                </a:cxn>
                <a:cxn ang="0">
                  <a:pos x="91" y="17"/>
                </a:cxn>
                <a:cxn ang="0">
                  <a:pos x="97" y="27"/>
                </a:cxn>
                <a:cxn ang="0">
                  <a:pos x="103" y="36"/>
                </a:cxn>
                <a:cxn ang="0">
                  <a:pos x="106" y="47"/>
                </a:cxn>
                <a:cxn ang="0">
                  <a:pos x="107" y="59"/>
                </a:cxn>
                <a:cxn ang="0">
                  <a:pos x="106" y="71"/>
                </a:cxn>
                <a:cxn ang="0">
                  <a:pos x="103" y="81"/>
                </a:cxn>
                <a:cxn ang="0">
                  <a:pos x="97" y="92"/>
                </a:cxn>
                <a:cxn ang="0">
                  <a:pos x="91" y="100"/>
                </a:cxn>
                <a:cxn ang="0">
                  <a:pos x="83" y="107"/>
                </a:cxn>
                <a:cxn ang="0">
                  <a:pos x="75" y="112"/>
                </a:cxn>
                <a:cxn ang="0">
                  <a:pos x="65" y="116"/>
                </a:cxn>
                <a:cxn ang="0">
                  <a:pos x="54" y="117"/>
                </a:cxn>
                <a:cxn ang="0">
                  <a:pos x="43" y="116"/>
                </a:cxn>
                <a:cxn ang="0">
                  <a:pos x="33" y="112"/>
                </a:cxn>
                <a:cxn ang="0">
                  <a:pos x="24" y="107"/>
                </a:cxn>
                <a:cxn ang="0">
                  <a:pos x="16" y="100"/>
                </a:cxn>
                <a:cxn ang="0">
                  <a:pos x="10" y="92"/>
                </a:cxn>
                <a:cxn ang="0">
                  <a:pos x="5" y="81"/>
                </a:cxn>
                <a:cxn ang="0">
                  <a:pos x="1" y="71"/>
                </a:cxn>
                <a:cxn ang="0">
                  <a:pos x="0" y="59"/>
                </a:cxn>
                <a:cxn ang="0">
                  <a:pos x="1" y="47"/>
                </a:cxn>
                <a:cxn ang="0">
                  <a:pos x="5" y="36"/>
                </a:cxn>
                <a:cxn ang="0">
                  <a:pos x="10" y="27"/>
                </a:cxn>
                <a:cxn ang="0">
                  <a:pos x="16" y="17"/>
                </a:cxn>
                <a:cxn ang="0">
                  <a:pos x="24" y="10"/>
                </a:cxn>
                <a:cxn ang="0">
                  <a:pos x="33" y="5"/>
                </a:cxn>
                <a:cxn ang="0">
                  <a:pos x="43" y="2"/>
                </a:cxn>
                <a:cxn ang="0">
                  <a:pos x="54" y="0"/>
                </a:cxn>
              </a:cxnLst>
              <a:rect l="0" t="0" r="r" b="b"/>
              <a:pathLst>
                <a:path w="107" h="117">
                  <a:moveTo>
                    <a:pt x="54" y="0"/>
                  </a:moveTo>
                  <a:lnTo>
                    <a:pt x="65" y="2"/>
                  </a:lnTo>
                  <a:lnTo>
                    <a:pt x="75" y="5"/>
                  </a:lnTo>
                  <a:lnTo>
                    <a:pt x="83" y="10"/>
                  </a:lnTo>
                  <a:lnTo>
                    <a:pt x="91" y="17"/>
                  </a:lnTo>
                  <a:lnTo>
                    <a:pt x="97" y="27"/>
                  </a:lnTo>
                  <a:lnTo>
                    <a:pt x="103" y="36"/>
                  </a:lnTo>
                  <a:lnTo>
                    <a:pt x="106" y="47"/>
                  </a:lnTo>
                  <a:lnTo>
                    <a:pt x="107" y="59"/>
                  </a:lnTo>
                  <a:lnTo>
                    <a:pt x="106" y="71"/>
                  </a:lnTo>
                  <a:lnTo>
                    <a:pt x="103" y="81"/>
                  </a:lnTo>
                  <a:lnTo>
                    <a:pt x="97" y="92"/>
                  </a:lnTo>
                  <a:lnTo>
                    <a:pt x="91" y="100"/>
                  </a:lnTo>
                  <a:lnTo>
                    <a:pt x="83" y="107"/>
                  </a:lnTo>
                  <a:lnTo>
                    <a:pt x="75" y="112"/>
                  </a:lnTo>
                  <a:lnTo>
                    <a:pt x="65" y="116"/>
                  </a:lnTo>
                  <a:lnTo>
                    <a:pt x="54" y="117"/>
                  </a:lnTo>
                  <a:lnTo>
                    <a:pt x="43" y="116"/>
                  </a:lnTo>
                  <a:lnTo>
                    <a:pt x="33" y="112"/>
                  </a:lnTo>
                  <a:lnTo>
                    <a:pt x="24" y="107"/>
                  </a:lnTo>
                  <a:lnTo>
                    <a:pt x="16" y="100"/>
                  </a:lnTo>
                  <a:lnTo>
                    <a:pt x="10" y="92"/>
                  </a:lnTo>
                  <a:lnTo>
                    <a:pt x="5" y="8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1" y="47"/>
                  </a:lnTo>
                  <a:lnTo>
                    <a:pt x="5" y="36"/>
                  </a:lnTo>
                  <a:lnTo>
                    <a:pt x="10" y="27"/>
                  </a:lnTo>
                  <a:lnTo>
                    <a:pt x="16" y="17"/>
                  </a:lnTo>
                  <a:lnTo>
                    <a:pt x="24" y="10"/>
                  </a:lnTo>
                  <a:lnTo>
                    <a:pt x="33" y="5"/>
                  </a:lnTo>
                  <a:lnTo>
                    <a:pt x="43" y="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5" name="Freeform 1113"/>
            <p:cNvSpPr>
              <a:spLocks/>
            </p:cNvSpPr>
            <p:nvPr/>
          </p:nvSpPr>
          <p:spPr bwMode="auto">
            <a:xfrm>
              <a:off x="2776" y="1673"/>
              <a:ext cx="93" cy="103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56" y="1"/>
                </a:cxn>
                <a:cxn ang="0">
                  <a:pos x="65" y="3"/>
                </a:cxn>
                <a:cxn ang="0">
                  <a:pos x="73" y="8"/>
                </a:cxn>
                <a:cxn ang="0">
                  <a:pos x="79" y="14"/>
                </a:cxn>
                <a:cxn ang="0">
                  <a:pos x="85" y="23"/>
                </a:cxn>
                <a:cxn ang="0">
                  <a:pos x="90" y="31"/>
                </a:cxn>
                <a:cxn ang="0">
                  <a:pos x="92" y="41"/>
                </a:cxn>
                <a:cxn ang="0">
                  <a:pos x="93" y="51"/>
                </a:cxn>
                <a:cxn ang="0">
                  <a:pos x="92" y="61"/>
                </a:cxn>
                <a:cxn ang="0">
                  <a:pos x="90" y="71"/>
                </a:cxn>
                <a:cxn ang="0">
                  <a:pos x="85" y="80"/>
                </a:cxn>
                <a:cxn ang="0">
                  <a:pos x="79" y="87"/>
                </a:cxn>
                <a:cxn ang="0">
                  <a:pos x="73" y="93"/>
                </a:cxn>
                <a:cxn ang="0">
                  <a:pos x="65" y="99"/>
                </a:cxn>
                <a:cxn ang="0">
                  <a:pos x="56" y="102"/>
                </a:cxn>
                <a:cxn ang="0">
                  <a:pos x="47" y="103"/>
                </a:cxn>
                <a:cxn ang="0">
                  <a:pos x="37" y="102"/>
                </a:cxn>
                <a:cxn ang="0">
                  <a:pos x="29" y="99"/>
                </a:cxn>
                <a:cxn ang="0">
                  <a:pos x="20" y="93"/>
                </a:cxn>
                <a:cxn ang="0">
                  <a:pos x="13" y="87"/>
                </a:cxn>
                <a:cxn ang="0">
                  <a:pos x="8" y="80"/>
                </a:cxn>
                <a:cxn ang="0">
                  <a:pos x="3" y="71"/>
                </a:cxn>
                <a:cxn ang="0">
                  <a:pos x="1" y="61"/>
                </a:cxn>
                <a:cxn ang="0">
                  <a:pos x="0" y="51"/>
                </a:cxn>
                <a:cxn ang="0">
                  <a:pos x="1" y="41"/>
                </a:cxn>
                <a:cxn ang="0">
                  <a:pos x="3" y="31"/>
                </a:cxn>
                <a:cxn ang="0">
                  <a:pos x="8" y="23"/>
                </a:cxn>
                <a:cxn ang="0">
                  <a:pos x="13" y="14"/>
                </a:cxn>
                <a:cxn ang="0">
                  <a:pos x="20" y="8"/>
                </a:cxn>
                <a:cxn ang="0">
                  <a:pos x="29" y="3"/>
                </a:cxn>
                <a:cxn ang="0">
                  <a:pos x="37" y="1"/>
                </a:cxn>
                <a:cxn ang="0">
                  <a:pos x="47" y="0"/>
                </a:cxn>
              </a:cxnLst>
              <a:rect l="0" t="0" r="r" b="b"/>
              <a:pathLst>
                <a:path w="93" h="103">
                  <a:moveTo>
                    <a:pt x="47" y="0"/>
                  </a:moveTo>
                  <a:lnTo>
                    <a:pt x="56" y="1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9" y="14"/>
                  </a:lnTo>
                  <a:lnTo>
                    <a:pt x="85" y="23"/>
                  </a:lnTo>
                  <a:lnTo>
                    <a:pt x="90" y="31"/>
                  </a:lnTo>
                  <a:lnTo>
                    <a:pt x="92" y="41"/>
                  </a:lnTo>
                  <a:lnTo>
                    <a:pt x="93" y="51"/>
                  </a:lnTo>
                  <a:lnTo>
                    <a:pt x="92" y="61"/>
                  </a:lnTo>
                  <a:lnTo>
                    <a:pt x="90" y="71"/>
                  </a:lnTo>
                  <a:lnTo>
                    <a:pt x="85" y="80"/>
                  </a:lnTo>
                  <a:lnTo>
                    <a:pt x="79" y="87"/>
                  </a:lnTo>
                  <a:lnTo>
                    <a:pt x="73" y="93"/>
                  </a:lnTo>
                  <a:lnTo>
                    <a:pt x="65" y="99"/>
                  </a:lnTo>
                  <a:lnTo>
                    <a:pt x="56" y="102"/>
                  </a:lnTo>
                  <a:lnTo>
                    <a:pt x="47" y="103"/>
                  </a:lnTo>
                  <a:lnTo>
                    <a:pt x="37" y="102"/>
                  </a:lnTo>
                  <a:lnTo>
                    <a:pt x="29" y="99"/>
                  </a:lnTo>
                  <a:lnTo>
                    <a:pt x="20" y="93"/>
                  </a:lnTo>
                  <a:lnTo>
                    <a:pt x="13" y="87"/>
                  </a:lnTo>
                  <a:lnTo>
                    <a:pt x="8" y="80"/>
                  </a:lnTo>
                  <a:lnTo>
                    <a:pt x="3" y="71"/>
                  </a:lnTo>
                  <a:lnTo>
                    <a:pt x="1" y="61"/>
                  </a:lnTo>
                  <a:lnTo>
                    <a:pt x="0" y="51"/>
                  </a:lnTo>
                  <a:lnTo>
                    <a:pt x="1" y="41"/>
                  </a:lnTo>
                  <a:lnTo>
                    <a:pt x="3" y="31"/>
                  </a:lnTo>
                  <a:lnTo>
                    <a:pt x="8" y="23"/>
                  </a:lnTo>
                  <a:lnTo>
                    <a:pt x="13" y="14"/>
                  </a:lnTo>
                  <a:lnTo>
                    <a:pt x="20" y="8"/>
                  </a:lnTo>
                  <a:lnTo>
                    <a:pt x="29" y="3"/>
                  </a:lnTo>
                  <a:lnTo>
                    <a:pt x="37" y="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6" name="Freeform 1114"/>
            <p:cNvSpPr>
              <a:spLocks/>
            </p:cNvSpPr>
            <p:nvPr/>
          </p:nvSpPr>
          <p:spPr bwMode="auto">
            <a:xfrm>
              <a:off x="2778" y="1675"/>
              <a:ext cx="82" cy="89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7"/>
                </a:cxn>
                <a:cxn ang="0">
                  <a:pos x="70" y="13"/>
                </a:cxn>
                <a:cxn ang="0">
                  <a:pos x="75" y="19"/>
                </a:cxn>
                <a:cxn ang="0">
                  <a:pos x="78" y="27"/>
                </a:cxn>
                <a:cxn ang="0">
                  <a:pos x="81" y="35"/>
                </a:cxn>
                <a:cxn ang="0">
                  <a:pos x="82" y="45"/>
                </a:cxn>
                <a:cxn ang="0">
                  <a:pos x="81" y="53"/>
                </a:cxn>
                <a:cxn ang="0">
                  <a:pos x="78" y="61"/>
                </a:cxn>
                <a:cxn ang="0">
                  <a:pos x="75" y="69"/>
                </a:cxn>
                <a:cxn ang="0">
                  <a:pos x="70" y="76"/>
                </a:cxn>
                <a:cxn ang="0">
                  <a:pos x="64" y="82"/>
                </a:cxn>
                <a:cxn ang="0">
                  <a:pos x="57" y="85"/>
                </a:cxn>
                <a:cxn ang="0">
                  <a:pos x="49" y="88"/>
                </a:cxn>
                <a:cxn ang="0">
                  <a:pos x="41" y="89"/>
                </a:cxn>
                <a:cxn ang="0">
                  <a:pos x="33" y="88"/>
                </a:cxn>
                <a:cxn ang="0">
                  <a:pos x="25" y="85"/>
                </a:cxn>
                <a:cxn ang="0">
                  <a:pos x="18" y="82"/>
                </a:cxn>
                <a:cxn ang="0">
                  <a:pos x="12" y="76"/>
                </a:cxn>
                <a:cxn ang="0">
                  <a:pos x="7" y="69"/>
                </a:cxn>
                <a:cxn ang="0">
                  <a:pos x="4" y="61"/>
                </a:cxn>
                <a:cxn ang="0">
                  <a:pos x="1" y="53"/>
                </a:cxn>
                <a:cxn ang="0">
                  <a:pos x="0" y="45"/>
                </a:cxn>
                <a:cxn ang="0">
                  <a:pos x="1" y="35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5" y="4"/>
                </a:cxn>
                <a:cxn ang="0">
                  <a:pos x="33" y="1"/>
                </a:cxn>
                <a:cxn ang="0">
                  <a:pos x="41" y="0"/>
                </a:cxn>
              </a:cxnLst>
              <a:rect l="0" t="0" r="r" b="b"/>
              <a:pathLst>
                <a:path w="82" h="89">
                  <a:moveTo>
                    <a:pt x="41" y="0"/>
                  </a:moveTo>
                  <a:lnTo>
                    <a:pt x="49" y="1"/>
                  </a:lnTo>
                  <a:lnTo>
                    <a:pt x="57" y="4"/>
                  </a:lnTo>
                  <a:lnTo>
                    <a:pt x="64" y="7"/>
                  </a:lnTo>
                  <a:lnTo>
                    <a:pt x="70" y="13"/>
                  </a:lnTo>
                  <a:lnTo>
                    <a:pt x="75" y="19"/>
                  </a:lnTo>
                  <a:lnTo>
                    <a:pt x="78" y="27"/>
                  </a:lnTo>
                  <a:lnTo>
                    <a:pt x="81" y="35"/>
                  </a:lnTo>
                  <a:lnTo>
                    <a:pt x="82" y="45"/>
                  </a:lnTo>
                  <a:lnTo>
                    <a:pt x="81" y="53"/>
                  </a:lnTo>
                  <a:lnTo>
                    <a:pt x="78" y="61"/>
                  </a:lnTo>
                  <a:lnTo>
                    <a:pt x="75" y="69"/>
                  </a:lnTo>
                  <a:lnTo>
                    <a:pt x="70" y="76"/>
                  </a:lnTo>
                  <a:lnTo>
                    <a:pt x="64" y="82"/>
                  </a:lnTo>
                  <a:lnTo>
                    <a:pt x="57" y="85"/>
                  </a:lnTo>
                  <a:lnTo>
                    <a:pt x="49" y="88"/>
                  </a:lnTo>
                  <a:lnTo>
                    <a:pt x="41" y="89"/>
                  </a:lnTo>
                  <a:lnTo>
                    <a:pt x="33" y="88"/>
                  </a:lnTo>
                  <a:lnTo>
                    <a:pt x="25" y="85"/>
                  </a:lnTo>
                  <a:lnTo>
                    <a:pt x="18" y="82"/>
                  </a:lnTo>
                  <a:lnTo>
                    <a:pt x="12" y="76"/>
                  </a:lnTo>
                  <a:lnTo>
                    <a:pt x="7" y="69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5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3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7" name="Freeform 1115"/>
            <p:cNvSpPr>
              <a:spLocks/>
            </p:cNvSpPr>
            <p:nvPr/>
          </p:nvSpPr>
          <p:spPr bwMode="auto">
            <a:xfrm>
              <a:off x="2782" y="1678"/>
              <a:ext cx="68" cy="74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47" y="2"/>
                </a:cxn>
                <a:cxn ang="0">
                  <a:pos x="59" y="10"/>
                </a:cxn>
                <a:cxn ang="0">
                  <a:pos x="66" y="22"/>
                </a:cxn>
                <a:cxn ang="0">
                  <a:pos x="68" y="37"/>
                </a:cxn>
                <a:cxn ang="0">
                  <a:pos x="66" y="51"/>
                </a:cxn>
                <a:cxn ang="0">
                  <a:pos x="59" y="63"/>
                </a:cxn>
                <a:cxn ang="0">
                  <a:pos x="47" y="72"/>
                </a:cxn>
                <a:cxn ang="0">
                  <a:pos x="33" y="74"/>
                </a:cxn>
                <a:cxn ang="0">
                  <a:pos x="20" y="72"/>
                </a:cxn>
                <a:cxn ang="0">
                  <a:pos x="9" y="63"/>
                </a:cxn>
                <a:cxn ang="0">
                  <a:pos x="2" y="51"/>
                </a:cxn>
                <a:cxn ang="0">
                  <a:pos x="0" y="37"/>
                </a:cxn>
                <a:cxn ang="0">
                  <a:pos x="2" y="22"/>
                </a:cxn>
                <a:cxn ang="0">
                  <a:pos x="9" y="10"/>
                </a:cxn>
                <a:cxn ang="0">
                  <a:pos x="20" y="2"/>
                </a:cxn>
                <a:cxn ang="0">
                  <a:pos x="33" y="0"/>
                </a:cxn>
              </a:cxnLst>
              <a:rect l="0" t="0" r="r" b="b"/>
              <a:pathLst>
                <a:path w="68" h="74">
                  <a:moveTo>
                    <a:pt x="33" y="0"/>
                  </a:moveTo>
                  <a:lnTo>
                    <a:pt x="47" y="2"/>
                  </a:lnTo>
                  <a:lnTo>
                    <a:pt x="59" y="10"/>
                  </a:lnTo>
                  <a:lnTo>
                    <a:pt x="66" y="22"/>
                  </a:lnTo>
                  <a:lnTo>
                    <a:pt x="68" y="37"/>
                  </a:lnTo>
                  <a:lnTo>
                    <a:pt x="66" y="51"/>
                  </a:lnTo>
                  <a:lnTo>
                    <a:pt x="59" y="63"/>
                  </a:lnTo>
                  <a:lnTo>
                    <a:pt x="47" y="72"/>
                  </a:lnTo>
                  <a:lnTo>
                    <a:pt x="33" y="74"/>
                  </a:lnTo>
                  <a:lnTo>
                    <a:pt x="20" y="72"/>
                  </a:lnTo>
                  <a:lnTo>
                    <a:pt x="9" y="63"/>
                  </a:lnTo>
                  <a:lnTo>
                    <a:pt x="2" y="51"/>
                  </a:lnTo>
                  <a:lnTo>
                    <a:pt x="0" y="37"/>
                  </a:lnTo>
                  <a:lnTo>
                    <a:pt x="2" y="22"/>
                  </a:lnTo>
                  <a:lnTo>
                    <a:pt x="9" y="10"/>
                  </a:lnTo>
                  <a:lnTo>
                    <a:pt x="20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8" name="Freeform 1116"/>
            <p:cNvSpPr>
              <a:spLocks/>
            </p:cNvSpPr>
            <p:nvPr/>
          </p:nvSpPr>
          <p:spPr bwMode="auto">
            <a:xfrm>
              <a:off x="2761" y="1936"/>
              <a:ext cx="83" cy="9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51" y="1"/>
                </a:cxn>
                <a:cxn ang="0">
                  <a:pos x="58" y="3"/>
                </a:cxn>
                <a:cxn ang="0">
                  <a:pos x="65" y="7"/>
                </a:cxn>
                <a:cxn ang="0">
                  <a:pos x="71" y="13"/>
                </a:cxn>
                <a:cxn ang="0">
                  <a:pos x="76" y="20"/>
                </a:cxn>
                <a:cxn ang="0">
                  <a:pos x="80" y="27"/>
                </a:cxn>
                <a:cxn ang="0">
                  <a:pos x="82" y="36"/>
                </a:cxn>
                <a:cxn ang="0">
                  <a:pos x="83" y="45"/>
                </a:cxn>
                <a:cxn ang="0">
                  <a:pos x="82" y="54"/>
                </a:cxn>
                <a:cxn ang="0">
                  <a:pos x="80" y="62"/>
                </a:cxn>
                <a:cxn ang="0">
                  <a:pos x="76" y="69"/>
                </a:cxn>
                <a:cxn ang="0">
                  <a:pos x="71" y="76"/>
                </a:cxn>
                <a:cxn ang="0">
                  <a:pos x="65" y="82"/>
                </a:cxn>
                <a:cxn ang="0">
                  <a:pos x="58" y="86"/>
                </a:cxn>
                <a:cxn ang="0">
                  <a:pos x="51" y="88"/>
                </a:cxn>
                <a:cxn ang="0">
                  <a:pos x="42" y="90"/>
                </a:cxn>
                <a:cxn ang="0">
                  <a:pos x="34" y="88"/>
                </a:cxn>
                <a:cxn ang="0">
                  <a:pos x="27" y="86"/>
                </a:cxn>
                <a:cxn ang="0">
                  <a:pos x="20" y="82"/>
                </a:cxn>
                <a:cxn ang="0">
                  <a:pos x="12" y="76"/>
                </a:cxn>
                <a:cxn ang="0">
                  <a:pos x="8" y="69"/>
                </a:cxn>
                <a:cxn ang="0">
                  <a:pos x="4" y="62"/>
                </a:cxn>
                <a:cxn ang="0">
                  <a:pos x="2" y="54"/>
                </a:cxn>
                <a:cxn ang="0">
                  <a:pos x="0" y="45"/>
                </a:cxn>
                <a:cxn ang="0">
                  <a:pos x="2" y="36"/>
                </a:cxn>
                <a:cxn ang="0">
                  <a:pos x="4" y="27"/>
                </a:cxn>
                <a:cxn ang="0">
                  <a:pos x="8" y="20"/>
                </a:cxn>
                <a:cxn ang="0">
                  <a:pos x="12" y="13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4" y="1"/>
                </a:cxn>
                <a:cxn ang="0">
                  <a:pos x="42" y="0"/>
                </a:cxn>
              </a:cxnLst>
              <a:rect l="0" t="0" r="r" b="b"/>
              <a:pathLst>
                <a:path w="83" h="90">
                  <a:moveTo>
                    <a:pt x="42" y="0"/>
                  </a:moveTo>
                  <a:lnTo>
                    <a:pt x="51" y="1"/>
                  </a:lnTo>
                  <a:lnTo>
                    <a:pt x="58" y="3"/>
                  </a:lnTo>
                  <a:lnTo>
                    <a:pt x="65" y="7"/>
                  </a:lnTo>
                  <a:lnTo>
                    <a:pt x="71" y="13"/>
                  </a:lnTo>
                  <a:lnTo>
                    <a:pt x="76" y="20"/>
                  </a:lnTo>
                  <a:lnTo>
                    <a:pt x="80" y="27"/>
                  </a:lnTo>
                  <a:lnTo>
                    <a:pt x="82" y="36"/>
                  </a:lnTo>
                  <a:lnTo>
                    <a:pt x="83" y="45"/>
                  </a:lnTo>
                  <a:lnTo>
                    <a:pt x="82" y="54"/>
                  </a:lnTo>
                  <a:lnTo>
                    <a:pt x="80" y="62"/>
                  </a:lnTo>
                  <a:lnTo>
                    <a:pt x="76" y="69"/>
                  </a:lnTo>
                  <a:lnTo>
                    <a:pt x="71" y="76"/>
                  </a:lnTo>
                  <a:lnTo>
                    <a:pt x="65" y="82"/>
                  </a:lnTo>
                  <a:lnTo>
                    <a:pt x="58" y="86"/>
                  </a:lnTo>
                  <a:lnTo>
                    <a:pt x="51" y="88"/>
                  </a:lnTo>
                  <a:lnTo>
                    <a:pt x="42" y="90"/>
                  </a:lnTo>
                  <a:lnTo>
                    <a:pt x="34" y="88"/>
                  </a:lnTo>
                  <a:lnTo>
                    <a:pt x="27" y="86"/>
                  </a:lnTo>
                  <a:lnTo>
                    <a:pt x="20" y="82"/>
                  </a:lnTo>
                  <a:lnTo>
                    <a:pt x="12" y="76"/>
                  </a:lnTo>
                  <a:lnTo>
                    <a:pt x="8" y="69"/>
                  </a:lnTo>
                  <a:lnTo>
                    <a:pt x="4" y="62"/>
                  </a:lnTo>
                  <a:lnTo>
                    <a:pt x="2" y="54"/>
                  </a:lnTo>
                  <a:lnTo>
                    <a:pt x="0" y="45"/>
                  </a:lnTo>
                  <a:lnTo>
                    <a:pt x="2" y="36"/>
                  </a:lnTo>
                  <a:lnTo>
                    <a:pt x="4" y="27"/>
                  </a:lnTo>
                  <a:lnTo>
                    <a:pt x="8" y="20"/>
                  </a:lnTo>
                  <a:lnTo>
                    <a:pt x="12" y="13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4" y="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49" name="Freeform 1117"/>
            <p:cNvSpPr>
              <a:spLocks/>
            </p:cNvSpPr>
            <p:nvPr/>
          </p:nvSpPr>
          <p:spPr bwMode="auto">
            <a:xfrm>
              <a:off x="2763" y="1936"/>
              <a:ext cx="78" cy="8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48" y="1"/>
                </a:cxn>
                <a:cxn ang="0">
                  <a:pos x="55" y="3"/>
                </a:cxn>
                <a:cxn ang="0">
                  <a:pos x="61" y="7"/>
                </a:cxn>
                <a:cxn ang="0">
                  <a:pos x="67" y="12"/>
                </a:cxn>
                <a:cxn ang="0">
                  <a:pos x="72" y="19"/>
                </a:cxn>
                <a:cxn ang="0">
                  <a:pos x="75" y="26"/>
                </a:cxn>
                <a:cxn ang="0">
                  <a:pos x="76" y="34"/>
                </a:cxn>
                <a:cxn ang="0">
                  <a:pos x="78" y="43"/>
                </a:cxn>
                <a:cxn ang="0">
                  <a:pos x="76" y="51"/>
                </a:cxn>
                <a:cxn ang="0">
                  <a:pos x="75" y="60"/>
                </a:cxn>
                <a:cxn ang="0">
                  <a:pos x="72" y="67"/>
                </a:cxn>
                <a:cxn ang="0">
                  <a:pos x="67" y="73"/>
                </a:cxn>
                <a:cxn ang="0">
                  <a:pos x="61" y="79"/>
                </a:cxn>
                <a:cxn ang="0">
                  <a:pos x="55" y="82"/>
                </a:cxn>
                <a:cxn ang="0">
                  <a:pos x="48" y="85"/>
                </a:cxn>
                <a:cxn ang="0">
                  <a:pos x="39" y="86"/>
                </a:cxn>
                <a:cxn ang="0">
                  <a:pos x="31" y="85"/>
                </a:cxn>
                <a:cxn ang="0">
                  <a:pos x="24" y="82"/>
                </a:cxn>
                <a:cxn ang="0">
                  <a:pos x="18" y="79"/>
                </a:cxn>
                <a:cxn ang="0">
                  <a:pos x="12" y="73"/>
                </a:cxn>
                <a:cxn ang="0">
                  <a:pos x="7" y="67"/>
                </a:cxn>
                <a:cxn ang="0">
                  <a:pos x="3" y="60"/>
                </a:cxn>
                <a:cxn ang="0">
                  <a:pos x="1" y="51"/>
                </a:cxn>
                <a:cxn ang="0">
                  <a:pos x="0" y="43"/>
                </a:cxn>
                <a:cxn ang="0">
                  <a:pos x="1" y="34"/>
                </a:cxn>
                <a:cxn ang="0">
                  <a:pos x="3" y="26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</a:cxnLst>
              <a:rect l="0" t="0" r="r" b="b"/>
              <a:pathLst>
                <a:path w="78" h="86">
                  <a:moveTo>
                    <a:pt x="39" y="0"/>
                  </a:moveTo>
                  <a:lnTo>
                    <a:pt x="48" y="1"/>
                  </a:lnTo>
                  <a:lnTo>
                    <a:pt x="55" y="3"/>
                  </a:lnTo>
                  <a:lnTo>
                    <a:pt x="61" y="7"/>
                  </a:lnTo>
                  <a:lnTo>
                    <a:pt x="67" y="12"/>
                  </a:lnTo>
                  <a:lnTo>
                    <a:pt x="72" y="19"/>
                  </a:lnTo>
                  <a:lnTo>
                    <a:pt x="75" y="26"/>
                  </a:lnTo>
                  <a:lnTo>
                    <a:pt x="76" y="34"/>
                  </a:lnTo>
                  <a:lnTo>
                    <a:pt x="78" y="43"/>
                  </a:lnTo>
                  <a:lnTo>
                    <a:pt x="76" y="51"/>
                  </a:lnTo>
                  <a:lnTo>
                    <a:pt x="75" y="60"/>
                  </a:lnTo>
                  <a:lnTo>
                    <a:pt x="72" y="67"/>
                  </a:lnTo>
                  <a:lnTo>
                    <a:pt x="67" y="73"/>
                  </a:lnTo>
                  <a:lnTo>
                    <a:pt x="61" y="79"/>
                  </a:lnTo>
                  <a:lnTo>
                    <a:pt x="55" y="82"/>
                  </a:lnTo>
                  <a:lnTo>
                    <a:pt x="48" y="85"/>
                  </a:lnTo>
                  <a:lnTo>
                    <a:pt x="39" y="86"/>
                  </a:lnTo>
                  <a:lnTo>
                    <a:pt x="31" y="85"/>
                  </a:lnTo>
                  <a:lnTo>
                    <a:pt x="24" y="82"/>
                  </a:lnTo>
                  <a:lnTo>
                    <a:pt x="18" y="79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3" y="60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3" y="26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0" name="Freeform 1118"/>
            <p:cNvSpPr>
              <a:spLocks/>
            </p:cNvSpPr>
            <p:nvPr/>
          </p:nvSpPr>
          <p:spPr bwMode="auto">
            <a:xfrm>
              <a:off x="2764" y="1937"/>
              <a:ext cx="73" cy="8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4" y="1"/>
                </a:cxn>
                <a:cxn ang="0">
                  <a:pos x="50" y="3"/>
                </a:cxn>
                <a:cxn ang="0">
                  <a:pos x="57" y="7"/>
                </a:cxn>
                <a:cxn ang="0">
                  <a:pos x="62" y="12"/>
                </a:cxn>
                <a:cxn ang="0">
                  <a:pos x="67" y="18"/>
                </a:cxn>
                <a:cxn ang="0">
                  <a:pos x="71" y="24"/>
                </a:cxn>
                <a:cxn ang="0">
                  <a:pos x="72" y="31"/>
                </a:cxn>
                <a:cxn ang="0">
                  <a:pos x="73" y="39"/>
                </a:cxn>
                <a:cxn ang="0">
                  <a:pos x="72" y="48"/>
                </a:cxn>
                <a:cxn ang="0">
                  <a:pos x="71" y="55"/>
                </a:cxn>
                <a:cxn ang="0">
                  <a:pos x="67" y="62"/>
                </a:cxn>
                <a:cxn ang="0">
                  <a:pos x="62" y="68"/>
                </a:cxn>
                <a:cxn ang="0">
                  <a:pos x="57" y="73"/>
                </a:cxn>
                <a:cxn ang="0">
                  <a:pos x="50" y="77"/>
                </a:cxn>
                <a:cxn ang="0">
                  <a:pos x="44" y="79"/>
                </a:cxn>
                <a:cxn ang="0">
                  <a:pos x="37" y="80"/>
                </a:cxn>
                <a:cxn ang="0">
                  <a:pos x="30" y="79"/>
                </a:cxn>
                <a:cxn ang="0">
                  <a:pos x="23" y="77"/>
                </a:cxn>
                <a:cxn ang="0">
                  <a:pos x="17" y="73"/>
                </a:cxn>
                <a:cxn ang="0">
                  <a:pos x="11" y="68"/>
                </a:cxn>
                <a:cxn ang="0">
                  <a:pos x="6" y="62"/>
                </a:cxn>
                <a:cxn ang="0">
                  <a:pos x="2" y="55"/>
                </a:cxn>
                <a:cxn ang="0">
                  <a:pos x="1" y="48"/>
                </a:cxn>
                <a:cxn ang="0">
                  <a:pos x="0" y="39"/>
                </a:cxn>
                <a:cxn ang="0">
                  <a:pos x="1" y="31"/>
                </a:cxn>
                <a:cxn ang="0">
                  <a:pos x="2" y="24"/>
                </a:cxn>
                <a:cxn ang="0">
                  <a:pos x="6" y="18"/>
                </a:cxn>
                <a:cxn ang="0">
                  <a:pos x="11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7" y="0"/>
                </a:cxn>
              </a:cxnLst>
              <a:rect l="0" t="0" r="r" b="b"/>
              <a:pathLst>
                <a:path w="73" h="80">
                  <a:moveTo>
                    <a:pt x="37" y="0"/>
                  </a:moveTo>
                  <a:lnTo>
                    <a:pt x="44" y="1"/>
                  </a:lnTo>
                  <a:lnTo>
                    <a:pt x="50" y="3"/>
                  </a:lnTo>
                  <a:lnTo>
                    <a:pt x="57" y="7"/>
                  </a:lnTo>
                  <a:lnTo>
                    <a:pt x="62" y="12"/>
                  </a:lnTo>
                  <a:lnTo>
                    <a:pt x="67" y="18"/>
                  </a:lnTo>
                  <a:lnTo>
                    <a:pt x="71" y="24"/>
                  </a:lnTo>
                  <a:lnTo>
                    <a:pt x="72" y="31"/>
                  </a:lnTo>
                  <a:lnTo>
                    <a:pt x="73" y="39"/>
                  </a:lnTo>
                  <a:lnTo>
                    <a:pt x="72" y="48"/>
                  </a:lnTo>
                  <a:lnTo>
                    <a:pt x="71" y="55"/>
                  </a:lnTo>
                  <a:lnTo>
                    <a:pt x="67" y="62"/>
                  </a:lnTo>
                  <a:lnTo>
                    <a:pt x="62" y="68"/>
                  </a:lnTo>
                  <a:lnTo>
                    <a:pt x="57" y="73"/>
                  </a:lnTo>
                  <a:lnTo>
                    <a:pt x="50" y="77"/>
                  </a:lnTo>
                  <a:lnTo>
                    <a:pt x="44" y="79"/>
                  </a:lnTo>
                  <a:lnTo>
                    <a:pt x="37" y="80"/>
                  </a:lnTo>
                  <a:lnTo>
                    <a:pt x="30" y="79"/>
                  </a:lnTo>
                  <a:lnTo>
                    <a:pt x="23" y="77"/>
                  </a:lnTo>
                  <a:lnTo>
                    <a:pt x="17" y="73"/>
                  </a:lnTo>
                  <a:lnTo>
                    <a:pt x="11" y="68"/>
                  </a:lnTo>
                  <a:lnTo>
                    <a:pt x="6" y="62"/>
                  </a:lnTo>
                  <a:lnTo>
                    <a:pt x="2" y="55"/>
                  </a:lnTo>
                  <a:lnTo>
                    <a:pt x="1" y="48"/>
                  </a:lnTo>
                  <a:lnTo>
                    <a:pt x="0" y="39"/>
                  </a:lnTo>
                  <a:lnTo>
                    <a:pt x="1" y="31"/>
                  </a:lnTo>
                  <a:lnTo>
                    <a:pt x="2" y="24"/>
                  </a:lnTo>
                  <a:lnTo>
                    <a:pt x="6" y="18"/>
                  </a:lnTo>
                  <a:lnTo>
                    <a:pt x="11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1" name="Freeform 1119"/>
            <p:cNvSpPr>
              <a:spLocks/>
            </p:cNvSpPr>
            <p:nvPr/>
          </p:nvSpPr>
          <p:spPr bwMode="auto">
            <a:xfrm>
              <a:off x="2765" y="1938"/>
              <a:ext cx="68" cy="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8" y="2"/>
                </a:cxn>
                <a:cxn ang="0">
                  <a:pos x="59" y="11"/>
                </a:cxn>
                <a:cxn ang="0">
                  <a:pos x="66" y="23"/>
                </a:cxn>
                <a:cxn ang="0">
                  <a:pos x="68" y="37"/>
                </a:cxn>
                <a:cxn ang="0">
                  <a:pos x="66" y="52"/>
                </a:cxn>
                <a:cxn ang="0">
                  <a:pos x="59" y="64"/>
                </a:cxn>
                <a:cxn ang="0">
                  <a:pos x="48" y="72"/>
                </a:cxn>
                <a:cxn ang="0">
                  <a:pos x="35" y="74"/>
                </a:cxn>
                <a:cxn ang="0">
                  <a:pos x="22" y="72"/>
                </a:cxn>
                <a:cxn ang="0">
                  <a:pos x="11" y="64"/>
                </a:cxn>
                <a:cxn ang="0">
                  <a:pos x="2" y="52"/>
                </a:cxn>
                <a:cxn ang="0">
                  <a:pos x="0" y="37"/>
                </a:cxn>
                <a:cxn ang="0">
                  <a:pos x="2" y="23"/>
                </a:cxn>
                <a:cxn ang="0">
                  <a:pos x="11" y="11"/>
                </a:cxn>
                <a:cxn ang="0">
                  <a:pos x="22" y="2"/>
                </a:cxn>
                <a:cxn ang="0">
                  <a:pos x="35" y="0"/>
                </a:cxn>
              </a:cxnLst>
              <a:rect l="0" t="0" r="r" b="b"/>
              <a:pathLst>
                <a:path w="68" h="74">
                  <a:moveTo>
                    <a:pt x="35" y="0"/>
                  </a:moveTo>
                  <a:lnTo>
                    <a:pt x="48" y="2"/>
                  </a:lnTo>
                  <a:lnTo>
                    <a:pt x="59" y="11"/>
                  </a:lnTo>
                  <a:lnTo>
                    <a:pt x="66" y="23"/>
                  </a:lnTo>
                  <a:lnTo>
                    <a:pt x="68" y="37"/>
                  </a:lnTo>
                  <a:lnTo>
                    <a:pt x="66" y="52"/>
                  </a:lnTo>
                  <a:lnTo>
                    <a:pt x="59" y="64"/>
                  </a:lnTo>
                  <a:lnTo>
                    <a:pt x="48" y="72"/>
                  </a:lnTo>
                  <a:lnTo>
                    <a:pt x="35" y="74"/>
                  </a:lnTo>
                  <a:lnTo>
                    <a:pt x="22" y="72"/>
                  </a:lnTo>
                  <a:lnTo>
                    <a:pt x="11" y="64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11" y="11"/>
                  </a:lnTo>
                  <a:lnTo>
                    <a:pt x="22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2" name="Freeform 1120"/>
            <p:cNvSpPr>
              <a:spLocks/>
            </p:cNvSpPr>
            <p:nvPr/>
          </p:nvSpPr>
          <p:spPr bwMode="auto">
            <a:xfrm>
              <a:off x="2766" y="1939"/>
              <a:ext cx="64" cy="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5" y="3"/>
                </a:cxn>
                <a:cxn ang="0">
                  <a:pos x="54" y="10"/>
                </a:cxn>
                <a:cxn ang="0">
                  <a:pos x="61" y="21"/>
                </a:cxn>
                <a:cxn ang="0">
                  <a:pos x="64" y="34"/>
                </a:cxn>
                <a:cxn ang="0">
                  <a:pos x="61" y="47"/>
                </a:cxn>
                <a:cxn ang="0">
                  <a:pos x="54" y="58"/>
                </a:cxn>
                <a:cxn ang="0">
                  <a:pos x="45" y="66"/>
                </a:cxn>
                <a:cxn ang="0">
                  <a:pos x="31" y="69"/>
                </a:cxn>
                <a:cxn ang="0">
                  <a:pos x="19" y="66"/>
                </a:cxn>
                <a:cxn ang="0">
                  <a:pos x="10" y="58"/>
                </a:cxn>
                <a:cxn ang="0">
                  <a:pos x="3" y="47"/>
                </a:cxn>
                <a:cxn ang="0">
                  <a:pos x="0" y="34"/>
                </a:cxn>
                <a:cxn ang="0">
                  <a:pos x="3" y="21"/>
                </a:cxn>
                <a:cxn ang="0">
                  <a:pos x="10" y="10"/>
                </a:cxn>
                <a:cxn ang="0">
                  <a:pos x="19" y="3"/>
                </a:cxn>
                <a:cxn ang="0">
                  <a:pos x="31" y="0"/>
                </a:cxn>
              </a:cxnLst>
              <a:rect l="0" t="0" r="r" b="b"/>
              <a:pathLst>
                <a:path w="64" h="69">
                  <a:moveTo>
                    <a:pt x="31" y="0"/>
                  </a:moveTo>
                  <a:lnTo>
                    <a:pt x="45" y="3"/>
                  </a:lnTo>
                  <a:lnTo>
                    <a:pt x="54" y="10"/>
                  </a:lnTo>
                  <a:lnTo>
                    <a:pt x="61" y="21"/>
                  </a:lnTo>
                  <a:lnTo>
                    <a:pt x="64" y="34"/>
                  </a:lnTo>
                  <a:lnTo>
                    <a:pt x="61" y="47"/>
                  </a:lnTo>
                  <a:lnTo>
                    <a:pt x="54" y="58"/>
                  </a:lnTo>
                  <a:lnTo>
                    <a:pt x="45" y="66"/>
                  </a:lnTo>
                  <a:lnTo>
                    <a:pt x="31" y="69"/>
                  </a:lnTo>
                  <a:lnTo>
                    <a:pt x="19" y="66"/>
                  </a:lnTo>
                  <a:lnTo>
                    <a:pt x="10" y="58"/>
                  </a:lnTo>
                  <a:lnTo>
                    <a:pt x="3" y="47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0"/>
                  </a:lnTo>
                  <a:lnTo>
                    <a:pt x="19" y="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3" name="Freeform 1121"/>
            <p:cNvSpPr>
              <a:spLocks/>
            </p:cNvSpPr>
            <p:nvPr/>
          </p:nvSpPr>
          <p:spPr bwMode="auto">
            <a:xfrm>
              <a:off x="2767" y="1940"/>
              <a:ext cx="58" cy="6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1" y="3"/>
                </a:cxn>
                <a:cxn ang="0">
                  <a:pos x="50" y="9"/>
                </a:cxn>
                <a:cxn ang="0">
                  <a:pos x="56" y="20"/>
                </a:cxn>
                <a:cxn ang="0">
                  <a:pos x="58" y="32"/>
                </a:cxn>
                <a:cxn ang="0">
                  <a:pos x="56" y="44"/>
                </a:cxn>
                <a:cxn ang="0">
                  <a:pos x="50" y="53"/>
                </a:cxn>
                <a:cxn ang="0">
                  <a:pos x="41" y="60"/>
                </a:cxn>
                <a:cxn ang="0">
                  <a:pos x="29" y="63"/>
                </a:cxn>
                <a:cxn ang="0">
                  <a:pos x="18" y="60"/>
                </a:cxn>
                <a:cxn ang="0">
                  <a:pos x="9" y="53"/>
                </a:cxn>
                <a:cxn ang="0">
                  <a:pos x="3" y="44"/>
                </a:cxn>
                <a:cxn ang="0">
                  <a:pos x="0" y="32"/>
                </a:cxn>
                <a:cxn ang="0">
                  <a:pos x="3" y="20"/>
                </a:cxn>
                <a:cxn ang="0">
                  <a:pos x="9" y="9"/>
                </a:cxn>
                <a:cxn ang="0">
                  <a:pos x="18" y="3"/>
                </a:cxn>
                <a:cxn ang="0">
                  <a:pos x="29" y="0"/>
                </a:cxn>
              </a:cxnLst>
              <a:rect l="0" t="0" r="r" b="b"/>
              <a:pathLst>
                <a:path w="58" h="63">
                  <a:moveTo>
                    <a:pt x="29" y="0"/>
                  </a:moveTo>
                  <a:lnTo>
                    <a:pt x="41" y="3"/>
                  </a:lnTo>
                  <a:lnTo>
                    <a:pt x="50" y="9"/>
                  </a:lnTo>
                  <a:lnTo>
                    <a:pt x="56" y="20"/>
                  </a:lnTo>
                  <a:lnTo>
                    <a:pt x="58" y="32"/>
                  </a:lnTo>
                  <a:lnTo>
                    <a:pt x="56" y="44"/>
                  </a:lnTo>
                  <a:lnTo>
                    <a:pt x="50" y="53"/>
                  </a:lnTo>
                  <a:lnTo>
                    <a:pt x="41" y="60"/>
                  </a:lnTo>
                  <a:lnTo>
                    <a:pt x="29" y="63"/>
                  </a:lnTo>
                  <a:lnTo>
                    <a:pt x="18" y="60"/>
                  </a:lnTo>
                  <a:lnTo>
                    <a:pt x="9" y="53"/>
                  </a:lnTo>
                  <a:lnTo>
                    <a:pt x="3" y="44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9" y="9"/>
                  </a:lnTo>
                  <a:lnTo>
                    <a:pt x="18" y="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4" name="Freeform 1122"/>
            <p:cNvSpPr>
              <a:spLocks/>
            </p:cNvSpPr>
            <p:nvPr/>
          </p:nvSpPr>
          <p:spPr bwMode="auto">
            <a:xfrm>
              <a:off x="2769" y="1940"/>
              <a:ext cx="52" cy="5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7" y="3"/>
                </a:cxn>
                <a:cxn ang="0">
                  <a:pos x="45" y="9"/>
                </a:cxn>
                <a:cxn ang="0">
                  <a:pos x="50" y="18"/>
                </a:cxn>
                <a:cxn ang="0">
                  <a:pos x="52" y="29"/>
                </a:cxn>
                <a:cxn ang="0">
                  <a:pos x="50" y="40"/>
                </a:cxn>
                <a:cxn ang="0">
                  <a:pos x="45" y="50"/>
                </a:cxn>
                <a:cxn ang="0">
                  <a:pos x="37" y="56"/>
                </a:cxn>
                <a:cxn ang="0">
                  <a:pos x="26" y="58"/>
                </a:cxn>
                <a:cxn ang="0">
                  <a:pos x="16" y="56"/>
                </a:cxn>
                <a:cxn ang="0">
                  <a:pos x="8" y="50"/>
                </a:cxn>
                <a:cxn ang="0">
                  <a:pos x="2" y="40"/>
                </a:cxn>
                <a:cxn ang="0">
                  <a:pos x="0" y="29"/>
                </a:cxn>
                <a:cxn ang="0">
                  <a:pos x="2" y="18"/>
                </a:cxn>
                <a:cxn ang="0">
                  <a:pos x="8" y="9"/>
                </a:cxn>
                <a:cxn ang="0">
                  <a:pos x="16" y="3"/>
                </a:cxn>
                <a:cxn ang="0">
                  <a:pos x="26" y="0"/>
                </a:cxn>
              </a:cxnLst>
              <a:rect l="0" t="0" r="r" b="b"/>
              <a:pathLst>
                <a:path w="52" h="58">
                  <a:moveTo>
                    <a:pt x="26" y="0"/>
                  </a:moveTo>
                  <a:lnTo>
                    <a:pt x="37" y="3"/>
                  </a:lnTo>
                  <a:lnTo>
                    <a:pt x="45" y="9"/>
                  </a:lnTo>
                  <a:lnTo>
                    <a:pt x="50" y="18"/>
                  </a:lnTo>
                  <a:lnTo>
                    <a:pt x="52" y="29"/>
                  </a:lnTo>
                  <a:lnTo>
                    <a:pt x="50" y="40"/>
                  </a:lnTo>
                  <a:lnTo>
                    <a:pt x="45" y="50"/>
                  </a:lnTo>
                  <a:lnTo>
                    <a:pt x="37" y="56"/>
                  </a:lnTo>
                  <a:lnTo>
                    <a:pt x="26" y="58"/>
                  </a:lnTo>
                  <a:lnTo>
                    <a:pt x="16" y="56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0" y="29"/>
                  </a:lnTo>
                  <a:lnTo>
                    <a:pt x="2" y="18"/>
                  </a:lnTo>
                  <a:lnTo>
                    <a:pt x="8" y="9"/>
                  </a:lnTo>
                  <a:lnTo>
                    <a:pt x="16" y="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5" name="Freeform 1123"/>
            <p:cNvSpPr>
              <a:spLocks/>
            </p:cNvSpPr>
            <p:nvPr/>
          </p:nvSpPr>
          <p:spPr bwMode="auto">
            <a:xfrm>
              <a:off x="2770" y="1942"/>
              <a:ext cx="48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3" y="2"/>
                </a:cxn>
                <a:cxn ang="0">
                  <a:pos x="41" y="7"/>
                </a:cxn>
                <a:cxn ang="0">
                  <a:pos x="45" y="15"/>
                </a:cxn>
                <a:cxn ang="0">
                  <a:pos x="48" y="26"/>
                </a:cxn>
                <a:cxn ang="0">
                  <a:pos x="45" y="36"/>
                </a:cxn>
                <a:cxn ang="0">
                  <a:pos x="41" y="44"/>
                </a:cxn>
                <a:cxn ang="0">
                  <a:pos x="33" y="49"/>
                </a:cxn>
                <a:cxn ang="0">
                  <a:pos x="24" y="51"/>
                </a:cxn>
                <a:cxn ang="0">
                  <a:pos x="14" y="49"/>
                </a:cxn>
                <a:cxn ang="0">
                  <a:pos x="7" y="44"/>
                </a:cxn>
                <a:cxn ang="0">
                  <a:pos x="2" y="36"/>
                </a:cxn>
                <a:cxn ang="0">
                  <a:pos x="0" y="26"/>
                </a:cxn>
                <a:cxn ang="0">
                  <a:pos x="2" y="15"/>
                </a:cxn>
                <a:cxn ang="0">
                  <a:pos x="7" y="7"/>
                </a:cxn>
                <a:cxn ang="0">
                  <a:pos x="14" y="2"/>
                </a:cxn>
                <a:cxn ang="0">
                  <a:pos x="24" y="0"/>
                </a:cxn>
              </a:cxnLst>
              <a:rect l="0" t="0" r="r" b="b"/>
              <a:pathLst>
                <a:path w="48" h="51">
                  <a:moveTo>
                    <a:pt x="24" y="0"/>
                  </a:moveTo>
                  <a:lnTo>
                    <a:pt x="33" y="2"/>
                  </a:lnTo>
                  <a:lnTo>
                    <a:pt x="41" y="7"/>
                  </a:lnTo>
                  <a:lnTo>
                    <a:pt x="45" y="15"/>
                  </a:lnTo>
                  <a:lnTo>
                    <a:pt x="48" y="26"/>
                  </a:lnTo>
                  <a:lnTo>
                    <a:pt x="45" y="36"/>
                  </a:lnTo>
                  <a:lnTo>
                    <a:pt x="41" y="44"/>
                  </a:lnTo>
                  <a:lnTo>
                    <a:pt x="33" y="49"/>
                  </a:lnTo>
                  <a:lnTo>
                    <a:pt x="24" y="51"/>
                  </a:lnTo>
                  <a:lnTo>
                    <a:pt x="14" y="49"/>
                  </a:lnTo>
                  <a:lnTo>
                    <a:pt x="7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7" y="7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6" name="Freeform 1124"/>
            <p:cNvSpPr>
              <a:spLocks/>
            </p:cNvSpPr>
            <p:nvPr/>
          </p:nvSpPr>
          <p:spPr bwMode="auto">
            <a:xfrm>
              <a:off x="2772" y="1943"/>
              <a:ext cx="42" cy="4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9" y="2"/>
                </a:cxn>
                <a:cxn ang="0">
                  <a:pos x="36" y="7"/>
                </a:cxn>
                <a:cxn ang="0">
                  <a:pos x="41" y="14"/>
                </a:cxn>
                <a:cxn ang="0">
                  <a:pos x="42" y="23"/>
                </a:cxn>
                <a:cxn ang="0">
                  <a:pos x="41" y="32"/>
                </a:cxn>
                <a:cxn ang="0">
                  <a:pos x="36" y="39"/>
                </a:cxn>
                <a:cxn ang="0">
                  <a:pos x="29" y="44"/>
                </a:cxn>
                <a:cxn ang="0">
                  <a:pos x="21" y="45"/>
                </a:cxn>
                <a:cxn ang="0">
                  <a:pos x="12" y="44"/>
                </a:cxn>
                <a:cxn ang="0">
                  <a:pos x="6" y="39"/>
                </a:cxn>
                <a:cxn ang="0">
                  <a:pos x="1" y="32"/>
                </a:cxn>
                <a:cxn ang="0">
                  <a:pos x="0" y="23"/>
                </a:cxn>
                <a:cxn ang="0">
                  <a:pos x="1" y="14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21" y="0"/>
                </a:cxn>
              </a:cxnLst>
              <a:rect l="0" t="0" r="r" b="b"/>
              <a:pathLst>
                <a:path w="42" h="45">
                  <a:moveTo>
                    <a:pt x="21" y="0"/>
                  </a:moveTo>
                  <a:lnTo>
                    <a:pt x="29" y="2"/>
                  </a:lnTo>
                  <a:lnTo>
                    <a:pt x="36" y="7"/>
                  </a:lnTo>
                  <a:lnTo>
                    <a:pt x="41" y="14"/>
                  </a:lnTo>
                  <a:lnTo>
                    <a:pt x="42" y="23"/>
                  </a:lnTo>
                  <a:lnTo>
                    <a:pt x="41" y="32"/>
                  </a:lnTo>
                  <a:lnTo>
                    <a:pt x="36" y="39"/>
                  </a:lnTo>
                  <a:lnTo>
                    <a:pt x="29" y="44"/>
                  </a:lnTo>
                  <a:lnTo>
                    <a:pt x="21" y="45"/>
                  </a:lnTo>
                  <a:lnTo>
                    <a:pt x="12" y="44"/>
                  </a:lnTo>
                  <a:lnTo>
                    <a:pt x="6" y="39"/>
                  </a:lnTo>
                  <a:lnTo>
                    <a:pt x="1" y="32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6" y="7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7" name="Freeform 1125"/>
            <p:cNvSpPr>
              <a:spLocks/>
            </p:cNvSpPr>
            <p:nvPr/>
          </p:nvSpPr>
          <p:spPr bwMode="auto">
            <a:xfrm>
              <a:off x="2773" y="1944"/>
              <a:ext cx="38" cy="4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6" y="1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8" y="20"/>
                </a:cxn>
                <a:cxn ang="0">
                  <a:pos x="36" y="28"/>
                </a:cxn>
                <a:cxn ang="0">
                  <a:pos x="32" y="35"/>
                </a:cxn>
                <a:cxn ang="0">
                  <a:pos x="26" y="40"/>
                </a:cxn>
                <a:cxn ang="0">
                  <a:pos x="18" y="41"/>
                </a:cxn>
                <a:cxn ang="0">
                  <a:pos x="11" y="40"/>
                </a:cxn>
                <a:cxn ang="0">
                  <a:pos x="6" y="35"/>
                </a:cxn>
                <a:cxn ang="0">
                  <a:pos x="2" y="28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8" h="41">
                  <a:moveTo>
                    <a:pt x="18" y="0"/>
                  </a:moveTo>
                  <a:lnTo>
                    <a:pt x="26" y="1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8" y="20"/>
                  </a:lnTo>
                  <a:lnTo>
                    <a:pt x="36" y="28"/>
                  </a:lnTo>
                  <a:lnTo>
                    <a:pt x="32" y="35"/>
                  </a:lnTo>
                  <a:lnTo>
                    <a:pt x="26" y="40"/>
                  </a:lnTo>
                  <a:lnTo>
                    <a:pt x="18" y="41"/>
                  </a:lnTo>
                  <a:lnTo>
                    <a:pt x="11" y="40"/>
                  </a:lnTo>
                  <a:lnTo>
                    <a:pt x="6" y="35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8" name="Freeform 1126"/>
            <p:cNvSpPr>
              <a:spLocks/>
            </p:cNvSpPr>
            <p:nvPr/>
          </p:nvSpPr>
          <p:spPr bwMode="auto">
            <a:xfrm>
              <a:off x="2775" y="1944"/>
              <a:ext cx="31" cy="3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30" y="11"/>
                </a:cxn>
                <a:cxn ang="0">
                  <a:pos x="31" y="18"/>
                </a:cxn>
                <a:cxn ang="0">
                  <a:pos x="30" y="25"/>
                </a:cxn>
                <a:cxn ang="0">
                  <a:pos x="26" y="30"/>
                </a:cxn>
                <a:cxn ang="0">
                  <a:pos x="21" y="35"/>
                </a:cxn>
                <a:cxn ang="0">
                  <a:pos x="15" y="36"/>
                </a:cxn>
                <a:cxn ang="0">
                  <a:pos x="9" y="35"/>
                </a:cxn>
                <a:cxn ang="0">
                  <a:pos x="4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6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30" y="11"/>
                  </a:lnTo>
                  <a:lnTo>
                    <a:pt x="31" y="18"/>
                  </a:lnTo>
                  <a:lnTo>
                    <a:pt x="30" y="25"/>
                  </a:lnTo>
                  <a:lnTo>
                    <a:pt x="26" y="30"/>
                  </a:lnTo>
                  <a:lnTo>
                    <a:pt x="21" y="35"/>
                  </a:lnTo>
                  <a:lnTo>
                    <a:pt x="15" y="36"/>
                  </a:lnTo>
                  <a:lnTo>
                    <a:pt x="9" y="35"/>
                  </a:lnTo>
                  <a:lnTo>
                    <a:pt x="4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59" name="Freeform 1127"/>
            <p:cNvSpPr>
              <a:spLocks/>
            </p:cNvSpPr>
            <p:nvPr/>
          </p:nvSpPr>
          <p:spPr bwMode="auto">
            <a:xfrm>
              <a:off x="2776" y="1945"/>
              <a:ext cx="26" cy="3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8" y="1"/>
                </a:cxn>
                <a:cxn ang="0">
                  <a:pos x="23" y="5"/>
                </a:cxn>
                <a:cxn ang="0">
                  <a:pos x="25" y="10"/>
                </a:cxn>
                <a:cxn ang="0">
                  <a:pos x="26" y="15"/>
                </a:cxn>
                <a:cxn ang="0">
                  <a:pos x="25" y="21"/>
                </a:cxn>
                <a:cxn ang="0">
                  <a:pos x="23" y="25"/>
                </a:cxn>
                <a:cxn ang="0">
                  <a:pos x="18" y="29"/>
                </a:cxn>
                <a:cxn ang="0">
                  <a:pos x="13" y="30"/>
                </a:cxn>
                <a:cxn ang="0">
                  <a:pos x="8" y="29"/>
                </a:cxn>
                <a:cxn ang="0">
                  <a:pos x="3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3" y="5"/>
                </a:cxn>
                <a:cxn ang="0">
                  <a:pos x="8" y="1"/>
                </a:cxn>
                <a:cxn ang="0">
                  <a:pos x="13" y="0"/>
                </a:cxn>
              </a:cxnLst>
              <a:rect l="0" t="0" r="r" b="b"/>
              <a:pathLst>
                <a:path w="26" h="30">
                  <a:moveTo>
                    <a:pt x="13" y="0"/>
                  </a:moveTo>
                  <a:lnTo>
                    <a:pt x="18" y="1"/>
                  </a:lnTo>
                  <a:lnTo>
                    <a:pt x="23" y="5"/>
                  </a:lnTo>
                  <a:lnTo>
                    <a:pt x="25" y="10"/>
                  </a:lnTo>
                  <a:lnTo>
                    <a:pt x="26" y="15"/>
                  </a:lnTo>
                  <a:lnTo>
                    <a:pt x="25" y="21"/>
                  </a:lnTo>
                  <a:lnTo>
                    <a:pt x="23" y="25"/>
                  </a:lnTo>
                  <a:lnTo>
                    <a:pt x="18" y="29"/>
                  </a:lnTo>
                  <a:lnTo>
                    <a:pt x="13" y="30"/>
                  </a:lnTo>
                  <a:lnTo>
                    <a:pt x="8" y="29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3" y="5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0" name="Freeform 1128"/>
            <p:cNvSpPr>
              <a:spLocks/>
            </p:cNvSpPr>
            <p:nvPr/>
          </p:nvSpPr>
          <p:spPr bwMode="auto">
            <a:xfrm>
              <a:off x="2500" y="2729"/>
              <a:ext cx="114" cy="125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68" y="1"/>
                </a:cxn>
                <a:cxn ang="0">
                  <a:pos x="79" y="5"/>
                </a:cxn>
                <a:cxn ang="0">
                  <a:pos x="89" y="11"/>
                </a:cxn>
                <a:cxn ang="0">
                  <a:pos x="97" y="18"/>
                </a:cxn>
                <a:cxn ang="0">
                  <a:pos x="104" y="27"/>
                </a:cxn>
                <a:cxn ang="0">
                  <a:pos x="109" y="38"/>
                </a:cxn>
                <a:cxn ang="0">
                  <a:pos x="113" y="49"/>
                </a:cxn>
                <a:cxn ang="0">
                  <a:pos x="114" y="62"/>
                </a:cxn>
                <a:cxn ang="0">
                  <a:pos x="113" y="75"/>
                </a:cxn>
                <a:cxn ang="0">
                  <a:pos x="109" y="86"/>
                </a:cxn>
                <a:cxn ang="0">
                  <a:pos x="104" y="97"/>
                </a:cxn>
                <a:cxn ang="0">
                  <a:pos x="97" y="107"/>
                </a:cxn>
                <a:cxn ang="0">
                  <a:pos x="89" y="114"/>
                </a:cxn>
                <a:cxn ang="0">
                  <a:pos x="79" y="120"/>
                </a:cxn>
                <a:cxn ang="0">
                  <a:pos x="68" y="123"/>
                </a:cxn>
                <a:cxn ang="0">
                  <a:pos x="58" y="125"/>
                </a:cxn>
                <a:cxn ang="0">
                  <a:pos x="46" y="123"/>
                </a:cxn>
                <a:cxn ang="0">
                  <a:pos x="36" y="120"/>
                </a:cxn>
                <a:cxn ang="0">
                  <a:pos x="25" y="114"/>
                </a:cxn>
                <a:cxn ang="0">
                  <a:pos x="17" y="107"/>
                </a:cxn>
                <a:cxn ang="0">
                  <a:pos x="10" y="97"/>
                </a:cxn>
                <a:cxn ang="0">
                  <a:pos x="5" y="86"/>
                </a:cxn>
                <a:cxn ang="0">
                  <a:pos x="1" y="75"/>
                </a:cxn>
                <a:cxn ang="0">
                  <a:pos x="0" y="62"/>
                </a:cxn>
                <a:cxn ang="0">
                  <a:pos x="1" y="49"/>
                </a:cxn>
                <a:cxn ang="0">
                  <a:pos x="5" y="38"/>
                </a:cxn>
                <a:cxn ang="0">
                  <a:pos x="10" y="27"/>
                </a:cxn>
                <a:cxn ang="0">
                  <a:pos x="17" y="18"/>
                </a:cxn>
                <a:cxn ang="0">
                  <a:pos x="25" y="11"/>
                </a:cxn>
                <a:cxn ang="0">
                  <a:pos x="36" y="5"/>
                </a:cxn>
                <a:cxn ang="0">
                  <a:pos x="46" y="1"/>
                </a:cxn>
                <a:cxn ang="0">
                  <a:pos x="58" y="0"/>
                </a:cxn>
              </a:cxnLst>
              <a:rect l="0" t="0" r="r" b="b"/>
              <a:pathLst>
                <a:path w="114" h="125">
                  <a:moveTo>
                    <a:pt x="58" y="0"/>
                  </a:moveTo>
                  <a:lnTo>
                    <a:pt x="68" y="1"/>
                  </a:lnTo>
                  <a:lnTo>
                    <a:pt x="79" y="5"/>
                  </a:lnTo>
                  <a:lnTo>
                    <a:pt x="89" y="11"/>
                  </a:lnTo>
                  <a:lnTo>
                    <a:pt x="97" y="18"/>
                  </a:lnTo>
                  <a:lnTo>
                    <a:pt x="104" y="27"/>
                  </a:lnTo>
                  <a:lnTo>
                    <a:pt x="109" y="38"/>
                  </a:lnTo>
                  <a:lnTo>
                    <a:pt x="113" y="49"/>
                  </a:lnTo>
                  <a:lnTo>
                    <a:pt x="114" y="62"/>
                  </a:lnTo>
                  <a:lnTo>
                    <a:pt x="113" y="75"/>
                  </a:lnTo>
                  <a:lnTo>
                    <a:pt x="109" y="86"/>
                  </a:lnTo>
                  <a:lnTo>
                    <a:pt x="104" y="97"/>
                  </a:lnTo>
                  <a:lnTo>
                    <a:pt x="97" y="107"/>
                  </a:lnTo>
                  <a:lnTo>
                    <a:pt x="89" y="114"/>
                  </a:lnTo>
                  <a:lnTo>
                    <a:pt x="79" y="120"/>
                  </a:lnTo>
                  <a:lnTo>
                    <a:pt x="68" y="123"/>
                  </a:lnTo>
                  <a:lnTo>
                    <a:pt x="58" y="125"/>
                  </a:lnTo>
                  <a:lnTo>
                    <a:pt x="46" y="123"/>
                  </a:lnTo>
                  <a:lnTo>
                    <a:pt x="36" y="120"/>
                  </a:lnTo>
                  <a:lnTo>
                    <a:pt x="25" y="114"/>
                  </a:lnTo>
                  <a:lnTo>
                    <a:pt x="17" y="107"/>
                  </a:lnTo>
                  <a:lnTo>
                    <a:pt x="10" y="97"/>
                  </a:lnTo>
                  <a:lnTo>
                    <a:pt x="5" y="86"/>
                  </a:lnTo>
                  <a:lnTo>
                    <a:pt x="1" y="75"/>
                  </a:lnTo>
                  <a:lnTo>
                    <a:pt x="0" y="62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5" y="11"/>
                  </a:lnTo>
                  <a:lnTo>
                    <a:pt x="36" y="5"/>
                  </a:lnTo>
                  <a:lnTo>
                    <a:pt x="4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1" name="Freeform 1129"/>
            <p:cNvSpPr>
              <a:spLocks/>
            </p:cNvSpPr>
            <p:nvPr/>
          </p:nvSpPr>
          <p:spPr bwMode="auto">
            <a:xfrm>
              <a:off x="2502" y="2730"/>
              <a:ext cx="107" cy="118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4" y="1"/>
                </a:cxn>
                <a:cxn ang="0">
                  <a:pos x="75" y="5"/>
                </a:cxn>
                <a:cxn ang="0">
                  <a:pos x="83" y="10"/>
                </a:cxn>
                <a:cxn ang="0">
                  <a:pos x="92" y="17"/>
                </a:cxn>
                <a:cxn ang="0">
                  <a:pos x="98" y="26"/>
                </a:cxn>
                <a:cxn ang="0">
                  <a:pos x="102" y="36"/>
                </a:cxn>
                <a:cxn ang="0">
                  <a:pos x="106" y="47"/>
                </a:cxn>
                <a:cxn ang="0">
                  <a:pos x="107" y="59"/>
                </a:cxn>
                <a:cxn ang="0">
                  <a:pos x="106" y="71"/>
                </a:cxn>
                <a:cxn ang="0">
                  <a:pos x="102" y="82"/>
                </a:cxn>
                <a:cxn ang="0">
                  <a:pos x="98" y="91"/>
                </a:cxn>
                <a:cxn ang="0">
                  <a:pos x="92" y="101"/>
                </a:cxn>
                <a:cxn ang="0">
                  <a:pos x="83" y="108"/>
                </a:cxn>
                <a:cxn ang="0">
                  <a:pos x="75" y="113"/>
                </a:cxn>
                <a:cxn ang="0">
                  <a:pos x="64" y="116"/>
                </a:cxn>
                <a:cxn ang="0">
                  <a:pos x="53" y="118"/>
                </a:cxn>
                <a:cxn ang="0">
                  <a:pos x="42" y="116"/>
                </a:cxn>
                <a:cxn ang="0">
                  <a:pos x="33" y="113"/>
                </a:cxn>
                <a:cxn ang="0">
                  <a:pos x="24" y="108"/>
                </a:cxn>
                <a:cxn ang="0">
                  <a:pos x="16" y="101"/>
                </a:cxn>
                <a:cxn ang="0">
                  <a:pos x="10" y="91"/>
                </a:cxn>
                <a:cxn ang="0">
                  <a:pos x="5" y="82"/>
                </a:cxn>
                <a:cxn ang="0">
                  <a:pos x="2" y="71"/>
                </a:cxn>
                <a:cxn ang="0">
                  <a:pos x="0" y="59"/>
                </a:cxn>
                <a:cxn ang="0">
                  <a:pos x="2" y="47"/>
                </a:cxn>
                <a:cxn ang="0">
                  <a:pos x="5" y="36"/>
                </a:cxn>
                <a:cxn ang="0">
                  <a:pos x="10" y="26"/>
                </a:cxn>
                <a:cxn ang="0">
                  <a:pos x="16" y="17"/>
                </a:cxn>
                <a:cxn ang="0">
                  <a:pos x="24" y="10"/>
                </a:cxn>
                <a:cxn ang="0">
                  <a:pos x="33" y="5"/>
                </a:cxn>
                <a:cxn ang="0">
                  <a:pos x="42" y="1"/>
                </a:cxn>
                <a:cxn ang="0">
                  <a:pos x="53" y="0"/>
                </a:cxn>
              </a:cxnLst>
              <a:rect l="0" t="0" r="r" b="b"/>
              <a:pathLst>
                <a:path w="107" h="118">
                  <a:moveTo>
                    <a:pt x="53" y="0"/>
                  </a:moveTo>
                  <a:lnTo>
                    <a:pt x="64" y="1"/>
                  </a:lnTo>
                  <a:lnTo>
                    <a:pt x="75" y="5"/>
                  </a:lnTo>
                  <a:lnTo>
                    <a:pt x="83" y="10"/>
                  </a:lnTo>
                  <a:lnTo>
                    <a:pt x="92" y="17"/>
                  </a:lnTo>
                  <a:lnTo>
                    <a:pt x="98" y="26"/>
                  </a:lnTo>
                  <a:lnTo>
                    <a:pt x="102" y="36"/>
                  </a:lnTo>
                  <a:lnTo>
                    <a:pt x="106" y="47"/>
                  </a:lnTo>
                  <a:lnTo>
                    <a:pt x="107" y="59"/>
                  </a:lnTo>
                  <a:lnTo>
                    <a:pt x="106" y="71"/>
                  </a:lnTo>
                  <a:lnTo>
                    <a:pt x="102" y="82"/>
                  </a:lnTo>
                  <a:lnTo>
                    <a:pt x="98" y="91"/>
                  </a:lnTo>
                  <a:lnTo>
                    <a:pt x="92" y="101"/>
                  </a:lnTo>
                  <a:lnTo>
                    <a:pt x="83" y="108"/>
                  </a:lnTo>
                  <a:lnTo>
                    <a:pt x="75" y="113"/>
                  </a:lnTo>
                  <a:lnTo>
                    <a:pt x="64" y="116"/>
                  </a:lnTo>
                  <a:lnTo>
                    <a:pt x="53" y="118"/>
                  </a:lnTo>
                  <a:lnTo>
                    <a:pt x="42" y="116"/>
                  </a:lnTo>
                  <a:lnTo>
                    <a:pt x="33" y="113"/>
                  </a:lnTo>
                  <a:lnTo>
                    <a:pt x="24" y="108"/>
                  </a:lnTo>
                  <a:lnTo>
                    <a:pt x="16" y="101"/>
                  </a:lnTo>
                  <a:lnTo>
                    <a:pt x="10" y="91"/>
                  </a:lnTo>
                  <a:lnTo>
                    <a:pt x="5" y="82"/>
                  </a:lnTo>
                  <a:lnTo>
                    <a:pt x="2" y="71"/>
                  </a:lnTo>
                  <a:lnTo>
                    <a:pt x="0" y="59"/>
                  </a:lnTo>
                  <a:lnTo>
                    <a:pt x="2" y="47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6" y="17"/>
                  </a:lnTo>
                  <a:lnTo>
                    <a:pt x="24" y="10"/>
                  </a:lnTo>
                  <a:lnTo>
                    <a:pt x="33" y="5"/>
                  </a:lnTo>
                  <a:lnTo>
                    <a:pt x="4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2" name="Freeform 1130"/>
            <p:cNvSpPr>
              <a:spLocks/>
            </p:cNvSpPr>
            <p:nvPr/>
          </p:nvSpPr>
          <p:spPr bwMode="auto">
            <a:xfrm>
              <a:off x="2504" y="2731"/>
              <a:ext cx="100" cy="109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60" y="1"/>
                </a:cxn>
                <a:cxn ang="0">
                  <a:pos x="69" y="5"/>
                </a:cxn>
                <a:cxn ang="0">
                  <a:pos x="78" y="10"/>
                </a:cxn>
                <a:cxn ang="0">
                  <a:pos x="86" y="16"/>
                </a:cxn>
                <a:cxn ang="0">
                  <a:pos x="92" y="24"/>
                </a:cxn>
                <a:cxn ang="0">
                  <a:pos x="97" y="34"/>
                </a:cxn>
                <a:cxn ang="0">
                  <a:pos x="99" y="45"/>
                </a:cxn>
                <a:cxn ang="0">
                  <a:pos x="100" y="55"/>
                </a:cxn>
                <a:cxn ang="0">
                  <a:pos x="99" y="66"/>
                </a:cxn>
                <a:cxn ang="0">
                  <a:pos x="97" y="77"/>
                </a:cxn>
                <a:cxn ang="0">
                  <a:pos x="92" y="85"/>
                </a:cxn>
                <a:cxn ang="0">
                  <a:pos x="86" y="94"/>
                </a:cxn>
                <a:cxn ang="0">
                  <a:pos x="78" y="100"/>
                </a:cxn>
                <a:cxn ang="0">
                  <a:pos x="69" y="105"/>
                </a:cxn>
                <a:cxn ang="0">
                  <a:pos x="60" y="108"/>
                </a:cxn>
                <a:cxn ang="0">
                  <a:pos x="50" y="109"/>
                </a:cxn>
                <a:cxn ang="0">
                  <a:pos x="40" y="108"/>
                </a:cxn>
                <a:cxn ang="0">
                  <a:pos x="31" y="105"/>
                </a:cxn>
                <a:cxn ang="0">
                  <a:pos x="22" y="100"/>
                </a:cxn>
                <a:cxn ang="0">
                  <a:pos x="14" y="94"/>
                </a:cxn>
                <a:cxn ang="0">
                  <a:pos x="8" y="85"/>
                </a:cxn>
                <a:cxn ang="0">
                  <a:pos x="3" y="77"/>
                </a:cxn>
                <a:cxn ang="0">
                  <a:pos x="1" y="66"/>
                </a:cxn>
                <a:cxn ang="0">
                  <a:pos x="0" y="55"/>
                </a:cxn>
                <a:cxn ang="0">
                  <a:pos x="1" y="45"/>
                </a:cxn>
                <a:cxn ang="0">
                  <a:pos x="3" y="34"/>
                </a:cxn>
                <a:cxn ang="0">
                  <a:pos x="8" y="24"/>
                </a:cxn>
                <a:cxn ang="0">
                  <a:pos x="14" y="16"/>
                </a:cxn>
                <a:cxn ang="0">
                  <a:pos x="22" y="10"/>
                </a:cxn>
                <a:cxn ang="0">
                  <a:pos x="31" y="5"/>
                </a:cxn>
                <a:cxn ang="0">
                  <a:pos x="40" y="1"/>
                </a:cxn>
                <a:cxn ang="0">
                  <a:pos x="50" y="0"/>
                </a:cxn>
              </a:cxnLst>
              <a:rect l="0" t="0" r="r" b="b"/>
              <a:pathLst>
                <a:path w="100" h="109">
                  <a:moveTo>
                    <a:pt x="50" y="0"/>
                  </a:moveTo>
                  <a:lnTo>
                    <a:pt x="60" y="1"/>
                  </a:lnTo>
                  <a:lnTo>
                    <a:pt x="69" y="5"/>
                  </a:lnTo>
                  <a:lnTo>
                    <a:pt x="78" y="10"/>
                  </a:lnTo>
                  <a:lnTo>
                    <a:pt x="86" y="16"/>
                  </a:lnTo>
                  <a:lnTo>
                    <a:pt x="92" y="24"/>
                  </a:lnTo>
                  <a:lnTo>
                    <a:pt x="97" y="34"/>
                  </a:lnTo>
                  <a:lnTo>
                    <a:pt x="99" y="45"/>
                  </a:lnTo>
                  <a:lnTo>
                    <a:pt x="100" y="55"/>
                  </a:lnTo>
                  <a:lnTo>
                    <a:pt x="99" y="66"/>
                  </a:lnTo>
                  <a:lnTo>
                    <a:pt x="97" y="77"/>
                  </a:lnTo>
                  <a:lnTo>
                    <a:pt x="92" y="85"/>
                  </a:lnTo>
                  <a:lnTo>
                    <a:pt x="86" y="94"/>
                  </a:lnTo>
                  <a:lnTo>
                    <a:pt x="78" y="100"/>
                  </a:lnTo>
                  <a:lnTo>
                    <a:pt x="69" y="105"/>
                  </a:lnTo>
                  <a:lnTo>
                    <a:pt x="60" y="108"/>
                  </a:lnTo>
                  <a:lnTo>
                    <a:pt x="50" y="109"/>
                  </a:lnTo>
                  <a:lnTo>
                    <a:pt x="40" y="108"/>
                  </a:lnTo>
                  <a:lnTo>
                    <a:pt x="31" y="105"/>
                  </a:lnTo>
                  <a:lnTo>
                    <a:pt x="22" y="100"/>
                  </a:lnTo>
                  <a:lnTo>
                    <a:pt x="14" y="94"/>
                  </a:lnTo>
                  <a:lnTo>
                    <a:pt x="8" y="85"/>
                  </a:lnTo>
                  <a:lnTo>
                    <a:pt x="3" y="77"/>
                  </a:lnTo>
                  <a:lnTo>
                    <a:pt x="1" y="66"/>
                  </a:lnTo>
                  <a:lnTo>
                    <a:pt x="0" y="55"/>
                  </a:lnTo>
                  <a:lnTo>
                    <a:pt x="1" y="45"/>
                  </a:lnTo>
                  <a:lnTo>
                    <a:pt x="3" y="34"/>
                  </a:lnTo>
                  <a:lnTo>
                    <a:pt x="8" y="24"/>
                  </a:lnTo>
                  <a:lnTo>
                    <a:pt x="14" y="16"/>
                  </a:lnTo>
                  <a:lnTo>
                    <a:pt x="22" y="10"/>
                  </a:lnTo>
                  <a:lnTo>
                    <a:pt x="31" y="5"/>
                  </a:lnTo>
                  <a:lnTo>
                    <a:pt x="40" y="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3" name="Freeform 1131"/>
            <p:cNvSpPr>
              <a:spLocks/>
            </p:cNvSpPr>
            <p:nvPr/>
          </p:nvSpPr>
          <p:spPr bwMode="auto">
            <a:xfrm>
              <a:off x="2506" y="2732"/>
              <a:ext cx="92" cy="102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55" y="2"/>
                </a:cxn>
                <a:cxn ang="0">
                  <a:pos x="64" y="4"/>
                </a:cxn>
                <a:cxn ang="0">
                  <a:pos x="72" y="9"/>
                </a:cxn>
                <a:cxn ang="0">
                  <a:pos x="79" y="15"/>
                </a:cxn>
                <a:cxn ang="0">
                  <a:pos x="84" y="23"/>
                </a:cxn>
                <a:cxn ang="0">
                  <a:pos x="89" y="32"/>
                </a:cxn>
                <a:cxn ang="0">
                  <a:pos x="91" y="41"/>
                </a:cxn>
                <a:cxn ang="0">
                  <a:pos x="92" y="51"/>
                </a:cxn>
                <a:cxn ang="0">
                  <a:pos x="91" y="62"/>
                </a:cxn>
                <a:cxn ang="0">
                  <a:pos x="89" y="71"/>
                </a:cxn>
                <a:cxn ang="0">
                  <a:pos x="84" y="80"/>
                </a:cxn>
                <a:cxn ang="0">
                  <a:pos x="79" y="87"/>
                </a:cxn>
                <a:cxn ang="0">
                  <a:pos x="72" y="94"/>
                </a:cxn>
                <a:cxn ang="0">
                  <a:pos x="64" y="99"/>
                </a:cxn>
                <a:cxn ang="0">
                  <a:pos x="55" y="101"/>
                </a:cxn>
                <a:cxn ang="0">
                  <a:pos x="46" y="102"/>
                </a:cxn>
                <a:cxn ang="0">
                  <a:pos x="36" y="101"/>
                </a:cxn>
                <a:cxn ang="0">
                  <a:pos x="28" y="99"/>
                </a:cxn>
                <a:cxn ang="0">
                  <a:pos x="20" y="94"/>
                </a:cxn>
                <a:cxn ang="0">
                  <a:pos x="13" y="87"/>
                </a:cxn>
                <a:cxn ang="0">
                  <a:pos x="7" y="80"/>
                </a:cxn>
                <a:cxn ang="0">
                  <a:pos x="4" y="71"/>
                </a:cxn>
                <a:cxn ang="0">
                  <a:pos x="1" y="62"/>
                </a:cxn>
                <a:cxn ang="0">
                  <a:pos x="0" y="51"/>
                </a:cxn>
                <a:cxn ang="0">
                  <a:pos x="1" y="41"/>
                </a:cxn>
                <a:cxn ang="0">
                  <a:pos x="4" y="32"/>
                </a:cxn>
                <a:cxn ang="0">
                  <a:pos x="7" y="23"/>
                </a:cxn>
                <a:cxn ang="0">
                  <a:pos x="13" y="15"/>
                </a:cxn>
                <a:cxn ang="0">
                  <a:pos x="20" y="9"/>
                </a:cxn>
                <a:cxn ang="0">
                  <a:pos x="28" y="4"/>
                </a:cxn>
                <a:cxn ang="0">
                  <a:pos x="36" y="2"/>
                </a:cxn>
                <a:cxn ang="0">
                  <a:pos x="46" y="0"/>
                </a:cxn>
              </a:cxnLst>
              <a:rect l="0" t="0" r="r" b="b"/>
              <a:pathLst>
                <a:path w="92" h="102">
                  <a:moveTo>
                    <a:pt x="46" y="0"/>
                  </a:moveTo>
                  <a:lnTo>
                    <a:pt x="55" y="2"/>
                  </a:lnTo>
                  <a:lnTo>
                    <a:pt x="64" y="4"/>
                  </a:lnTo>
                  <a:lnTo>
                    <a:pt x="72" y="9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9" y="32"/>
                  </a:lnTo>
                  <a:lnTo>
                    <a:pt x="91" y="41"/>
                  </a:lnTo>
                  <a:lnTo>
                    <a:pt x="92" y="51"/>
                  </a:lnTo>
                  <a:lnTo>
                    <a:pt x="91" y="62"/>
                  </a:lnTo>
                  <a:lnTo>
                    <a:pt x="89" y="71"/>
                  </a:lnTo>
                  <a:lnTo>
                    <a:pt x="84" y="80"/>
                  </a:lnTo>
                  <a:lnTo>
                    <a:pt x="79" y="87"/>
                  </a:lnTo>
                  <a:lnTo>
                    <a:pt x="72" y="94"/>
                  </a:lnTo>
                  <a:lnTo>
                    <a:pt x="64" y="99"/>
                  </a:lnTo>
                  <a:lnTo>
                    <a:pt x="55" y="101"/>
                  </a:lnTo>
                  <a:lnTo>
                    <a:pt x="46" y="102"/>
                  </a:lnTo>
                  <a:lnTo>
                    <a:pt x="36" y="101"/>
                  </a:lnTo>
                  <a:lnTo>
                    <a:pt x="28" y="99"/>
                  </a:lnTo>
                  <a:lnTo>
                    <a:pt x="20" y="94"/>
                  </a:lnTo>
                  <a:lnTo>
                    <a:pt x="13" y="87"/>
                  </a:lnTo>
                  <a:lnTo>
                    <a:pt x="7" y="80"/>
                  </a:lnTo>
                  <a:lnTo>
                    <a:pt x="4" y="71"/>
                  </a:lnTo>
                  <a:lnTo>
                    <a:pt x="1" y="62"/>
                  </a:lnTo>
                  <a:lnTo>
                    <a:pt x="0" y="51"/>
                  </a:lnTo>
                  <a:lnTo>
                    <a:pt x="1" y="41"/>
                  </a:lnTo>
                  <a:lnTo>
                    <a:pt x="4" y="32"/>
                  </a:lnTo>
                  <a:lnTo>
                    <a:pt x="7" y="23"/>
                  </a:lnTo>
                  <a:lnTo>
                    <a:pt x="13" y="15"/>
                  </a:lnTo>
                  <a:lnTo>
                    <a:pt x="20" y="9"/>
                  </a:lnTo>
                  <a:lnTo>
                    <a:pt x="28" y="4"/>
                  </a:lnTo>
                  <a:lnTo>
                    <a:pt x="36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4" name="Freeform 1132"/>
            <p:cNvSpPr>
              <a:spLocks/>
            </p:cNvSpPr>
            <p:nvPr/>
          </p:nvSpPr>
          <p:spPr bwMode="auto">
            <a:xfrm>
              <a:off x="2507" y="2734"/>
              <a:ext cx="87" cy="94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52" y="1"/>
                </a:cxn>
                <a:cxn ang="0">
                  <a:pos x="60" y="3"/>
                </a:cxn>
                <a:cxn ang="0">
                  <a:pos x="67" y="8"/>
                </a:cxn>
                <a:cxn ang="0">
                  <a:pos x="75" y="14"/>
                </a:cxn>
                <a:cxn ang="0">
                  <a:pos x="79" y="20"/>
                </a:cxn>
                <a:cxn ang="0">
                  <a:pos x="83" y="28"/>
                </a:cxn>
                <a:cxn ang="0">
                  <a:pos x="85" y="37"/>
                </a:cxn>
                <a:cxn ang="0">
                  <a:pos x="87" y="46"/>
                </a:cxn>
                <a:cxn ang="0">
                  <a:pos x="85" y="56"/>
                </a:cxn>
                <a:cxn ang="0">
                  <a:pos x="83" y="66"/>
                </a:cxn>
                <a:cxn ang="0">
                  <a:pos x="79" y="73"/>
                </a:cxn>
                <a:cxn ang="0">
                  <a:pos x="75" y="80"/>
                </a:cxn>
                <a:cxn ang="0">
                  <a:pos x="67" y="86"/>
                </a:cxn>
                <a:cxn ang="0">
                  <a:pos x="60" y="91"/>
                </a:cxn>
                <a:cxn ang="0">
                  <a:pos x="52" y="93"/>
                </a:cxn>
                <a:cxn ang="0">
                  <a:pos x="43" y="94"/>
                </a:cxn>
                <a:cxn ang="0">
                  <a:pos x="35" y="93"/>
                </a:cxn>
                <a:cxn ang="0">
                  <a:pos x="27" y="91"/>
                </a:cxn>
                <a:cxn ang="0">
                  <a:pos x="19" y="86"/>
                </a:cxn>
                <a:cxn ang="0">
                  <a:pos x="13" y="80"/>
                </a:cxn>
                <a:cxn ang="0">
                  <a:pos x="7" y="73"/>
                </a:cxn>
                <a:cxn ang="0">
                  <a:pos x="4" y="66"/>
                </a:cxn>
                <a:cxn ang="0">
                  <a:pos x="1" y="56"/>
                </a:cxn>
                <a:cxn ang="0">
                  <a:pos x="0" y="46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20"/>
                </a:cxn>
                <a:cxn ang="0">
                  <a:pos x="13" y="14"/>
                </a:cxn>
                <a:cxn ang="0">
                  <a:pos x="19" y="8"/>
                </a:cxn>
                <a:cxn ang="0">
                  <a:pos x="27" y="3"/>
                </a:cxn>
                <a:cxn ang="0">
                  <a:pos x="35" y="1"/>
                </a:cxn>
                <a:cxn ang="0">
                  <a:pos x="43" y="0"/>
                </a:cxn>
              </a:cxnLst>
              <a:rect l="0" t="0" r="r" b="b"/>
              <a:pathLst>
                <a:path w="87" h="94">
                  <a:moveTo>
                    <a:pt x="43" y="0"/>
                  </a:moveTo>
                  <a:lnTo>
                    <a:pt x="52" y="1"/>
                  </a:lnTo>
                  <a:lnTo>
                    <a:pt x="60" y="3"/>
                  </a:lnTo>
                  <a:lnTo>
                    <a:pt x="67" y="8"/>
                  </a:lnTo>
                  <a:lnTo>
                    <a:pt x="75" y="14"/>
                  </a:lnTo>
                  <a:lnTo>
                    <a:pt x="79" y="20"/>
                  </a:lnTo>
                  <a:lnTo>
                    <a:pt x="83" y="28"/>
                  </a:lnTo>
                  <a:lnTo>
                    <a:pt x="85" y="37"/>
                  </a:lnTo>
                  <a:lnTo>
                    <a:pt x="87" y="46"/>
                  </a:lnTo>
                  <a:lnTo>
                    <a:pt x="85" y="56"/>
                  </a:lnTo>
                  <a:lnTo>
                    <a:pt x="83" y="66"/>
                  </a:lnTo>
                  <a:lnTo>
                    <a:pt x="79" y="73"/>
                  </a:lnTo>
                  <a:lnTo>
                    <a:pt x="75" y="80"/>
                  </a:lnTo>
                  <a:lnTo>
                    <a:pt x="67" y="86"/>
                  </a:lnTo>
                  <a:lnTo>
                    <a:pt x="60" y="91"/>
                  </a:lnTo>
                  <a:lnTo>
                    <a:pt x="52" y="93"/>
                  </a:lnTo>
                  <a:lnTo>
                    <a:pt x="43" y="94"/>
                  </a:lnTo>
                  <a:lnTo>
                    <a:pt x="35" y="93"/>
                  </a:lnTo>
                  <a:lnTo>
                    <a:pt x="27" y="91"/>
                  </a:lnTo>
                  <a:lnTo>
                    <a:pt x="19" y="86"/>
                  </a:lnTo>
                  <a:lnTo>
                    <a:pt x="13" y="80"/>
                  </a:lnTo>
                  <a:lnTo>
                    <a:pt x="7" y="73"/>
                  </a:lnTo>
                  <a:lnTo>
                    <a:pt x="4" y="66"/>
                  </a:lnTo>
                  <a:lnTo>
                    <a:pt x="1" y="56"/>
                  </a:lnTo>
                  <a:lnTo>
                    <a:pt x="0" y="46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20"/>
                  </a:lnTo>
                  <a:lnTo>
                    <a:pt x="13" y="14"/>
                  </a:lnTo>
                  <a:lnTo>
                    <a:pt x="19" y="8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5" name="Freeform 1133"/>
            <p:cNvSpPr>
              <a:spLocks/>
            </p:cNvSpPr>
            <p:nvPr/>
          </p:nvSpPr>
          <p:spPr bwMode="auto">
            <a:xfrm>
              <a:off x="2510" y="2735"/>
              <a:ext cx="78" cy="8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6" y="1"/>
                </a:cxn>
                <a:cxn ang="0">
                  <a:pos x="54" y="3"/>
                </a:cxn>
                <a:cxn ang="0">
                  <a:pos x="61" y="7"/>
                </a:cxn>
                <a:cxn ang="0">
                  <a:pos x="67" y="12"/>
                </a:cxn>
                <a:cxn ang="0">
                  <a:pos x="72" y="19"/>
                </a:cxn>
                <a:cxn ang="0">
                  <a:pos x="75" y="26"/>
                </a:cxn>
                <a:cxn ang="0">
                  <a:pos x="76" y="35"/>
                </a:cxn>
                <a:cxn ang="0">
                  <a:pos x="78" y="43"/>
                </a:cxn>
                <a:cxn ang="0">
                  <a:pos x="76" y="51"/>
                </a:cxn>
                <a:cxn ang="0">
                  <a:pos x="75" y="60"/>
                </a:cxn>
                <a:cxn ang="0">
                  <a:pos x="72" y="67"/>
                </a:cxn>
                <a:cxn ang="0">
                  <a:pos x="67" y="73"/>
                </a:cxn>
                <a:cxn ang="0">
                  <a:pos x="61" y="79"/>
                </a:cxn>
                <a:cxn ang="0">
                  <a:pos x="54" y="83"/>
                </a:cxn>
                <a:cxn ang="0">
                  <a:pos x="46" y="85"/>
                </a:cxn>
                <a:cxn ang="0">
                  <a:pos x="38" y="86"/>
                </a:cxn>
                <a:cxn ang="0">
                  <a:pos x="30" y="85"/>
                </a:cxn>
                <a:cxn ang="0">
                  <a:pos x="22" y="83"/>
                </a:cxn>
                <a:cxn ang="0">
                  <a:pos x="16" y="79"/>
                </a:cxn>
                <a:cxn ang="0">
                  <a:pos x="10" y="73"/>
                </a:cxn>
                <a:cxn ang="0">
                  <a:pos x="6" y="67"/>
                </a:cxn>
                <a:cxn ang="0">
                  <a:pos x="2" y="60"/>
                </a:cxn>
                <a:cxn ang="0">
                  <a:pos x="1" y="51"/>
                </a:cxn>
                <a:cxn ang="0">
                  <a:pos x="0" y="43"/>
                </a:cxn>
                <a:cxn ang="0">
                  <a:pos x="1" y="35"/>
                </a:cxn>
                <a:cxn ang="0">
                  <a:pos x="2" y="26"/>
                </a:cxn>
                <a:cxn ang="0">
                  <a:pos x="6" y="19"/>
                </a:cxn>
                <a:cxn ang="0">
                  <a:pos x="10" y="12"/>
                </a:cxn>
                <a:cxn ang="0">
                  <a:pos x="16" y="7"/>
                </a:cxn>
                <a:cxn ang="0">
                  <a:pos x="22" y="3"/>
                </a:cxn>
                <a:cxn ang="0">
                  <a:pos x="30" y="1"/>
                </a:cxn>
                <a:cxn ang="0">
                  <a:pos x="38" y="0"/>
                </a:cxn>
              </a:cxnLst>
              <a:rect l="0" t="0" r="r" b="b"/>
              <a:pathLst>
                <a:path w="78" h="86">
                  <a:moveTo>
                    <a:pt x="38" y="0"/>
                  </a:moveTo>
                  <a:lnTo>
                    <a:pt x="46" y="1"/>
                  </a:lnTo>
                  <a:lnTo>
                    <a:pt x="54" y="3"/>
                  </a:lnTo>
                  <a:lnTo>
                    <a:pt x="61" y="7"/>
                  </a:lnTo>
                  <a:lnTo>
                    <a:pt x="67" y="12"/>
                  </a:lnTo>
                  <a:lnTo>
                    <a:pt x="72" y="19"/>
                  </a:lnTo>
                  <a:lnTo>
                    <a:pt x="75" y="26"/>
                  </a:lnTo>
                  <a:lnTo>
                    <a:pt x="76" y="35"/>
                  </a:lnTo>
                  <a:lnTo>
                    <a:pt x="78" y="43"/>
                  </a:lnTo>
                  <a:lnTo>
                    <a:pt x="76" y="51"/>
                  </a:lnTo>
                  <a:lnTo>
                    <a:pt x="75" y="60"/>
                  </a:lnTo>
                  <a:lnTo>
                    <a:pt x="72" y="67"/>
                  </a:lnTo>
                  <a:lnTo>
                    <a:pt x="67" y="73"/>
                  </a:lnTo>
                  <a:lnTo>
                    <a:pt x="61" y="79"/>
                  </a:lnTo>
                  <a:lnTo>
                    <a:pt x="54" y="83"/>
                  </a:lnTo>
                  <a:lnTo>
                    <a:pt x="46" y="85"/>
                  </a:lnTo>
                  <a:lnTo>
                    <a:pt x="38" y="86"/>
                  </a:lnTo>
                  <a:lnTo>
                    <a:pt x="30" y="85"/>
                  </a:lnTo>
                  <a:lnTo>
                    <a:pt x="22" y="83"/>
                  </a:lnTo>
                  <a:lnTo>
                    <a:pt x="16" y="79"/>
                  </a:lnTo>
                  <a:lnTo>
                    <a:pt x="10" y="73"/>
                  </a:lnTo>
                  <a:lnTo>
                    <a:pt x="6" y="67"/>
                  </a:lnTo>
                  <a:lnTo>
                    <a:pt x="2" y="60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2" y="26"/>
                  </a:lnTo>
                  <a:lnTo>
                    <a:pt x="6" y="19"/>
                  </a:lnTo>
                  <a:lnTo>
                    <a:pt x="10" y="12"/>
                  </a:lnTo>
                  <a:lnTo>
                    <a:pt x="16" y="7"/>
                  </a:lnTo>
                  <a:lnTo>
                    <a:pt x="22" y="3"/>
                  </a:lnTo>
                  <a:lnTo>
                    <a:pt x="30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6" name="Freeform 1134"/>
            <p:cNvSpPr>
              <a:spLocks/>
            </p:cNvSpPr>
            <p:nvPr/>
          </p:nvSpPr>
          <p:spPr bwMode="auto">
            <a:xfrm>
              <a:off x="2511" y="2736"/>
              <a:ext cx="72" cy="79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3" y="1"/>
                </a:cxn>
                <a:cxn ang="0">
                  <a:pos x="50" y="4"/>
                </a:cxn>
                <a:cxn ang="0">
                  <a:pos x="56" y="7"/>
                </a:cxn>
                <a:cxn ang="0">
                  <a:pos x="61" y="12"/>
                </a:cxn>
                <a:cxn ang="0">
                  <a:pos x="66" y="18"/>
                </a:cxn>
                <a:cxn ang="0">
                  <a:pos x="69" y="24"/>
                </a:cxn>
                <a:cxn ang="0">
                  <a:pos x="71" y="31"/>
                </a:cxn>
                <a:cxn ang="0">
                  <a:pos x="72" y="40"/>
                </a:cxn>
                <a:cxn ang="0">
                  <a:pos x="71" y="48"/>
                </a:cxn>
                <a:cxn ang="0">
                  <a:pos x="69" y="55"/>
                </a:cxn>
                <a:cxn ang="0">
                  <a:pos x="66" y="61"/>
                </a:cxn>
                <a:cxn ang="0">
                  <a:pos x="61" y="67"/>
                </a:cxn>
                <a:cxn ang="0">
                  <a:pos x="56" y="72"/>
                </a:cxn>
                <a:cxn ang="0">
                  <a:pos x="50" y="76"/>
                </a:cxn>
                <a:cxn ang="0">
                  <a:pos x="43" y="78"/>
                </a:cxn>
                <a:cxn ang="0">
                  <a:pos x="36" y="79"/>
                </a:cxn>
                <a:cxn ang="0">
                  <a:pos x="29" y="78"/>
                </a:cxn>
                <a:cxn ang="0">
                  <a:pos x="21" y="76"/>
                </a:cxn>
                <a:cxn ang="0">
                  <a:pos x="15" y="72"/>
                </a:cxn>
                <a:cxn ang="0">
                  <a:pos x="11" y="67"/>
                </a:cxn>
                <a:cxn ang="0">
                  <a:pos x="6" y="61"/>
                </a:cxn>
                <a:cxn ang="0">
                  <a:pos x="2" y="55"/>
                </a:cxn>
                <a:cxn ang="0">
                  <a:pos x="1" y="48"/>
                </a:cxn>
                <a:cxn ang="0">
                  <a:pos x="0" y="40"/>
                </a:cxn>
                <a:cxn ang="0">
                  <a:pos x="1" y="31"/>
                </a:cxn>
                <a:cxn ang="0">
                  <a:pos x="2" y="24"/>
                </a:cxn>
                <a:cxn ang="0">
                  <a:pos x="6" y="18"/>
                </a:cxn>
                <a:cxn ang="0">
                  <a:pos x="11" y="12"/>
                </a:cxn>
                <a:cxn ang="0">
                  <a:pos x="15" y="7"/>
                </a:cxn>
                <a:cxn ang="0">
                  <a:pos x="21" y="4"/>
                </a:cxn>
                <a:cxn ang="0">
                  <a:pos x="29" y="1"/>
                </a:cxn>
                <a:cxn ang="0">
                  <a:pos x="36" y="0"/>
                </a:cxn>
              </a:cxnLst>
              <a:rect l="0" t="0" r="r" b="b"/>
              <a:pathLst>
                <a:path w="72" h="79">
                  <a:moveTo>
                    <a:pt x="36" y="0"/>
                  </a:moveTo>
                  <a:lnTo>
                    <a:pt x="43" y="1"/>
                  </a:lnTo>
                  <a:lnTo>
                    <a:pt x="50" y="4"/>
                  </a:lnTo>
                  <a:lnTo>
                    <a:pt x="56" y="7"/>
                  </a:lnTo>
                  <a:lnTo>
                    <a:pt x="61" y="12"/>
                  </a:lnTo>
                  <a:lnTo>
                    <a:pt x="66" y="18"/>
                  </a:lnTo>
                  <a:lnTo>
                    <a:pt x="69" y="24"/>
                  </a:lnTo>
                  <a:lnTo>
                    <a:pt x="71" y="31"/>
                  </a:lnTo>
                  <a:lnTo>
                    <a:pt x="72" y="40"/>
                  </a:lnTo>
                  <a:lnTo>
                    <a:pt x="71" y="48"/>
                  </a:lnTo>
                  <a:lnTo>
                    <a:pt x="69" y="55"/>
                  </a:lnTo>
                  <a:lnTo>
                    <a:pt x="66" y="61"/>
                  </a:lnTo>
                  <a:lnTo>
                    <a:pt x="61" y="67"/>
                  </a:lnTo>
                  <a:lnTo>
                    <a:pt x="56" y="72"/>
                  </a:lnTo>
                  <a:lnTo>
                    <a:pt x="50" y="76"/>
                  </a:lnTo>
                  <a:lnTo>
                    <a:pt x="43" y="78"/>
                  </a:lnTo>
                  <a:lnTo>
                    <a:pt x="36" y="79"/>
                  </a:lnTo>
                  <a:lnTo>
                    <a:pt x="29" y="78"/>
                  </a:lnTo>
                  <a:lnTo>
                    <a:pt x="21" y="76"/>
                  </a:lnTo>
                  <a:lnTo>
                    <a:pt x="15" y="72"/>
                  </a:lnTo>
                  <a:lnTo>
                    <a:pt x="11" y="67"/>
                  </a:lnTo>
                  <a:lnTo>
                    <a:pt x="6" y="61"/>
                  </a:lnTo>
                  <a:lnTo>
                    <a:pt x="2" y="55"/>
                  </a:lnTo>
                  <a:lnTo>
                    <a:pt x="1" y="48"/>
                  </a:lnTo>
                  <a:lnTo>
                    <a:pt x="0" y="40"/>
                  </a:lnTo>
                  <a:lnTo>
                    <a:pt x="1" y="31"/>
                  </a:lnTo>
                  <a:lnTo>
                    <a:pt x="2" y="24"/>
                  </a:lnTo>
                  <a:lnTo>
                    <a:pt x="6" y="18"/>
                  </a:lnTo>
                  <a:lnTo>
                    <a:pt x="11" y="12"/>
                  </a:lnTo>
                  <a:lnTo>
                    <a:pt x="15" y="7"/>
                  </a:lnTo>
                  <a:lnTo>
                    <a:pt x="21" y="4"/>
                  </a:lnTo>
                  <a:lnTo>
                    <a:pt x="29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7" name="Freeform 1135"/>
            <p:cNvSpPr>
              <a:spLocks/>
            </p:cNvSpPr>
            <p:nvPr/>
          </p:nvSpPr>
          <p:spPr bwMode="auto">
            <a:xfrm>
              <a:off x="2512" y="2737"/>
              <a:ext cx="66" cy="72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6" y="3"/>
                </a:cxn>
                <a:cxn ang="0">
                  <a:pos x="56" y="11"/>
                </a:cxn>
                <a:cxn ang="0">
                  <a:pos x="64" y="23"/>
                </a:cxn>
                <a:cxn ang="0">
                  <a:pos x="66" y="36"/>
                </a:cxn>
                <a:cxn ang="0">
                  <a:pos x="64" y="49"/>
                </a:cxn>
                <a:cxn ang="0">
                  <a:pos x="56" y="61"/>
                </a:cxn>
                <a:cxn ang="0">
                  <a:pos x="46" y="70"/>
                </a:cxn>
                <a:cxn ang="0">
                  <a:pos x="34" y="72"/>
                </a:cxn>
                <a:cxn ang="0">
                  <a:pos x="20" y="70"/>
                </a:cxn>
                <a:cxn ang="0">
                  <a:pos x="10" y="61"/>
                </a:cxn>
                <a:cxn ang="0">
                  <a:pos x="2" y="49"/>
                </a:cxn>
                <a:cxn ang="0">
                  <a:pos x="0" y="36"/>
                </a:cxn>
                <a:cxn ang="0">
                  <a:pos x="2" y="23"/>
                </a:cxn>
                <a:cxn ang="0">
                  <a:pos x="10" y="11"/>
                </a:cxn>
                <a:cxn ang="0">
                  <a:pos x="20" y="3"/>
                </a:cxn>
                <a:cxn ang="0">
                  <a:pos x="34" y="0"/>
                </a:cxn>
              </a:cxnLst>
              <a:rect l="0" t="0" r="r" b="b"/>
              <a:pathLst>
                <a:path w="66" h="72">
                  <a:moveTo>
                    <a:pt x="34" y="0"/>
                  </a:moveTo>
                  <a:lnTo>
                    <a:pt x="46" y="3"/>
                  </a:lnTo>
                  <a:lnTo>
                    <a:pt x="56" y="11"/>
                  </a:lnTo>
                  <a:lnTo>
                    <a:pt x="64" y="23"/>
                  </a:lnTo>
                  <a:lnTo>
                    <a:pt x="66" y="36"/>
                  </a:lnTo>
                  <a:lnTo>
                    <a:pt x="64" y="49"/>
                  </a:lnTo>
                  <a:lnTo>
                    <a:pt x="56" y="61"/>
                  </a:lnTo>
                  <a:lnTo>
                    <a:pt x="46" y="70"/>
                  </a:lnTo>
                  <a:lnTo>
                    <a:pt x="34" y="72"/>
                  </a:lnTo>
                  <a:lnTo>
                    <a:pt x="20" y="70"/>
                  </a:lnTo>
                  <a:lnTo>
                    <a:pt x="10" y="61"/>
                  </a:lnTo>
                  <a:lnTo>
                    <a:pt x="2" y="49"/>
                  </a:lnTo>
                  <a:lnTo>
                    <a:pt x="0" y="36"/>
                  </a:lnTo>
                  <a:lnTo>
                    <a:pt x="2" y="23"/>
                  </a:lnTo>
                  <a:lnTo>
                    <a:pt x="10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8" name="Freeform 1136"/>
            <p:cNvSpPr>
              <a:spLocks/>
            </p:cNvSpPr>
            <p:nvPr/>
          </p:nvSpPr>
          <p:spPr bwMode="auto">
            <a:xfrm>
              <a:off x="2514" y="2738"/>
              <a:ext cx="58" cy="6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0" y="3"/>
                </a:cxn>
                <a:cxn ang="0">
                  <a:pos x="50" y="10"/>
                </a:cxn>
                <a:cxn ang="0">
                  <a:pos x="56" y="20"/>
                </a:cxn>
                <a:cxn ang="0">
                  <a:pos x="58" y="33"/>
                </a:cxn>
                <a:cxn ang="0">
                  <a:pos x="56" y="45"/>
                </a:cxn>
                <a:cxn ang="0">
                  <a:pos x="50" y="54"/>
                </a:cxn>
                <a:cxn ang="0">
                  <a:pos x="40" y="62"/>
                </a:cxn>
                <a:cxn ang="0">
                  <a:pos x="29" y="64"/>
                </a:cxn>
                <a:cxn ang="0">
                  <a:pos x="18" y="62"/>
                </a:cxn>
                <a:cxn ang="0">
                  <a:pos x="9" y="54"/>
                </a:cxn>
                <a:cxn ang="0">
                  <a:pos x="3" y="45"/>
                </a:cxn>
                <a:cxn ang="0">
                  <a:pos x="0" y="33"/>
                </a:cxn>
                <a:cxn ang="0">
                  <a:pos x="3" y="20"/>
                </a:cxn>
                <a:cxn ang="0">
                  <a:pos x="9" y="10"/>
                </a:cxn>
                <a:cxn ang="0">
                  <a:pos x="18" y="3"/>
                </a:cxn>
                <a:cxn ang="0">
                  <a:pos x="29" y="0"/>
                </a:cxn>
              </a:cxnLst>
              <a:rect l="0" t="0" r="r" b="b"/>
              <a:pathLst>
                <a:path w="58" h="64">
                  <a:moveTo>
                    <a:pt x="29" y="0"/>
                  </a:moveTo>
                  <a:lnTo>
                    <a:pt x="40" y="3"/>
                  </a:lnTo>
                  <a:lnTo>
                    <a:pt x="50" y="10"/>
                  </a:lnTo>
                  <a:lnTo>
                    <a:pt x="56" y="20"/>
                  </a:lnTo>
                  <a:lnTo>
                    <a:pt x="58" y="33"/>
                  </a:lnTo>
                  <a:lnTo>
                    <a:pt x="56" y="45"/>
                  </a:lnTo>
                  <a:lnTo>
                    <a:pt x="50" y="54"/>
                  </a:lnTo>
                  <a:lnTo>
                    <a:pt x="40" y="62"/>
                  </a:lnTo>
                  <a:lnTo>
                    <a:pt x="29" y="64"/>
                  </a:lnTo>
                  <a:lnTo>
                    <a:pt x="18" y="62"/>
                  </a:lnTo>
                  <a:lnTo>
                    <a:pt x="9" y="54"/>
                  </a:lnTo>
                  <a:lnTo>
                    <a:pt x="3" y="45"/>
                  </a:lnTo>
                  <a:lnTo>
                    <a:pt x="0" y="33"/>
                  </a:lnTo>
                  <a:lnTo>
                    <a:pt x="3" y="20"/>
                  </a:lnTo>
                  <a:lnTo>
                    <a:pt x="9" y="10"/>
                  </a:lnTo>
                  <a:lnTo>
                    <a:pt x="18" y="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69" name="Freeform 1137"/>
            <p:cNvSpPr>
              <a:spLocks/>
            </p:cNvSpPr>
            <p:nvPr/>
          </p:nvSpPr>
          <p:spPr bwMode="auto">
            <a:xfrm>
              <a:off x="2516" y="2740"/>
              <a:ext cx="51" cy="5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6" y="2"/>
                </a:cxn>
                <a:cxn ang="0">
                  <a:pos x="44" y="8"/>
                </a:cxn>
                <a:cxn ang="0">
                  <a:pos x="49" y="18"/>
                </a:cxn>
                <a:cxn ang="0">
                  <a:pos x="51" y="28"/>
                </a:cxn>
                <a:cxn ang="0">
                  <a:pos x="49" y="39"/>
                </a:cxn>
                <a:cxn ang="0">
                  <a:pos x="44" y="48"/>
                </a:cxn>
                <a:cxn ang="0">
                  <a:pos x="36" y="54"/>
                </a:cxn>
                <a:cxn ang="0">
                  <a:pos x="26" y="56"/>
                </a:cxn>
                <a:cxn ang="0">
                  <a:pos x="16" y="54"/>
                </a:cxn>
                <a:cxn ang="0">
                  <a:pos x="8" y="48"/>
                </a:cxn>
                <a:cxn ang="0">
                  <a:pos x="2" y="39"/>
                </a:cxn>
                <a:cxn ang="0">
                  <a:pos x="0" y="28"/>
                </a:cxn>
                <a:cxn ang="0">
                  <a:pos x="2" y="18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</a:cxnLst>
              <a:rect l="0" t="0" r="r" b="b"/>
              <a:pathLst>
                <a:path w="51" h="56">
                  <a:moveTo>
                    <a:pt x="26" y="0"/>
                  </a:moveTo>
                  <a:lnTo>
                    <a:pt x="36" y="2"/>
                  </a:lnTo>
                  <a:lnTo>
                    <a:pt x="44" y="8"/>
                  </a:lnTo>
                  <a:lnTo>
                    <a:pt x="49" y="18"/>
                  </a:lnTo>
                  <a:lnTo>
                    <a:pt x="51" y="28"/>
                  </a:lnTo>
                  <a:lnTo>
                    <a:pt x="49" y="39"/>
                  </a:lnTo>
                  <a:lnTo>
                    <a:pt x="44" y="48"/>
                  </a:lnTo>
                  <a:lnTo>
                    <a:pt x="36" y="54"/>
                  </a:lnTo>
                  <a:lnTo>
                    <a:pt x="26" y="56"/>
                  </a:lnTo>
                  <a:lnTo>
                    <a:pt x="16" y="54"/>
                  </a:lnTo>
                  <a:lnTo>
                    <a:pt x="8" y="48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0" name="Freeform 1138"/>
            <p:cNvSpPr>
              <a:spLocks/>
            </p:cNvSpPr>
            <p:nvPr/>
          </p:nvSpPr>
          <p:spPr bwMode="auto">
            <a:xfrm>
              <a:off x="2518" y="2741"/>
              <a:ext cx="44" cy="49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0" y="2"/>
                </a:cxn>
                <a:cxn ang="0">
                  <a:pos x="37" y="7"/>
                </a:cxn>
                <a:cxn ang="0">
                  <a:pos x="42" y="15"/>
                </a:cxn>
                <a:cxn ang="0">
                  <a:pos x="44" y="25"/>
                </a:cxn>
                <a:cxn ang="0">
                  <a:pos x="42" y="35"/>
                </a:cxn>
                <a:cxn ang="0">
                  <a:pos x="37" y="42"/>
                </a:cxn>
                <a:cxn ang="0">
                  <a:pos x="30" y="47"/>
                </a:cxn>
                <a:cxn ang="0">
                  <a:pos x="22" y="49"/>
                </a:cxn>
                <a:cxn ang="0">
                  <a:pos x="13" y="47"/>
                </a:cxn>
                <a:cxn ang="0">
                  <a:pos x="6" y="42"/>
                </a:cxn>
                <a:cxn ang="0">
                  <a:pos x="1" y="35"/>
                </a:cxn>
                <a:cxn ang="0">
                  <a:pos x="0" y="25"/>
                </a:cxn>
                <a:cxn ang="0">
                  <a:pos x="1" y="15"/>
                </a:cxn>
                <a:cxn ang="0">
                  <a:pos x="6" y="7"/>
                </a:cxn>
                <a:cxn ang="0">
                  <a:pos x="13" y="2"/>
                </a:cxn>
                <a:cxn ang="0">
                  <a:pos x="22" y="0"/>
                </a:cxn>
              </a:cxnLst>
              <a:rect l="0" t="0" r="r" b="b"/>
              <a:pathLst>
                <a:path w="44" h="49">
                  <a:moveTo>
                    <a:pt x="22" y="0"/>
                  </a:moveTo>
                  <a:lnTo>
                    <a:pt x="30" y="2"/>
                  </a:lnTo>
                  <a:lnTo>
                    <a:pt x="37" y="7"/>
                  </a:lnTo>
                  <a:lnTo>
                    <a:pt x="42" y="15"/>
                  </a:lnTo>
                  <a:lnTo>
                    <a:pt x="44" y="25"/>
                  </a:lnTo>
                  <a:lnTo>
                    <a:pt x="42" y="35"/>
                  </a:lnTo>
                  <a:lnTo>
                    <a:pt x="37" y="42"/>
                  </a:lnTo>
                  <a:lnTo>
                    <a:pt x="30" y="47"/>
                  </a:lnTo>
                  <a:lnTo>
                    <a:pt x="22" y="49"/>
                  </a:lnTo>
                  <a:lnTo>
                    <a:pt x="13" y="47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3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1" name="Freeform 1139"/>
            <p:cNvSpPr>
              <a:spLocks/>
            </p:cNvSpPr>
            <p:nvPr/>
          </p:nvSpPr>
          <p:spPr bwMode="auto">
            <a:xfrm>
              <a:off x="2519" y="2742"/>
              <a:ext cx="37" cy="41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1"/>
                </a:cxn>
                <a:cxn ang="0">
                  <a:pos x="33" y="6"/>
                </a:cxn>
                <a:cxn ang="0">
                  <a:pos x="36" y="13"/>
                </a:cxn>
                <a:cxn ang="0">
                  <a:pos x="37" y="20"/>
                </a:cxn>
                <a:cxn ang="0">
                  <a:pos x="36" y="29"/>
                </a:cxn>
                <a:cxn ang="0">
                  <a:pos x="33" y="35"/>
                </a:cxn>
                <a:cxn ang="0">
                  <a:pos x="27" y="40"/>
                </a:cxn>
                <a:cxn ang="0">
                  <a:pos x="19" y="41"/>
                </a:cxn>
                <a:cxn ang="0">
                  <a:pos x="12" y="40"/>
                </a:cxn>
                <a:cxn ang="0">
                  <a:pos x="6" y="35"/>
                </a:cxn>
                <a:cxn ang="0">
                  <a:pos x="1" y="29"/>
                </a:cxn>
                <a:cxn ang="0">
                  <a:pos x="0" y="20"/>
                </a:cxn>
                <a:cxn ang="0">
                  <a:pos x="1" y="13"/>
                </a:cxn>
                <a:cxn ang="0">
                  <a:pos x="6" y="6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41">
                  <a:moveTo>
                    <a:pt x="19" y="0"/>
                  </a:moveTo>
                  <a:lnTo>
                    <a:pt x="27" y="1"/>
                  </a:lnTo>
                  <a:lnTo>
                    <a:pt x="33" y="6"/>
                  </a:lnTo>
                  <a:lnTo>
                    <a:pt x="36" y="13"/>
                  </a:lnTo>
                  <a:lnTo>
                    <a:pt x="37" y="20"/>
                  </a:lnTo>
                  <a:lnTo>
                    <a:pt x="36" y="29"/>
                  </a:lnTo>
                  <a:lnTo>
                    <a:pt x="33" y="35"/>
                  </a:lnTo>
                  <a:lnTo>
                    <a:pt x="27" y="40"/>
                  </a:lnTo>
                  <a:lnTo>
                    <a:pt x="19" y="41"/>
                  </a:lnTo>
                  <a:lnTo>
                    <a:pt x="12" y="40"/>
                  </a:lnTo>
                  <a:lnTo>
                    <a:pt x="6" y="35"/>
                  </a:lnTo>
                  <a:lnTo>
                    <a:pt x="1" y="29"/>
                  </a:lnTo>
                  <a:lnTo>
                    <a:pt x="0" y="20"/>
                  </a:lnTo>
                  <a:lnTo>
                    <a:pt x="1" y="13"/>
                  </a:lnTo>
                  <a:lnTo>
                    <a:pt x="6" y="6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2" name="Freeform 1140"/>
            <p:cNvSpPr>
              <a:spLocks/>
            </p:cNvSpPr>
            <p:nvPr/>
          </p:nvSpPr>
          <p:spPr bwMode="auto">
            <a:xfrm>
              <a:off x="2910" y="2444"/>
              <a:ext cx="89" cy="46"/>
            </a:xfrm>
            <a:custGeom>
              <a:avLst/>
              <a:gdLst/>
              <a:ahLst/>
              <a:cxnLst>
                <a:cxn ang="0">
                  <a:pos x="86" y="14"/>
                </a:cxn>
                <a:cxn ang="0">
                  <a:pos x="89" y="22"/>
                </a:cxn>
                <a:cxn ang="0">
                  <a:pos x="85" y="30"/>
                </a:cxn>
                <a:cxn ang="0">
                  <a:pos x="76" y="39"/>
                </a:cxn>
                <a:cxn ang="0">
                  <a:pos x="60" y="44"/>
                </a:cxn>
                <a:cxn ang="0">
                  <a:pos x="52" y="45"/>
                </a:cxn>
                <a:cxn ang="0">
                  <a:pos x="43" y="46"/>
                </a:cxn>
                <a:cxn ang="0">
                  <a:pos x="35" y="46"/>
                </a:cxn>
                <a:cxn ang="0">
                  <a:pos x="26" y="45"/>
                </a:cxn>
                <a:cxn ang="0">
                  <a:pos x="19" y="44"/>
                </a:cxn>
                <a:cxn ang="0">
                  <a:pos x="12" y="40"/>
                </a:cxn>
                <a:cxn ang="0">
                  <a:pos x="7" y="36"/>
                </a:cxn>
                <a:cxn ang="0">
                  <a:pos x="2" y="33"/>
                </a:cxn>
                <a:cxn ang="0">
                  <a:pos x="0" y="24"/>
                </a:cxn>
                <a:cxn ang="0">
                  <a:pos x="4" y="16"/>
                </a:cxn>
                <a:cxn ang="0">
                  <a:pos x="13" y="8"/>
                </a:cxn>
                <a:cxn ang="0">
                  <a:pos x="28" y="3"/>
                </a:cxn>
                <a:cxn ang="0">
                  <a:pos x="36" y="2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2" y="2"/>
                </a:cxn>
                <a:cxn ang="0">
                  <a:pos x="70" y="3"/>
                </a:cxn>
                <a:cxn ang="0">
                  <a:pos x="77" y="6"/>
                </a:cxn>
                <a:cxn ang="0">
                  <a:pos x="82" y="10"/>
                </a:cxn>
                <a:cxn ang="0">
                  <a:pos x="86" y="14"/>
                </a:cxn>
              </a:cxnLst>
              <a:rect l="0" t="0" r="r" b="b"/>
              <a:pathLst>
                <a:path w="89" h="46">
                  <a:moveTo>
                    <a:pt x="86" y="14"/>
                  </a:moveTo>
                  <a:lnTo>
                    <a:pt x="89" y="22"/>
                  </a:lnTo>
                  <a:lnTo>
                    <a:pt x="85" y="30"/>
                  </a:lnTo>
                  <a:lnTo>
                    <a:pt x="76" y="39"/>
                  </a:lnTo>
                  <a:lnTo>
                    <a:pt x="60" y="44"/>
                  </a:lnTo>
                  <a:lnTo>
                    <a:pt x="52" y="45"/>
                  </a:lnTo>
                  <a:lnTo>
                    <a:pt x="43" y="46"/>
                  </a:lnTo>
                  <a:lnTo>
                    <a:pt x="35" y="46"/>
                  </a:lnTo>
                  <a:lnTo>
                    <a:pt x="26" y="45"/>
                  </a:lnTo>
                  <a:lnTo>
                    <a:pt x="19" y="44"/>
                  </a:lnTo>
                  <a:lnTo>
                    <a:pt x="12" y="40"/>
                  </a:lnTo>
                  <a:lnTo>
                    <a:pt x="7" y="36"/>
                  </a:lnTo>
                  <a:lnTo>
                    <a:pt x="2" y="33"/>
                  </a:lnTo>
                  <a:lnTo>
                    <a:pt x="0" y="24"/>
                  </a:lnTo>
                  <a:lnTo>
                    <a:pt x="4" y="16"/>
                  </a:lnTo>
                  <a:lnTo>
                    <a:pt x="13" y="8"/>
                  </a:lnTo>
                  <a:lnTo>
                    <a:pt x="28" y="3"/>
                  </a:lnTo>
                  <a:lnTo>
                    <a:pt x="36" y="2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2" y="2"/>
                  </a:lnTo>
                  <a:lnTo>
                    <a:pt x="70" y="3"/>
                  </a:lnTo>
                  <a:lnTo>
                    <a:pt x="77" y="6"/>
                  </a:lnTo>
                  <a:lnTo>
                    <a:pt x="82" y="10"/>
                  </a:lnTo>
                  <a:lnTo>
                    <a:pt x="86" y="14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3" name="Freeform 1141"/>
            <p:cNvSpPr>
              <a:spLocks/>
            </p:cNvSpPr>
            <p:nvPr/>
          </p:nvSpPr>
          <p:spPr bwMode="auto">
            <a:xfrm>
              <a:off x="2914" y="2444"/>
              <a:ext cx="84" cy="44"/>
            </a:xfrm>
            <a:custGeom>
              <a:avLst/>
              <a:gdLst/>
              <a:ahLst/>
              <a:cxnLst>
                <a:cxn ang="0">
                  <a:pos x="80" y="12"/>
                </a:cxn>
                <a:cxn ang="0">
                  <a:pos x="84" y="21"/>
                </a:cxn>
                <a:cxn ang="0">
                  <a:pos x="80" y="29"/>
                </a:cxn>
                <a:cxn ang="0">
                  <a:pos x="72" y="36"/>
                </a:cxn>
                <a:cxn ang="0">
                  <a:pos x="57" y="41"/>
                </a:cxn>
                <a:cxn ang="0">
                  <a:pos x="49" y="42"/>
                </a:cxn>
                <a:cxn ang="0">
                  <a:pos x="40" y="44"/>
                </a:cxn>
                <a:cxn ang="0">
                  <a:pos x="32" y="44"/>
                </a:cxn>
                <a:cxn ang="0">
                  <a:pos x="25" y="42"/>
                </a:cxn>
                <a:cxn ang="0">
                  <a:pos x="18" y="41"/>
                </a:cxn>
                <a:cxn ang="0">
                  <a:pos x="12" y="39"/>
                </a:cxn>
                <a:cxn ang="0">
                  <a:pos x="6" y="35"/>
                </a:cxn>
                <a:cxn ang="0">
                  <a:pos x="2" y="32"/>
                </a:cxn>
                <a:cxn ang="0">
                  <a:pos x="0" y="23"/>
                </a:cxn>
                <a:cxn ang="0">
                  <a:pos x="3" y="15"/>
                </a:cxn>
                <a:cxn ang="0">
                  <a:pos x="12" y="8"/>
                </a:cxn>
                <a:cxn ang="0">
                  <a:pos x="26" y="3"/>
                </a:cxn>
                <a:cxn ang="0">
                  <a:pos x="34" y="2"/>
                </a:cxn>
                <a:cxn ang="0">
                  <a:pos x="43" y="0"/>
                </a:cxn>
                <a:cxn ang="0">
                  <a:pos x="50" y="0"/>
                </a:cxn>
                <a:cxn ang="0">
                  <a:pos x="58" y="2"/>
                </a:cxn>
                <a:cxn ang="0">
                  <a:pos x="64" y="3"/>
                </a:cxn>
                <a:cxn ang="0">
                  <a:pos x="72" y="5"/>
                </a:cxn>
                <a:cxn ang="0">
                  <a:pos x="76" y="9"/>
                </a:cxn>
                <a:cxn ang="0">
                  <a:pos x="80" y="12"/>
                </a:cxn>
              </a:cxnLst>
              <a:rect l="0" t="0" r="r" b="b"/>
              <a:pathLst>
                <a:path w="84" h="44">
                  <a:moveTo>
                    <a:pt x="80" y="12"/>
                  </a:moveTo>
                  <a:lnTo>
                    <a:pt x="84" y="21"/>
                  </a:lnTo>
                  <a:lnTo>
                    <a:pt x="80" y="29"/>
                  </a:lnTo>
                  <a:lnTo>
                    <a:pt x="72" y="36"/>
                  </a:lnTo>
                  <a:lnTo>
                    <a:pt x="57" y="41"/>
                  </a:lnTo>
                  <a:lnTo>
                    <a:pt x="49" y="42"/>
                  </a:lnTo>
                  <a:lnTo>
                    <a:pt x="40" y="44"/>
                  </a:lnTo>
                  <a:lnTo>
                    <a:pt x="32" y="44"/>
                  </a:lnTo>
                  <a:lnTo>
                    <a:pt x="25" y="42"/>
                  </a:lnTo>
                  <a:lnTo>
                    <a:pt x="18" y="41"/>
                  </a:lnTo>
                  <a:lnTo>
                    <a:pt x="12" y="39"/>
                  </a:lnTo>
                  <a:lnTo>
                    <a:pt x="6" y="35"/>
                  </a:lnTo>
                  <a:lnTo>
                    <a:pt x="2" y="32"/>
                  </a:lnTo>
                  <a:lnTo>
                    <a:pt x="0" y="23"/>
                  </a:lnTo>
                  <a:lnTo>
                    <a:pt x="3" y="15"/>
                  </a:lnTo>
                  <a:lnTo>
                    <a:pt x="12" y="8"/>
                  </a:lnTo>
                  <a:lnTo>
                    <a:pt x="26" y="3"/>
                  </a:lnTo>
                  <a:lnTo>
                    <a:pt x="34" y="2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8" y="2"/>
                  </a:lnTo>
                  <a:lnTo>
                    <a:pt x="64" y="3"/>
                  </a:lnTo>
                  <a:lnTo>
                    <a:pt x="72" y="5"/>
                  </a:lnTo>
                  <a:lnTo>
                    <a:pt x="76" y="9"/>
                  </a:lnTo>
                  <a:lnTo>
                    <a:pt x="80" y="12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4" name="Freeform 1142"/>
            <p:cNvSpPr>
              <a:spLocks/>
            </p:cNvSpPr>
            <p:nvPr/>
          </p:nvSpPr>
          <p:spPr bwMode="auto">
            <a:xfrm>
              <a:off x="2917" y="2444"/>
              <a:ext cx="79" cy="41"/>
            </a:xfrm>
            <a:custGeom>
              <a:avLst/>
              <a:gdLst/>
              <a:ahLst/>
              <a:cxnLst>
                <a:cxn ang="0">
                  <a:pos x="76" y="12"/>
                </a:cxn>
                <a:cxn ang="0">
                  <a:pos x="79" y="20"/>
                </a:cxn>
                <a:cxn ang="0">
                  <a:pos x="76" y="28"/>
                </a:cxn>
                <a:cxn ang="0">
                  <a:pos x="67" y="35"/>
                </a:cxn>
                <a:cxn ang="0">
                  <a:pos x="54" y="40"/>
                </a:cxn>
                <a:cxn ang="0">
                  <a:pos x="47" y="41"/>
                </a:cxn>
                <a:cxn ang="0">
                  <a:pos x="39" y="41"/>
                </a:cxn>
                <a:cxn ang="0">
                  <a:pos x="31" y="41"/>
                </a:cxn>
                <a:cxn ang="0">
                  <a:pos x="24" y="40"/>
                </a:cxn>
                <a:cxn ang="0">
                  <a:pos x="17" y="39"/>
                </a:cxn>
                <a:cxn ang="0">
                  <a:pos x="11" y="36"/>
                </a:cxn>
                <a:cxn ang="0">
                  <a:pos x="6" y="33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4" y="14"/>
                </a:cxn>
                <a:cxn ang="0">
                  <a:pos x="12" y="8"/>
                </a:cxn>
                <a:cxn ang="0">
                  <a:pos x="25" y="3"/>
                </a:cxn>
                <a:cxn ang="0">
                  <a:pos x="33" y="2"/>
                </a:cxn>
                <a:cxn ang="0">
                  <a:pos x="41" y="0"/>
                </a:cxn>
                <a:cxn ang="0">
                  <a:pos x="48" y="2"/>
                </a:cxn>
                <a:cxn ang="0">
                  <a:pos x="55" y="2"/>
                </a:cxn>
                <a:cxn ang="0">
                  <a:pos x="63" y="4"/>
                </a:cxn>
                <a:cxn ang="0">
                  <a:pos x="67" y="6"/>
                </a:cxn>
                <a:cxn ang="0">
                  <a:pos x="72" y="9"/>
                </a:cxn>
                <a:cxn ang="0">
                  <a:pos x="76" y="12"/>
                </a:cxn>
              </a:cxnLst>
              <a:rect l="0" t="0" r="r" b="b"/>
              <a:pathLst>
                <a:path w="79" h="41">
                  <a:moveTo>
                    <a:pt x="76" y="12"/>
                  </a:moveTo>
                  <a:lnTo>
                    <a:pt x="79" y="20"/>
                  </a:lnTo>
                  <a:lnTo>
                    <a:pt x="76" y="28"/>
                  </a:lnTo>
                  <a:lnTo>
                    <a:pt x="67" y="35"/>
                  </a:lnTo>
                  <a:lnTo>
                    <a:pt x="54" y="40"/>
                  </a:lnTo>
                  <a:lnTo>
                    <a:pt x="47" y="41"/>
                  </a:lnTo>
                  <a:lnTo>
                    <a:pt x="39" y="41"/>
                  </a:lnTo>
                  <a:lnTo>
                    <a:pt x="31" y="41"/>
                  </a:lnTo>
                  <a:lnTo>
                    <a:pt x="24" y="40"/>
                  </a:lnTo>
                  <a:lnTo>
                    <a:pt x="17" y="39"/>
                  </a:lnTo>
                  <a:lnTo>
                    <a:pt x="11" y="36"/>
                  </a:lnTo>
                  <a:lnTo>
                    <a:pt x="6" y="33"/>
                  </a:lnTo>
                  <a:lnTo>
                    <a:pt x="3" y="29"/>
                  </a:lnTo>
                  <a:lnTo>
                    <a:pt x="0" y="22"/>
                  </a:lnTo>
                  <a:lnTo>
                    <a:pt x="4" y="14"/>
                  </a:lnTo>
                  <a:lnTo>
                    <a:pt x="12" y="8"/>
                  </a:lnTo>
                  <a:lnTo>
                    <a:pt x="25" y="3"/>
                  </a:lnTo>
                  <a:lnTo>
                    <a:pt x="33" y="2"/>
                  </a:lnTo>
                  <a:lnTo>
                    <a:pt x="41" y="0"/>
                  </a:lnTo>
                  <a:lnTo>
                    <a:pt x="48" y="2"/>
                  </a:lnTo>
                  <a:lnTo>
                    <a:pt x="55" y="2"/>
                  </a:lnTo>
                  <a:lnTo>
                    <a:pt x="63" y="4"/>
                  </a:lnTo>
                  <a:lnTo>
                    <a:pt x="67" y="6"/>
                  </a:lnTo>
                  <a:lnTo>
                    <a:pt x="72" y="9"/>
                  </a:lnTo>
                  <a:lnTo>
                    <a:pt x="76" y="12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5" name="Freeform 1143"/>
            <p:cNvSpPr>
              <a:spLocks/>
            </p:cNvSpPr>
            <p:nvPr/>
          </p:nvSpPr>
          <p:spPr bwMode="auto">
            <a:xfrm>
              <a:off x="2921" y="2444"/>
              <a:ext cx="73" cy="39"/>
            </a:xfrm>
            <a:custGeom>
              <a:avLst/>
              <a:gdLst/>
              <a:ahLst/>
              <a:cxnLst>
                <a:cxn ang="0">
                  <a:pos x="71" y="12"/>
                </a:cxn>
                <a:cxn ang="0">
                  <a:pos x="73" y="20"/>
                </a:cxn>
                <a:cxn ang="0">
                  <a:pos x="71" y="27"/>
                </a:cxn>
                <a:cxn ang="0">
                  <a:pos x="62" y="33"/>
                </a:cxn>
                <a:cxn ang="0">
                  <a:pos x="50" y="38"/>
                </a:cxn>
                <a:cxn ang="0">
                  <a:pos x="43" y="39"/>
                </a:cxn>
                <a:cxn ang="0">
                  <a:pos x="36" y="39"/>
                </a:cxn>
                <a:cxn ang="0">
                  <a:pos x="29" y="39"/>
                </a:cxn>
                <a:cxn ang="0">
                  <a:pos x="23" y="38"/>
                </a:cxn>
                <a:cxn ang="0">
                  <a:pos x="17" y="36"/>
                </a:cxn>
                <a:cxn ang="0">
                  <a:pos x="11" y="34"/>
                </a:cxn>
                <a:cxn ang="0">
                  <a:pos x="7" y="32"/>
                </a:cxn>
                <a:cxn ang="0">
                  <a:pos x="3" y="28"/>
                </a:cxn>
                <a:cxn ang="0">
                  <a:pos x="0" y="21"/>
                </a:cxn>
                <a:cxn ang="0">
                  <a:pos x="3" y="14"/>
                </a:cxn>
                <a:cxn ang="0">
                  <a:pos x="12" y="8"/>
                </a:cxn>
                <a:cxn ang="0">
                  <a:pos x="24" y="3"/>
                </a:cxn>
                <a:cxn ang="0">
                  <a:pos x="31" y="2"/>
                </a:cxn>
                <a:cxn ang="0">
                  <a:pos x="38" y="0"/>
                </a:cxn>
                <a:cxn ang="0">
                  <a:pos x="44" y="2"/>
                </a:cxn>
                <a:cxn ang="0">
                  <a:pos x="51" y="2"/>
                </a:cxn>
                <a:cxn ang="0">
                  <a:pos x="57" y="4"/>
                </a:cxn>
                <a:cxn ang="0">
                  <a:pos x="62" y="6"/>
                </a:cxn>
                <a:cxn ang="0">
                  <a:pos x="67" y="9"/>
                </a:cxn>
                <a:cxn ang="0">
                  <a:pos x="71" y="12"/>
                </a:cxn>
              </a:cxnLst>
              <a:rect l="0" t="0" r="r" b="b"/>
              <a:pathLst>
                <a:path w="73" h="39">
                  <a:moveTo>
                    <a:pt x="71" y="12"/>
                  </a:moveTo>
                  <a:lnTo>
                    <a:pt x="73" y="20"/>
                  </a:lnTo>
                  <a:lnTo>
                    <a:pt x="71" y="27"/>
                  </a:lnTo>
                  <a:lnTo>
                    <a:pt x="62" y="33"/>
                  </a:lnTo>
                  <a:lnTo>
                    <a:pt x="50" y="38"/>
                  </a:lnTo>
                  <a:lnTo>
                    <a:pt x="43" y="39"/>
                  </a:lnTo>
                  <a:lnTo>
                    <a:pt x="36" y="39"/>
                  </a:lnTo>
                  <a:lnTo>
                    <a:pt x="29" y="39"/>
                  </a:lnTo>
                  <a:lnTo>
                    <a:pt x="23" y="38"/>
                  </a:lnTo>
                  <a:lnTo>
                    <a:pt x="17" y="36"/>
                  </a:lnTo>
                  <a:lnTo>
                    <a:pt x="11" y="34"/>
                  </a:lnTo>
                  <a:lnTo>
                    <a:pt x="7" y="32"/>
                  </a:lnTo>
                  <a:lnTo>
                    <a:pt x="3" y="28"/>
                  </a:lnTo>
                  <a:lnTo>
                    <a:pt x="0" y="21"/>
                  </a:lnTo>
                  <a:lnTo>
                    <a:pt x="3" y="14"/>
                  </a:lnTo>
                  <a:lnTo>
                    <a:pt x="12" y="8"/>
                  </a:lnTo>
                  <a:lnTo>
                    <a:pt x="24" y="3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44" y="2"/>
                  </a:lnTo>
                  <a:lnTo>
                    <a:pt x="51" y="2"/>
                  </a:lnTo>
                  <a:lnTo>
                    <a:pt x="57" y="4"/>
                  </a:lnTo>
                  <a:lnTo>
                    <a:pt x="62" y="6"/>
                  </a:lnTo>
                  <a:lnTo>
                    <a:pt x="67" y="9"/>
                  </a:lnTo>
                  <a:lnTo>
                    <a:pt x="71" y="12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6" name="Freeform 1144"/>
            <p:cNvSpPr>
              <a:spLocks/>
            </p:cNvSpPr>
            <p:nvPr/>
          </p:nvSpPr>
          <p:spPr bwMode="auto">
            <a:xfrm>
              <a:off x="2926" y="2446"/>
              <a:ext cx="67" cy="34"/>
            </a:xfrm>
            <a:custGeom>
              <a:avLst/>
              <a:gdLst/>
              <a:ahLst/>
              <a:cxnLst>
                <a:cxn ang="0">
                  <a:pos x="64" y="9"/>
                </a:cxn>
                <a:cxn ang="0">
                  <a:pos x="67" y="16"/>
                </a:cxn>
                <a:cxn ang="0">
                  <a:pos x="64" y="22"/>
                </a:cxn>
                <a:cxn ang="0">
                  <a:pos x="57" y="28"/>
                </a:cxn>
                <a:cxn ang="0">
                  <a:pos x="45" y="33"/>
                </a:cxn>
                <a:cxn ang="0">
                  <a:pos x="39" y="34"/>
                </a:cxn>
                <a:cxn ang="0">
                  <a:pos x="32" y="34"/>
                </a:cxn>
                <a:cxn ang="0">
                  <a:pos x="26" y="34"/>
                </a:cxn>
                <a:cxn ang="0">
                  <a:pos x="20" y="33"/>
                </a:cxn>
                <a:cxn ang="0">
                  <a:pos x="14" y="32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0"/>
                </a:cxn>
                <a:cxn ang="0">
                  <a:pos x="9" y="6"/>
                </a:cxn>
                <a:cxn ang="0">
                  <a:pos x="21" y="1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0"/>
                </a:cxn>
                <a:cxn ang="0">
                  <a:pos x="46" y="1"/>
                </a:cxn>
                <a:cxn ang="0">
                  <a:pos x="52" y="2"/>
                </a:cxn>
                <a:cxn ang="0">
                  <a:pos x="57" y="4"/>
                </a:cxn>
                <a:cxn ang="0">
                  <a:pos x="61" y="7"/>
                </a:cxn>
                <a:cxn ang="0">
                  <a:pos x="64" y="9"/>
                </a:cxn>
              </a:cxnLst>
              <a:rect l="0" t="0" r="r" b="b"/>
              <a:pathLst>
                <a:path w="67" h="34">
                  <a:moveTo>
                    <a:pt x="64" y="9"/>
                  </a:moveTo>
                  <a:lnTo>
                    <a:pt x="67" y="16"/>
                  </a:lnTo>
                  <a:lnTo>
                    <a:pt x="64" y="22"/>
                  </a:lnTo>
                  <a:lnTo>
                    <a:pt x="57" y="28"/>
                  </a:lnTo>
                  <a:lnTo>
                    <a:pt x="45" y="33"/>
                  </a:lnTo>
                  <a:lnTo>
                    <a:pt x="39" y="34"/>
                  </a:lnTo>
                  <a:lnTo>
                    <a:pt x="32" y="34"/>
                  </a:lnTo>
                  <a:lnTo>
                    <a:pt x="26" y="34"/>
                  </a:lnTo>
                  <a:lnTo>
                    <a:pt x="20" y="33"/>
                  </a:lnTo>
                  <a:lnTo>
                    <a:pt x="14" y="32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0"/>
                  </a:lnTo>
                  <a:lnTo>
                    <a:pt x="9" y="6"/>
                  </a:lnTo>
                  <a:lnTo>
                    <a:pt x="21" y="1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1"/>
                  </a:lnTo>
                  <a:lnTo>
                    <a:pt x="52" y="2"/>
                  </a:lnTo>
                  <a:lnTo>
                    <a:pt x="57" y="4"/>
                  </a:lnTo>
                  <a:lnTo>
                    <a:pt x="61" y="7"/>
                  </a:lnTo>
                  <a:lnTo>
                    <a:pt x="64" y="9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7" name="Freeform 1145"/>
            <p:cNvSpPr>
              <a:spLocks/>
            </p:cNvSpPr>
            <p:nvPr/>
          </p:nvSpPr>
          <p:spPr bwMode="auto">
            <a:xfrm>
              <a:off x="2929" y="2446"/>
              <a:ext cx="63" cy="32"/>
            </a:xfrm>
            <a:custGeom>
              <a:avLst/>
              <a:gdLst/>
              <a:ahLst/>
              <a:cxnLst>
                <a:cxn ang="0">
                  <a:pos x="60" y="9"/>
                </a:cxn>
                <a:cxn ang="0">
                  <a:pos x="63" y="15"/>
                </a:cxn>
                <a:cxn ang="0">
                  <a:pos x="60" y="21"/>
                </a:cxn>
                <a:cxn ang="0">
                  <a:pos x="53" y="27"/>
                </a:cxn>
                <a:cxn ang="0">
                  <a:pos x="42" y="31"/>
                </a:cxn>
                <a:cxn ang="0">
                  <a:pos x="36" y="32"/>
                </a:cxn>
                <a:cxn ang="0">
                  <a:pos x="30" y="32"/>
                </a:cxn>
                <a:cxn ang="0">
                  <a:pos x="24" y="32"/>
                </a:cxn>
                <a:cxn ang="0">
                  <a:pos x="19" y="31"/>
                </a:cxn>
                <a:cxn ang="0">
                  <a:pos x="13" y="30"/>
                </a:cxn>
                <a:cxn ang="0">
                  <a:pos x="9" y="27"/>
                </a:cxn>
                <a:cxn ang="0">
                  <a:pos x="5" y="25"/>
                </a:cxn>
                <a:cxn ang="0">
                  <a:pos x="3" y="22"/>
                </a:cxn>
                <a:cxn ang="0">
                  <a:pos x="0" y="16"/>
                </a:cxn>
                <a:cxn ang="0">
                  <a:pos x="3" y="10"/>
                </a:cxn>
                <a:cxn ang="0">
                  <a:pos x="10" y="6"/>
                </a:cxn>
                <a:cxn ang="0">
                  <a:pos x="19" y="2"/>
                </a:cxn>
                <a:cxn ang="0">
                  <a:pos x="25" y="1"/>
                </a:cxn>
                <a:cxn ang="0">
                  <a:pos x="33" y="0"/>
                </a:cxn>
                <a:cxn ang="0">
                  <a:pos x="39" y="0"/>
                </a:cxn>
                <a:cxn ang="0">
                  <a:pos x="43" y="1"/>
                </a:cxn>
                <a:cxn ang="0">
                  <a:pos x="49" y="2"/>
                </a:cxn>
                <a:cxn ang="0">
                  <a:pos x="54" y="4"/>
                </a:cxn>
                <a:cxn ang="0">
                  <a:pos x="58" y="7"/>
                </a:cxn>
                <a:cxn ang="0">
                  <a:pos x="60" y="9"/>
                </a:cxn>
              </a:cxnLst>
              <a:rect l="0" t="0" r="r" b="b"/>
              <a:pathLst>
                <a:path w="63" h="32">
                  <a:moveTo>
                    <a:pt x="60" y="9"/>
                  </a:moveTo>
                  <a:lnTo>
                    <a:pt x="63" y="15"/>
                  </a:lnTo>
                  <a:lnTo>
                    <a:pt x="60" y="21"/>
                  </a:lnTo>
                  <a:lnTo>
                    <a:pt x="53" y="27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0" y="32"/>
                  </a:lnTo>
                  <a:lnTo>
                    <a:pt x="24" y="32"/>
                  </a:lnTo>
                  <a:lnTo>
                    <a:pt x="19" y="31"/>
                  </a:lnTo>
                  <a:lnTo>
                    <a:pt x="13" y="30"/>
                  </a:lnTo>
                  <a:lnTo>
                    <a:pt x="9" y="27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3" y="10"/>
                  </a:lnTo>
                  <a:lnTo>
                    <a:pt x="10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3" y="0"/>
                  </a:lnTo>
                  <a:lnTo>
                    <a:pt x="39" y="0"/>
                  </a:lnTo>
                  <a:lnTo>
                    <a:pt x="43" y="1"/>
                  </a:lnTo>
                  <a:lnTo>
                    <a:pt x="49" y="2"/>
                  </a:lnTo>
                  <a:lnTo>
                    <a:pt x="54" y="4"/>
                  </a:lnTo>
                  <a:lnTo>
                    <a:pt x="58" y="7"/>
                  </a:lnTo>
                  <a:lnTo>
                    <a:pt x="60" y="9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8" name="Freeform 1146"/>
            <p:cNvSpPr>
              <a:spLocks/>
            </p:cNvSpPr>
            <p:nvPr/>
          </p:nvSpPr>
          <p:spPr bwMode="auto">
            <a:xfrm>
              <a:off x="2933" y="2447"/>
              <a:ext cx="57" cy="29"/>
            </a:xfrm>
            <a:custGeom>
              <a:avLst/>
              <a:gdLst/>
              <a:ahLst/>
              <a:cxnLst>
                <a:cxn ang="0">
                  <a:pos x="55" y="8"/>
                </a:cxn>
                <a:cxn ang="0">
                  <a:pos x="57" y="14"/>
                </a:cxn>
                <a:cxn ang="0">
                  <a:pos x="55" y="19"/>
                </a:cxn>
                <a:cxn ang="0">
                  <a:pos x="48" y="24"/>
                </a:cxn>
                <a:cxn ang="0">
                  <a:pos x="38" y="27"/>
                </a:cxn>
                <a:cxn ang="0">
                  <a:pos x="32" y="29"/>
                </a:cxn>
                <a:cxn ang="0">
                  <a:pos x="27" y="29"/>
                </a:cxn>
                <a:cxn ang="0">
                  <a:pos x="23" y="29"/>
                </a:cxn>
                <a:cxn ang="0">
                  <a:pos x="17" y="27"/>
                </a:cxn>
                <a:cxn ang="0">
                  <a:pos x="13" y="26"/>
                </a:cxn>
                <a:cxn ang="0">
                  <a:pos x="8" y="25"/>
                </a:cxn>
                <a:cxn ang="0">
                  <a:pos x="5" y="23"/>
                </a:cxn>
                <a:cxn ang="0">
                  <a:pos x="2" y="20"/>
                </a:cxn>
                <a:cxn ang="0">
                  <a:pos x="0" y="14"/>
                </a:cxn>
                <a:cxn ang="0">
                  <a:pos x="2" y="9"/>
                </a:cxn>
                <a:cxn ang="0">
                  <a:pos x="8" y="5"/>
                </a:cxn>
                <a:cxn ang="0">
                  <a:pos x="18" y="1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39" y="0"/>
                </a:cxn>
                <a:cxn ang="0">
                  <a:pos x="44" y="1"/>
                </a:cxn>
                <a:cxn ang="0">
                  <a:pos x="49" y="3"/>
                </a:cxn>
                <a:cxn ang="0">
                  <a:pos x="53" y="6"/>
                </a:cxn>
                <a:cxn ang="0">
                  <a:pos x="55" y="8"/>
                </a:cxn>
              </a:cxnLst>
              <a:rect l="0" t="0" r="r" b="b"/>
              <a:pathLst>
                <a:path w="57" h="29">
                  <a:moveTo>
                    <a:pt x="55" y="8"/>
                  </a:moveTo>
                  <a:lnTo>
                    <a:pt x="57" y="14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8" y="27"/>
                  </a:lnTo>
                  <a:lnTo>
                    <a:pt x="32" y="29"/>
                  </a:lnTo>
                  <a:lnTo>
                    <a:pt x="27" y="29"/>
                  </a:lnTo>
                  <a:lnTo>
                    <a:pt x="23" y="29"/>
                  </a:lnTo>
                  <a:lnTo>
                    <a:pt x="17" y="27"/>
                  </a:lnTo>
                  <a:lnTo>
                    <a:pt x="13" y="26"/>
                  </a:lnTo>
                  <a:lnTo>
                    <a:pt x="8" y="25"/>
                  </a:lnTo>
                  <a:lnTo>
                    <a:pt x="5" y="23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9"/>
                  </a:lnTo>
                  <a:lnTo>
                    <a:pt x="8" y="5"/>
                  </a:lnTo>
                  <a:lnTo>
                    <a:pt x="18" y="1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4" y="1"/>
                  </a:lnTo>
                  <a:lnTo>
                    <a:pt x="49" y="3"/>
                  </a:lnTo>
                  <a:lnTo>
                    <a:pt x="53" y="6"/>
                  </a:lnTo>
                  <a:lnTo>
                    <a:pt x="55" y="8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79" name="Freeform 1147"/>
            <p:cNvSpPr>
              <a:spLocks/>
            </p:cNvSpPr>
            <p:nvPr/>
          </p:nvSpPr>
          <p:spPr bwMode="auto">
            <a:xfrm>
              <a:off x="2938" y="2447"/>
              <a:ext cx="50" cy="26"/>
            </a:xfrm>
            <a:custGeom>
              <a:avLst/>
              <a:gdLst/>
              <a:ahLst/>
              <a:cxnLst>
                <a:cxn ang="0">
                  <a:pos x="49" y="7"/>
                </a:cxn>
                <a:cxn ang="0">
                  <a:pos x="50" y="12"/>
                </a:cxn>
                <a:cxn ang="0">
                  <a:pos x="49" y="18"/>
                </a:cxn>
                <a:cxn ang="0">
                  <a:pos x="43" y="21"/>
                </a:cxn>
                <a:cxn ang="0">
                  <a:pos x="34" y="25"/>
                </a:cxn>
                <a:cxn ang="0">
                  <a:pos x="25" y="26"/>
                </a:cxn>
                <a:cxn ang="0">
                  <a:pos x="14" y="25"/>
                </a:cxn>
                <a:cxn ang="0">
                  <a:pos x="7" y="23"/>
                </a:cxn>
                <a:cxn ang="0">
                  <a:pos x="1" y="19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7" y="3"/>
                </a:cxn>
                <a:cxn ang="0">
                  <a:pos x="15" y="1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43" y="3"/>
                </a:cxn>
                <a:cxn ang="0">
                  <a:pos x="49" y="7"/>
                </a:cxn>
              </a:cxnLst>
              <a:rect l="0" t="0" r="r" b="b"/>
              <a:pathLst>
                <a:path w="50" h="26">
                  <a:moveTo>
                    <a:pt x="49" y="7"/>
                  </a:moveTo>
                  <a:lnTo>
                    <a:pt x="50" y="12"/>
                  </a:lnTo>
                  <a:lnTo>
                    <a:pt x="49" y="18"/>
                  </a:lnTo>
                  <a:lnTo>
                    <a:pt x="43" y="21"/>
                  </a:lnTo>
                  <a:lnTo>
                    <a:pt x="34" y="25"/>
                  </a:lnTo>
                  <a:lnTo>
                    <a:pt x="25" y="26"/>
                  </a:lnTo>
                  <a:lnTo>
                    <a:pt x="14" y="25"/>
                  </a:lnTo>
                  <a:lnTo>
                    <a:pt x="7" y="23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1" y="8"/>
                  </a:lnTo>
                  <a:lnTo>
                    <a:pt x="7" y="3"/>
                  </a:lnTo>
                  <a:lnTo>
                    <a:pt x="15" y="1"/>
                  </a:lnTo>
                  <a:lnTo>
                    <a:pt x="25" y="0"/>
                  </a:lnTo>
                  <a:lnTo>
                    <a:pt x="34" y="0"/>
                  </a:lnTo>
                  <a:lnTo>
                    <a:pt x="43" y="3"/>
                  </a:lnTo>
                  <a:lnTo>
                    <a:pt x="49" y="7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0" name="Freeform 1148"/>
            <p:cNvSpPr>
              <a:spLocks/>
            </p:cNvSpPr>
            <p:nvPr/>
          </p:nvSpPr>
          <p:spPr bwMode="auto">
            <a:xfrm>
              <a:off x="2941" y="2447"/>
              <a:ext cx="46" cy="24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6" y="12"/>
                </a:cxn>
                <a:cxn ang="0">
                  <a:pos x="43" y="17"/>
                </a:cxn>
                <a:cxn ang="0">
                  <a:pos x="39" y="20"/>
                </a:cxn>
                <a:cxn ang="0">
                  <a:pos x="31" y="23"/>
                </a:cxn>
                <a:cxn ang="0">
                  <a:pos x="22" y="24"/>
                </a:cxn>
                <a:cxn ang="0">
                  <a:pos x="13" y="23"/>
                </a:cxn>
                <a:cxn ang="0">
                  <a:pos x="6" y="20"/>
                </a:cxn>
                <a:cxn ang="0">
                  <a:pos x="1" y="17"/>
                </a:cxn>
                <a:cxn ang="0">
                  <a:pos x="0" y="12"/>
                </a:cxn>
                <a:cxn ang="0">
                  <a:pos x="1" y="7"/>
                </a:cxn>
                <a:cxn ang="0">
                  <a:pos x="7" y="3"/>
                </a:cxn>
                <a:cxn ang="0">
                  <a:pos x="15" y="1"/>
                </a:cxn>
                <a:cxn ang="0">
                  <a:pos x="24" y="0"/>
                </a:cxn>
                <a:cxn ang="0">
                  <a:pos x="33" y="1"/>
                </a:cxn>
                <a:cxn ang="0">
                  <a:pos x="40" y="3"/>
                </a:cxn>
                <a:cxn ang="0">
                  <a:pos x="45" y="7"/>
                </a:cxn>
              </a:cxnLst>
              <a:rect l="0" t="0" r="r" b="b"/>
              <a:pathLst>
                <a:path w="46" h="24">
                  <a:moveTo>
                    <a:pt x="45" y="7"/>
                  </a:moveTo>
                  <a:lnTo>
                    <a:pt x="46" y="12"/>
                  </a:lnTo>
                  <a:lnTo>
                    <a:pt x="43" y="17"/>
                  </a:lnTo>
                  <a:lnTo>
                    <a:pt x="39" y="20"/>
                  </a:lnTo>
                  <a:lnTo>
                    <a:pt x="31" y="23"/>
                  </a:lnTo>
                  <a:lnTo>
                    <a:pt x="22" y="24"/>
                  </a:lnTo>
                  <a:lnTo>
                    <a:pt x="13" y="23"/>
                  </a:lnTo>
                  <a:lnTo>
                    <a:pt x="6" y="20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1" y="7"/>
                  </a:lnTo>
                  <a:lnTo>
                    <a:pt x="7" y="3"/>
                  </a:lnTo>
                  <a:lnTo>
                    <a:pt x="15" y="1"/>
                  </a:lnTo>
                  <a:lnTo>
                    <a:pt x="24" y="0"/>
                  </a:lnTo>
                  <a:lnTo>
                    <a:pt x="33" y="1"/>
                  </a:lnTo>
                  <a:lnTo>
                    <a:pt x="40" y="3"/>
                  </a:lnTo>
                  <a:lnTo>
                    <a:pt x="45" y="7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1" name="Freeform 1149"/>
            <p:cNvSpPr>
              <a:spLocks/>
            </p:cNvSpPr>
            <p:nvPr/>
          </p:nvSpPr>
          <p:spPr bwMode="auto">
            <a:xfrm>
              <a:off x="2945" y="2447"/>
              <a:ext cx="41" cy="21"/>
            </a:xfrm>
            <a:custGeom>
              <a:avLst/>
              <a:gdLst/>
              <a:ahLst/>
              <a:cxnLst>
                <a:cxn ang="0">
                  <a:pos x="38" y="6"/>
                </a:cxn>
                <a:cxn ang="0">
                  <a:pos x="41" y="11"/>
                </a:cxn>
                <a:cxn ang="0">
                  <a:pos x="38" y="14"/>
                </a:cxn>
                <a:cxn ang="0">
                  <a:pos x="35" y="18"/>
                </a:cxn>
                <a:cxn ang="0">
                  <a:pos x="27" y="20"/>
                </a:cxn>
                <a:cxn ang="0">
                  <a:pos x="19" y="21"/>
                </a:cxn>
                <a:cxn ang="0">
                  <a:pos x="12" y="20"/>
                </a:cxn>
                <a:cxn ang="0">
                  <a:pos x="6" y="19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6" y="3"/>
                </a:cxn>
                <a:cxn ang="0">
                  <a:pos x="13" y="1"/>
                </a:cxn>
                <a:cxn ang="0">
                  <a:pos x="20" y="0"/>
                </a:cxn>
                <a:cxn ang="0">
                  <a:pos x="27" y="1"/>
                </a:cxn>
                <a:cxn ang="0">
                  <a:pos x="35" y="2"/>
                </a:cxn>
                <a:cxn ang="0">
                  <a:pos x="38" y="6"/>
                </a:cxn>
              </a:cxnLst>
              <a:rect l="0" t="0" r="r" b="b"/>
              <a:pathLst>
                <a:path w="41" h="21">
                  <a:moveTo>
                    <a:pt x="38" y="6"/>
                  </a:moveTo>
                  <a:lnTo>
                    <a:pt x="41" y="11"/>
                  </a:lnTo>
                  <a:lnTo>
                    <a:pt x="38" y="14"/>
                  </a:lnTo>
                  <a:lnTo>
                    <a:pt x="35" y="18"/>
                  </a:lnTo>
                  <a:lnTo>
                    <a:pt x="27" y="20"/>
                  </a:lnTo>
                  <a:lnTo>
                    <a:pt x="19" y="21"/>
                  </a:lnTo>
                  <a:lnTo>
                    <a:pt x="12" y="20"/>
                  </a:lnTo>
                  <a:lnTo>
                    <a:pt x="6" y="19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6" y="3"/>
                  </a:lnTo>
                  <a:lnTo>
                    <a:pt x="13" y="1"/>
                  </a:lnTo>
                  <a:lnTo>
                    <a:pt x="20" y="0"/>
                  </a:lnTo>
                  <a:lnTo>
                    <a:pt x="27" y="1"/>
                  </a:lnTo>
                  <a:lnTo>
                    <a:pt x="35" y="2"/>
                  </a:lnTo>
                  <a:lnTo>
                    <a:pt x="38" y="6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2" name="Freeform 1150"/>
            <p:cNvSpPr>
              <a:spLocks/>
            </p:cNvSpPr>
            <p:nvPr/>
          </p:nvSpPr>
          <p:spPr bwMode="auto">
            <a:xfrm>
              <a:off x="2948" y="2448"/>
              <a:ext cx="35" cy="18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5" y="8"/>
                </a:cxn>
                <a:cxn ang="0">
                  <a:pos x="34" y="12"/>
                </a:cxn>
                <a:cxn ang="0">
                  <a:pos x="30" y="14"/>
                </a:cxn>
                <a:cxn ang="0">
                  <a:pos x="24" y="17"/>
                </a:cxn>
                <a:cxn ang="0">
                  <a:pos x="18" y="18"/>
                </a:cxn>
                <a:cxn ang="0">
                  <a:pos x="11" y="17"/>
                </a:cxn>
                <a:cxn ang="0">
                  <a:pos x="5" y="16"/>
                </a:cxn>
                <a:cxn ang="0">
                  <a:pos x="2" y="12"/>
                </a:cxn>
                <a:cxn ang="0">
                  <a:pos x="0" y="8"/>
                </a:cxn>
                <a:cxn ang="0">
                  <a:pos x="2" y="6"/>
                </a:cxn>
                <a:cxn ang="0">
                  <a:pos x="6" y="2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6" y="0"/>
                </a:cxn>
                <a:cxn ang="0">
                  <a:pos x="30" y="2"/>
                </a:cxn>
                <a:cxn ang="0">
                  <a:pos x="34" y="5"/>
                </a:cxn>
              </a:cxnLst>
              <a:rect l="0" t="0" r="r" b="b"/>
              <a:pathLst>
                <a:path w="35" h="18">
                  <a:moveTo>
                    <a:pt x="34" y="5"/>
                  </a:moveTo>
                  <a:lnTo>
                    <a:pt x="35" y="8"/>
                  </a:lnTo>
                  <a:lnTo>
                    <a:pt x="34" y="12"/>
                  </a:lnTo>
                  <a:lnTo>
                    <a:pt x="30" y="14"/>
                  </a:lnTo>
                  <a:lnTo>
                    <a:pt x="24" y="17"/>
                  </a:lnTo>
                  <a:lnTo>
                    <a:pt x="18" y="18"/>
                  </a:lnTo>
                  <a:lnTo>
                    <a:pt x="11" y="17"/>
                  </a:lnTo>
                  <a:lnTo>
                    <a:pt x="5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6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0" y="2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3" name="Freeform 1151"/>
            <p:cNvSpPr>
              <a:spLocks/>
            </p:cNvSpPr>
            <p:nvPr/>
          </p:nvSpPr>
          <p:spPr bwMode="auto">
            <a:xfrm>
              <a:off x="2953" y="2448"/>
              <a:ext cx="29" cy="16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9" y="7"/>
                </a:cxn>
                <a:cxn ang="0">
                  <a:pos x="28" y="11"/>
                </a:cxn>
                <a:cxn ang="0">
                  <a:pos x="24" y="13"/>
                </a:cxn>
                <a:cxn ang="0">
                  <a:pos x="19" y="14"/>
                </a:cxn>
                <a:cxn ang="0">
                  <a:pos x="13" y="16"/>
                </a:cxn>
                <a:cxn ang="0">
                  <a:pos x="9" y="14"/>
                </a:cxn>
                <a:cxn ang="0">
                  <a:pos x="4" y="13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9" y="1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25" y="2"/>
                </a:cxn>
                <a:cxn ang="0">
                  <a:pos x="28" y="5"/>
                </a:cxn>
              </a:cxnLst>
              <a:rect l="0" t="0" r="r" b="b"/>
              <a:pathLst>
                <a:path w="29" h="16">
                  <a:moveTo>
                    <a:pt x="28" y="5"/>
                  </a:moveTo>
                  <a:lnTo>
                    <a:pt x="29" y="7"/>
                  </a:lnTo>
                  <a:lnTo>
                    <a:pt x="28" y="11"/>
                  </a:lnTo>
                  <a:lnTo>
                    <a:pt x="24" y="13"/>
                  </a:lnTo>
                  <a:lnTo>
                    <a:pt x="19" y="14"/>
                  </a:lnTo>
                  <a:lnTo>
                    <a:pt x="13" y="16"/>
                  </a:lnTo>
                  <a:lnTo>
                    <a:pt x="9" y="14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4" y="2"/>
                  </a:lnTo>
                  <a:lnTo>
                    <a:pt x="9" y="1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5" y="2"/>
                  </a:lnTo>
                  <a:lnTo>
                    <a:pt x="28" y="5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4" name="Freeform 1152"/>
            <p:cNvSpPr>
              <a:spLocks/>
            </p:cNvSpPr>
            <p:nvPr/>
          </p:nvSpPr>
          <p:spPr bwMode="auto">
            <a:xfrm>
              <a:off x="3034" y="2372"/>
              <a:ext cx="69" cy="36"/>
            </a:xfrm>
            <a:custGeom>
              <a:avLst/>
              <a:gdLst/>
              <a:ahLst/>
              <a:cxnLst>
                <a:cxn ang="0">
                  <a:pos x="67" y="10"/>
                </a:cxn>
                <a:cxn ang="0">
                  <a:pos x="69" y="17"/>
                </a:cxn>
                <a:cxn ang="0">
                  <a:pos x="67" y="24"/>
                </a:cxn>
                <a:cxn ang="0">
                  <a:pos x="60" y="30"/>
                </a:cxn>
                <a:cxn ang="0">
                  <a:pos x="48" y="34"/>
                </a:cxn>
                <a:cxn ang="0">
                  <a:pos x="40" y="35"/>
                </a:cxn>
                <a:cxn ang="0">
                  <a:pos x="34" y="36"/>
                </a:cxn>
                <a:cxn ang="0">
                  <a:pos x="27" y="36"/>
                </a:cxn>
                <a:cxn ang="0">
                  <a:pos x="21" y="35"/>
                </a:cxn>
                <a:cxn ang="0">
                  <a:pos x="15" y="34"/>
                </a:cxn>
                <a:cxn ang="0">
                  <a:pos x="9" y="32"/>
                </a:cxn>
                <a:cxn ang="0">
                  <a:pos x="6" y="29"/>
                </a:cxn>
                <a:cxn ang="0">
                  <a:pos x="2" y="26"/>
                </a:cxn>
                <a:cxn ang="0">
                  <a:pos x="0" y="18"/>
                </a:cxn>
                <a:cxn ang="0">
                  <a:pos x="3" y="12"/>
                </a:cxn>
                <a:cxn ang="0">
                  <a:pos x="10" y="6"/>
                </a:cxn>
                <a:cxn ang="0">
                  <a:pos x="22" y="2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43" y="0"/>
                </a:cxn>
                <a:cxn ang="0">
                  <a:pos x="49" y="2"/>
                </a:cxn>
                <a:cxn ang="0">
                  <a:pos x="55" y="3"/>
                </a:cxn>
                <a:cxn ang="0">
                  <a:pos x="60" y="5"/>
                </a:cxn>
                <a:cxn ang="0">
                  <a:pos x="63" y="8"/>
                </a:cxn>
                <a:cxn ang="0">
                  <a:pos x="67" y="10"/>
                </a:cxn>
              </a:cxnLst>
              <a:rect l="0" t="0" r="r" b="b"/>
              <a:pathLst>
                <a:path w="69" h="36">
                  <a:moveTo>
                    <a:pt x="67" y="10"/>
                  </a:moveTo>
                  <a:lnTo>
                    <a:pt x="69" y="17"/>
                  </a:lnTo>
                  <a:lnTo>
                    <a:pt x="67" y="24"/>
                  </a:lnTo>
                  <a:lnTo>
                    <a:pt x="60" y="30"/>
                  </a:lnTo>
                  <a:lnTo>
                    <a:pt x="48" y="34"/>
                  </a:lnTo>
                  <a:lnTo>
                    <a:pt x="40" y="35"/>
                  </a:lnTo>
                  <a:lnTo>
                    <a:pt x="34" y="36"/>
                  </a:lnTo>
                  <a:lnTo>
                    <a:pt x="27" y="36"/>
                  </a:lnTo>
                  <a:lnTo>
                    <a:pt x="21" y="35"/>
                  </a:lnTo>
                  <a:lnTo>
                    <a:pt x="15" y="34"/>
                  </a:lnTo>
                  <a:lnTo>
                    <a:pt x="9" y="32"/>
                  </a:lnTo>
                  <a:lnTo>
                    <a:pt x="6" y="29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3" y="12"/>
                  </a:lnTo>
                  <a:lnTo>
                    <a:pt x="10" y="6"/>
                  </a:lnTo>
                  <a:lnTo>
                    <a:pt x="22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9" y="2"/>
                  </a:lnTo>
                  <a:lnTo>
                    <a:pt x="55" y="3"/>
                  </a:lnTo>
                  <a:lnTo>
                    <a:pt x="60" y="5"/>
                  </a:lnTo>
                  <a:lnTo>
                    <a:pt x="63" y="8"/>
                  </a:lnTo>
                  <a:lnTo>
                    <a:pt x="67" y="1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5" name="Freeform 1153"/>
            <p:cNvSpPr>
              <a:spLocks/>
            </p:cNvSpPr>
            <p:nvPr/>
          </p:nvSpPr>
          <p:spPr bwMode="auto">
            <a:xfrm>
              <a:off x="3037" y="2372"/>
              <a:ext cx="65" cy="34"/>
            </a:xfrm>
            <a:custGeom>
              <a:avLst/>
              <a:gdLst/>
              <a:ahLst/>
              <a:cxnLst>
                <a:cxn ang="0">
                  <a:pos x="63" y="10"/>
                </a:cxn>
                <a:cxn ang="0">
                  <a:pos x="65" y="16"/>
                </a:cxn>
                <a:cxn ang="0">
                  <a:pos x="63" y="23"/>
                </a:cxn>
                <a:cxn ang="0">
                  <a:pos x="55" y="29"/>
                </a:cxn>
                <a:cxn ang="0">
                  <a:pos x="45" y="33"/>
                </a:cxn>
                <a:cxn ang="0">
                  <a:pos x="39" y="34"/>
                </a:cxn>
                <a:cxn ang="0">
                  <a:pos x="31" y="34"/>
                </a:cxn>
                <a:cxn ang="0">
                  <a:pos x="25" y="34"/>
                </a:cxn>
                <a:cxn ang="0">
                  <a:pos x="19" y="33"/>
                </a:cxn>
                <a:cxn ang="0">
                  <a:pos x="15" y="32"/>
                </a:cxn>
                <a:cxn ang="0">
                  <a:pos x="10" y="29"/>
                </a:cxn>
                <a:cxn ang="0">
                  <a:pos x="5" y="27"/>
                </a:cxn>
                <a:cxn ang="0">
                  <a:pos x="3" y="24"/>
                </a:cxn>
                <a:cxn ang="0">
                  <a:pos x="0" y="18"/>
                </a:cxn>
                <a:cxn ang="0">
                  <a:pos x="3" y="11"/>
                </a:cxn>
                <a:cxn ang="0">
                  <a:pos x="10" y="6"/>
                </a:cxn>
                <a:cxn ang="0">
                  <a:pos x="21" y="2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0"/>
                </a:cxn>
                <a:cxn ang="0">
                  <a:pos x="46" y="2"/>
                </a:cxn>
                <a:cxn ang="0">
                  <a:pos x="51" y="3"/>
                </a:cxn>
                <a:cxn ang="0">
                  <a:pos x="55" y="5"/>
                </a:cxn>
                <a:cxn ang="0">
                  <a:pos x="60" y="8"/>
                </a:cxn>
                <a:cxn ang="0">
                  <a:pos x="63" y="10"/>
                </a:cxn>
              </a:cxnLst>
              <a:rect l="0" t="0" r="r" b="b"/>
              <a:pathLst>
                <a:path w="65" h="34">
                  <a:moveTo>
                    <a:pt x="63" y="10"/>
                  </a:moveTo>
                  <a:lnTo>
                    <a:pt x="65" y="16"/>
                  </a:lnTo>
                  <a:lnTo>
                    <a:pt x="63" y="23"/>
                  </a:lnTo>
                  <a:lnTo>
                    <a:pt x="55" y="29"/>
                  </a:lnTo>
                  <a:lnTo>
                    <a:pt x="45" y="33"/>
                  </a:lnTo>
                  <a:lnTo>
                    <a:pt x="39" y="34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9" y="33"/>
                  </a:lnTo>
                  <a:lnTo>
                    <a:pt x="15" y="32"/>
                  </a:lnTo>
                  <a:lnTo>
                    <a:pt x="10" y="29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0" y="18"/>
                  </a:lnTo>
                  <a:lnTo>
                    <a:pt x="3" y="11"/>
                  </a:lnTo>
                  <a:lnTo>
                    <a:pt x="10" y="6"/>
                  </a:lnTo>
                  <a:lnTo>
                    <a:pt x="21" y="2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60" y="8"/>
                  </a:lnTo>
                  <a:lnTo>
                    <a:pt x="63" y="10"/>
                  </a:lnTo>
                  <a:close/>
                </a:path>
              </a:pathLst>
            </a:custGeom>
            <a:solidFill>
              <a:srgbClr val="BC72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6" name="Freeform 1154"/>
            <p:cNvSpPr>
              <a:spLocks/>
            </p:cNvSpPr>
            <p:nvPr/>
          </p:nvSpPr>
          <p:spPr bwMode="auto">
            <a:xfrm>
              <a:off x="3041" y="2374"/>
              <a:ext cx="60" cy="30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60" y="14"/>
                </a:cxn>
                <a:cxn ang="0">
                  <a:pos x="59" y="20"/>
                </a:cxn>
                <a:cxn ang="0">
                  <a:pos x="51" y="25"/>
                </a:cxn>
                <a:cxn ang="0">
                  <a:pos x="41" y="28"/>
                </a:cxn>
                <a:cxn ang="0">
                  <a:pos x="35" y="30"/>
                </a:cxn>
                <a:cxn ang="0">
                  <a:pos x="29" y="30"/>
                </a:cxn>
                <a:cxn ang="0">
                  <a:pos x="23" y="3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7" y="26"/>
                </a:cxn>
                <a:cxn ang="0">
                  <a:pos x="3" y="24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9" y="4"/>
                </a:cxn>
                <a:cxn ang="0">
                  <a:pos x="19" y="1"/>
                </a:cxn>
                <a:cxn ang="0">
                  <a:pos x="25" y="0"/>
                </a:cxn>
                <a:cxn ang="0">
                  <a:pos x="31" y="0"/>
                </a:cxn>
                <a:cxn ang="0">
                  <a:pos x="37" y="0"/>
                </a:cxn>
                <a:cxn ang="0">
                  <a:pos x="42" y="0"/>
                </a:cxn>
                <a:cxn ang="0">
                  <a:pos x="47" y="1"/>
                </a:cxn>
                <a:cxn ang="0">
                  <a:pos x="51" y="3"/>
                </a:cxn>
                <a:cxn ang="0">
                  <a:pos x="55" y="6"/>
                </a:cxn>
                <a:cxn ang="0">
                  <a:pos x="57" y="8"/>
                </a:cxn>
              </a:cxnLst>
              <a:rect l="0" t="0" r="r" b="b"/>
              <a:pathLst>
                <a:path w="60" h="30">
                  <a:moveTo>
                    <a:pt x="57" y="8"/>
                  </a:moveTo>
                  <a:lnTo>
                    <a:pt x="60" y="14"/>
                  </a:lnTo>
                  <a:lnTo>
                    <a:pt x="59" y="20"/>
                  </a:lnTo>
                  <a:lnTo>
                    <a:pt x="51" y="25"/>
                  </a:lnTo>
                  <a:lnTo>
                    <a:pt x="41" y="28"/>
                  </a:lnTo>
                  <a:lnTo>
                    <a:pt x="35" y="30"/>
                  </a:lnTo>
                  <a:lnTo>
                    <a:pt x="29" y="30"/>
                  </a:lnTo>
                  <a:lnTo>
                    <a:pt x="23" y="30"/>
                  </a:lnTo>
                  <a:lnTo>
                    <a:pt x="18" y="30"/>
                  </a:lnTo>
                  <a:lnTo>
                    <a:pt x="12" y="28"/>
                  </a:lnTo>
                  <a:lnTo>
                    <a:pt x="7" y="26"/>
                  </a:lnTo>
                  <a:lnTo>
                    <a:pt x="3" y="24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2" y="9"/>
                  </a:lnTo>
                  <a:lnTo>
                    <a:pt x="9" y="4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7" y="1"/>
                  </a:lnTo>
                  <a:lnTo>
                    <a:pt x="51" y="3"/>
                  </a:lnTo>
                  <a:lnTo>
                    <a:pt x="55" y="6"/>
                  </a:lnTo>
                  <a:lnTo>
                    <a:pt x="57" y="8"/>
                  </a:lnTo>
                  <a:close/>
                </a:path>
              </a:pathLst>
            </a:custGeom>
            <a:solidFill>
              <a:srgbClr val="C17A0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7" name="Freeform 1155"/>
            <p:cNvSpPr>
              <a:spLocks/>
            </p:cNvSpPr>
            <p:nvPr/>
          </p:nvSpPr>
          <p:spPr bwMode="auto">
            <a:xfrm>
              <a:off x="3043" y="2374"/>
              <a:ext cx="57" cy="28"/>
            </a:xfrm>
            <a:custGeom>
              <a:avLst/>
              <a:gdLst/>
              <a:ahLst/>
              <a:cxnLst>
                <a:cxn ang="0">
                  <a:pos x="55" y="8"/>
                </a:cxn>
                <a:cxn ang="0">
                  <a:pos x="57" y="14"/>
                </a:cxn>
                <a:cxn ang="0">
                  <a:pos x="54" y="19"/>
                </a:cxn>
                <a:cxn ang="0">
                  <a:pos x="48" y="24"/>
                </a:cxn>
                <a:cxn ang="0">
                  <a:pos x="39" y="27"/>
                </a:cxn>
                <a:cxn ang="0">
                  <a:pos x="33" y="28"/>
                </a:cxn>
                <a:cxn ang="0">
                  <a:pos x="28" y="28"/>
                </a:cxn>
                <a:cxn ang="0">
                  <a:pos x="22" y="28"/>
                </a:cxn>
                <a:cxn ang="0">
                  <a:pos x="17" y="27"/>
                </a:cxn>
                <a:cxn ang="0">
                  <a:pos x="12" y="26"/>
                </a:cxn>
                <a:cxn ang="0">
                  <a:pos x="9" y="25"/>
                </a:cxn>
                <a:cxn ang="0">
                  <a:pos x="5" y="22"/>
                </a:cxn>
                <a:cxn ang="0">
                  <a:pos x="3" y="20"/>
                </a:cxn>
                <a:cxn ang="0">
                  <a:pos x="0" y="14"/>
                </a:cxn>
                <a:cxn ang="0">
                  <a:pos x="3" y="9"/>
                </a:cxn>
                <a:cxn ang="0">
                  <a:pos x="9" y="4"/>
                </a:cxn>
                <a:cxn ang="0">
                  <a:pos x="18" y="1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1"/>
                </a:cxn>
                <a:cxn ang="0">
                  <a:pos x="45" y="2"/>
                </a:cxn>
                <a:cxn ang="0">
                  <a:pos x="49" y="3"/>
                </a:cxn>
                <a:cxn ang="0">
                  <a:pos x="53" y="6"/>
                </a:cxn>
                <a:cxn ang="0">
                  <a:pos x="55" y="8"/>
                </a:cxn>
              </a:cxnLst>
              <a:rect l="0" t="0" r="r" b="b"/>
              <a:pathLst>
                <a:path w="57" h="28">
                  <a:moveTo>
                    <a:pt x="55" y="8"/>
                  </a:moveTo>
                  <a:lnTo>
                    <a:pt x="57" y="14"/>
                  </a:lnTo>
                  <a:lnTo>
                    <a:pt x="54" y="19"/>
                  </a:lnTo>
                  <a:lnTo>
                    <a:pt x="48" y="24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8" y="28"/>
                  </a:lnTo>
                  <a:lnTo>
                    <a:pt x="22" y="28"/>
                  </a:lnTo>
                  <a:lnTo>
                    <a:pt x="17" y="27"/>
                  </a:lnTo>
                  <a:lnTo>
                    <a:pt x="12" y="26"/>
                  </a:lnTo>
                  <a:lnTo>
                    <a:pt x="9" y="25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0" y="14"/>
                  </a:lnTo>
                  <a:lnTo>
                    <a:pt x="3" y="9"/>
                  </a:lnTo>
                  <a:lnTo>
                    <a:pt x="9" y="4"/>
                  </a:lnTo>
                  <a:lnTo>
                    <a:pt x="18" y="1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40" y="1"/>
                  </a:lnTo>
                  <a:lnTo>
                    <a:pt x="45" y="2"/>
                  </a:lnTo>
                  <a:lnTo>
                    <a:pt x="49" y="3"/>
                  </a:lnTo>
                  <a:lnTo>
                    <a:pt x="53" y="6"/>
                  </a:lnTo>
                  <a:lnTo>
                    <a:pt x="55" y="8"/>
                  </a:lnTo>
                  <a:close/>
                </a:path>
              </a:pathLst>
            </a:custGeom>
            <a:solidFill>
              <a:srgbClr val="C47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8" name="Freeform 1156"/>
            <p:cNvSpPr>
              <a:spLocks/>
            </p:cNvSpPr>
            <p:nvPr/>
          </p:nvSpPr>
          <p:spPr bwMode="auto">
            <a:xfrm>
              <a:off x="3047" y="2374"/>
              <a:ext cx="53" cy="26"/>
            </a:xfrm>
            <a:custGeom>
              <a:avLst/>
              <a:gdLst/>
              <a:ahLst/>
              <a:cxnLst>
                <a:cxn ang="0">
                  <a:pos x="51" y="7"/>
                </a:cxn>
                <a:cxn ang="0">
                  <a:pos x="53" y="13"/>
                </a:cxn>
                <a:cxn ang="0">
                  <a:pos x="50" y="18"/>
                </a:cxn>
                <a:cxn ang="0">
                  <a:pos x="44" y="22"/>
                </a:cxn>
                <a:cxn ang="0">
                  <a:pos x="35" y="25"/>
                </a:cxn>
                <a:cxn ang="0">
                  <a:pos x="25" y="26"/>
                </a:cxn>
                <a:cxn ang="0">
                  <a:pos x="14" y="26"/>
                </a:cxn>
                <a:cxn ang="0">
                  <a:pos x="7" y="24"/>
                </a:cxn>
                <a:cxn ang="0">
                  <a:pos x="1" y="19"/>
                </a:cxn>
                <a:cxn ang="0">
                  <a:pos x="0" y="14"/>
                </a:cxn>
                <a:cxn ang="0">
                  <a:pos x="1" y="8"/>
                </a:cxn>
                <a:cxn ang="0">
                  <a:pos x="7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6" y="0"/>
                </a:cxn>
                <a:cxn ang="0">
                  <a:pos x="31" y="0"/>
                </a:cxn>
                <a:cxn ang="0">
                  <a:pos x="36" y="0"/>
                </a:cxn>
                <a:cxn ang="0">
                  <a:pos x="41" y="1"/>
                </a:cxn>
                <a:cxn ang="0">
                  <a:pos x="44" y="3"/>
                </a:cxn>
                <a:cxn ang="0">
                  <a:pos x="48" y="4"/>
                </a:cxn>
                <a:cxn ang="0">
                  <a:pos x="51" y="7"/>
                </a:cxn>
              </a:cxnLst>
              <a:rect l="0" t="0" r="r" b="b"/>
              <a:pathLst>
                <a:path w="53" h="26">
                  <a:moveTo>
                    <a:pt x="51" y="7"/>
                  </a:moveTo>
                  <a:lnTo>
                    <a:pt x="53" y="13"/>
                  </a:lnTo>
                  <a:lnTo>
                    <a:pt x="50" y="18"/>
                  </a:lnTo>
                  <a:lnTo>
                    <a:pt x="44" y="22"/>
                  </a:lnTo>
                  <a:lnTo>
                    <a:pt x="35" y="25"/>
                  </a:lnTo>
                  <a:lnTo>
                    <a:pt x="25" y="26"/>
                  </a:lnTo>
                  <a:lnTo>
                    <a:pt x="14" y="26"/>
                  </a:lnTo>
                  <a:lnTo>
                    <a:pt x="7" y="24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1" y="8"/>
                  </a:lnTo>
                  <a:lnTo>
                    <a:pt x="7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1" y="1"/>
                  </a:lnTo>
                  <a:lnTo>
                    <a:pt x="44" y="3"/>
                  </a:lnTo>
                  <a:lnTo>
                    <a:pt x="48" y="4"/>
                  </a:lnTo>
                  <a:lnTo>
                    <a:pt x="51" y="7"/>
                  </a:lnTo>
                  <a:close/>
                </a:path>
              </a:pathLst>
            </a:custGeom>
            <a:solidFill>
              <a:srgbClr val="C98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89" name="Freeform 1157"/>
            <p:cNvSpPr>
              <a:spLocks/>
            </p:cNvSpPr>
            <p:nvPr/>
          </p:nvSpPr>
          <p:spPr bwMode="auto">
            <a:xfrm>
              <a:off x="3049" y="2374"/>
              <a:ext cx="49" cy="25"/>
            </a:xfrm>
            <a:custGeom>
              <a:avLst/>
              <a:gdLst/>
              <a:ahLst/>
              <a:cxnLst>
                <a:cxn ang="0">
                  <a:pos x="48" y="7"/>
                </a:cxn>
                <a:cxn ang="0">
                  <a:pos x="49" y="12"/>
                </a:cxn>
                <a:cxn ang="0">
                  <a:pos x="47" y="16"/>
                </a:cxn>
                <a:cxn ang="0">
                  <a:pos x="41" y="20"/>
                </a:cxn>
                <a:cxn ang="0">
                  <a:pos x="33" y="24"/>
                </a:cxn>
                <a:cxn ang="0">
                  <a:pos x="23" y="25"/>
                </a:cxn>
                <a:cxn ang="0">
                  <a:pos x="15" y="24"/>
                </a:cxn>
                <a:cxn ang="0">
                  <a:pos x="7" y="21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3" y="8"/>
                </a:cxn>
                <a:cxn ang="0">
                  <a:pos x="7" y="3"/>
                </a:cxn>
                <a:cxn ang="0">
                  <a:pos x="16" y="1"/>
                </a:cxn>
                <a:cxn ang="0">
                  <a:pos x="25" y="0"/>
                </a:cxn>
                <a:cxn ang="0">
                  <a:pos x="34" y="1"/>
                </a:cxn>
                <a:cxn ang="0">
                  <a:pos x="42" y="3"/>
                </a:cxn>
                <a:cxn ang="0">
                  <a:pos x="48" y="7"/>
                </a:cxn>
              </a:cxnLst>
              <a:rect l="0" t="0" r="r" b="b"/>
              <a:pathLst>
                <a:path w="49" h="25">
                  <a:moveTo>
                    <a:pt x="48" y="7"/>
                  </a:moveTo>
                  <a:lnTo>
                    <a:pt x="49" y="12"/>
                  </a:lnTo>
                  <a:lnTo>
                    <a:pt x="47" y="16"/>
                  </a:lnTo>
                  <a:lnTo>
                    <a:pt x="41" y="20"/>
                  </a:lnTo>
                  <a:lnTo>
                    <a:pt x="33" y="24"/>
                  </a:lnTo>
                  <a:lnTo>
                    <a:pt x="23" y="25"/>
                  </a:lnTo>
                  <a:lnTo>
                    <a:pt x="15" y="24"/>
                  </a:lnTo>
                  <a:lnTo>
                    <a:pt x="7" y="21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3" y="8"/>
                  </a:lnTo>
                  <a:lnTo>
                    <a:pt x="7" y="3"/>
                  </a:lnTo>
                  <a:lnTo>
                    <a:pt x="16" y="1"/>
                  </a:lnTo>
                  <a:lnTo>
                    <a:pt x="25" y="0"/>
                  </a:lnTo>
                  <a:lnTo>
                    <a:pt x="34" y="1"/>
                  </a:lnTo>
                  <a:lnTo>
                    <a:pt x="42" y="3"/>
                  </a:lnTo>
                  <a:lnTo>
                    <a:pt x="48" y="7"/>
                  </a:lnTo>
                  <a:close/>
                </a:path>
              </a:pathLst>
            </a:custGeom>
            <a:solidFill>
              <a:srgbClr val="CE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0" name="Freeform 1158"/>
            <p:cNvSpPr>
              <a:spLocks/>
            </p:cNvSpPr>
            <p:nvPr/>
          </p:nvSpPr>
          <p:spPr bwMode="auto">
            <a:xfrm>
              <a:off x="3053" y="2374"/>
              <a:ext cx="43" cy="22"/>
            </a:xfrm>
            <a:custGeom>
              <a:avLst/>
              <a:gdLst/>
              <a:ahLst/>
              <a:cxnLst>
                <a:cxn ang="0">
                  <a:pos x="42" y="7"/>
                </a:cxn>
                <a:cxn ang="0">
                  <a:pos x="43" y="10"/>
                </a:cxn>
                <a:cxn ang="0">
                  <a:pos x="42" y="15"/>
                </a:cxn>
                <a:cxn ang="0">
                  <a:pos x="37" y="19"/>
                </a:cxn>
                <a:cxn ang="0">
                  <a:pos x="30" y="21"/>
                </a:cxn>
                <a:cxn ang="0">
                  <a:pos x="21" y="22"/>
                </a:cxn>
                <a:cxn ang="0">
                  <a:pos x="13" y="22"/>
                </a:cxn>
                <a:cxn ang="0">
                  <a:pos x="6" y="20"/>
                </a:cxn>
                <a:cxn ang="0">
                  <a:pos x="1" y="16"/>
                </a:cxn>
                <a:cxn ang="0">
                  <a:pos x="0" y="12"/>
                </a:cxn>
                <a:cxn ang="0">
                  <a:pos x="1" y="7"/>
                </a:cxn>
                <a:cxn ang="0">
                  <a:pos x="6" y="3"/>
                </a:cxn>
                <a:cxn ang="0">
                  <a:pos x="13" y="1"/>
                </a:cxn>
                <a:cxn ang="0">
                  <a:pos x="21" y="0"/>
                </a:cxn>
                <a:cxn ang="0">
                  <a:pos x="30" y="1"/>
                </a:cxn>
                <a:cxn ang="0">
                  <a:pos x="37" y="3"/>
                </a:cxn>
                <a:cxn ang="0">
                  <a:pos x="42" y="7"/>
                </a:cxn>
              </a:cxnLst>
              <a:rect l="0" t="0" r="r" b="b"/>
              <a:pathLst>
                <a:path w="43" h="22">
                  <a:moveTo>
                    <a:pt x="42" y="7"/>
                  </a:moveTo>
                  <a:lnTo>
                    <a:pt x="43" y="10"/>
                  </a:lnTo>
                  <a:lnTo>
                    <a:pt x="42" y="15"/>
                  </a:lnTo>
                  <a:lnTo>
                    <a:pt x="37" y="19"/>
                  </a:lnTo>
                  <a:lnTo>
                    <a:pt x="30" y="21"/>
                  </a:lnTo>
                  <a:lnTo>
                    <a:pt x="21" y="22"/>
                  </a:lnTo>
                  <a:lnTo>
                    <a:pt x="13" y="22"/>
                  </a:lnTo>
                  <a:lnTo>
                    <a:pt x="6" y="20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7"/>
                  </a:lnTo>
                  <a:lnTo>
                    <a:pt x="6" y="3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30" y="1"/>
                  </a:lnTo>
                  <a:lnTo>
                    <a:pt x="37" y="3"/>
                  </a:lnTo>
                  <a:lnTo>
                    <a:pt x="42" y="7"/>
                  </a:lnTo>
                  <a:close/>
                </a:path>
              </a:pathLst>
            </a:custGeom>
            <a:solidFill>
              <a:srgbClr val="D39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1" name="Freeform 1159"/>
            <p:cNvSpPr>
              <a:spLocks/>
            </p:cNvSpPr>
            <p:nvPr/>
          </p:nvSpPr>
          <p:spPr bwMode="auto">
            <a:xfrm>
              <a:off x="3055" y="2374"/>
              <a:ext cx="40" cy="21"/>
            </a:xfrm>
            <a:custGeom>
              <a:avLst/>
              <a:gdLst/>
              <a:ahLst/>
              <a:cxnLst>
                <a:cxn ang="0">
                  <a:pos x="39" y="6"/>
                </a:cxn>
                <a:cxn ang="0">
                  <a:pos x="40" y="10"/>
                </a:cxn>
                <a:cxn ang="0">
                  <a:pos x="39" y="14"/>
                </a:cxn>
                <a:cxn ang="0">
                  <a:pos x="34" y="18"/>
                </a:cxn>
                <a:cxn ang="0">
                  <a:pos x="28" y="20"/>
                </a:cxn>
                <a:cxn ang="0">
                  <a:pos x="21" y="21"/>
                </a:cxn>
                <a:cxn ang="0">
                  <a:pos x="13" y="20"/>
                </a:cxn>
                <a:cxn ang="0">
                  <a:pos x="6" y="19"/>
                </a:cxn>
                <a:cxn ang="0">
                  <a:pos x="1" y="15"/>
                </a:cxn>
                <a:cxn ang="0">
                  <a:pos x="0" y="10"/>
                </a:cxn>
                <a:cxn ang="0">
                  <a:pos x="3" y="7"/>
                </a:cxn>
                <a:cxn ang="0">
                  <a:pos x="6" y="3"/>
                </a:cxn>
                <a:cxn ang="0">
                  <a:pos x="13" y="1"/>
                </a:cxn>
                <a:cxn ang="0">
                  <a:pos x="21" y="0"/>
                </a:cxn>
                <a:cxn ang="0">
                  <a:pos x="28" y="1"/>
                </a:cxn>
                <a:cxn ang="0">
                  <a:pos x="35" y="2"/>
                </a:cxn>
                <a:cxn ang="0">
                  <a:pos x="39" y="6"/>
                </a:cxn>
              </a:cxnLst>
              <a:rect l="0" t="0" r="r" b="b"/>
              <a:pathLst>
                <a:path w="40" h="21">
                  <a:moveTo>
                    <a:pt x="39" y="6"/>
                  </a:moveTo>
                  <a:lnTo>
                    <a:pt x="40" y="10"/>
                  </a:lnTo>
                  <a:lnTo>
                    <a:pt x="39" y="14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1" y="21"/>
                  </a:lnTo>
                  <a:lnTo>
                    <a:pt x="13" y="20"/>
                  </a:lnTo>
                  <a:lnTo>
                    <a:pt x="6" y="19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3" y="7"/>
                  </a:lnTo>
                  <a:lnTo>
                    <a:pt x="6" y="3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28" y="1"/>
                  </a:lnTo>
                  <a:lnTo>
                    <a:pt x="35" y="2"/>
                  </a:lnTo>
                  <a:lnTo>
                    <a:pt x="39" y="6"/>
                  </a:lnTo>
                  <a:close/>
                </a:path>
              </a:pathLst>
            </a:custGeom>
            <a:solidFill>
              <a:srgbClr val="D89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2" name="Freeform 1160"/>
            <p:cNvSpPr>
              <a:spLocks/>
            </p:cNvSpPr>
            <p:nvPr/>
          </p:nvSpPr>
          <p:spPr bwMode="auto">
            <a:xfrm>
              <a:off x="3059" y="2375"/>
              <a:ext cx="35" cy="18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5" y="8"/>
                </a:cxn>
                <a:cxn ang="0">
                  <a:pos x="33" y="12"/>
                </a:cxn>
                <a:cxn ang="0">
                  <a:pos x="30" y="14"/>
                </a:cxn>
                <a:cxn ang="0">
                  <a:pos x="24" y="17"/>
                </a:cxn>
                <a:cxn ang="0">
                  <a:pos x="17" y="18"/>
                </a:cxn>
                <a:cxn ang="0">
                  <a:pos x="11" y="17"/>
                </a:cxn>
                <a:cxn ang="0">
                  <a:pos x="5" y="15"/>
                </a:cxn>
                <a:cxn ang="0">
                  <a:pos x="1" y="13"/>
                </a:cxn>
                <a:cxn ang="0">
                  <a:pos x="0" y="9"/>
                </a:cxn>
                <a:cxn ang="0">
                  <a:pos x="1" y="6"/>
                </a:cxn>
                <a:cxn ang="0">
                  <a:pos x="5" y="2"/>
                </a:cxn>
                <a:cxn ang="0">
                  <a:pos x="11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30" y="2"/>
                </a:cxn>
                <a:cxn ang="0">
                  <a:pos x="33" y="5"/>
                </a:cxn>
              </a:cxnLst>
              <a:rect l="0" t="0" r="r" b="b"/>
              <a:pathLst>
                <a:path w="35" h="18">
                  <a:moveTo>
                    <a:pt x="33" y="5"/>
                  </a:moveTo>
                  <a:lnTo>
                    <a:pt x="35" y="8"/>
                  </a:lnTo>
                  <a:lnTo>
                    <a:pt x="33" y="12"/>
                  </a:lnTo>
                  <a:lnTo>
                    <a:pt x="30" y="14"/>
                  </a:lnTo>
                  <a:lnTo>
                    <a:pt x="24" y="17"/>
                  </a:lnTo>
                  <a:lnTo>
                    <a:pt x="17" y="18"/>
                  </a:lnTo>
                  <a:lnTo>
                    <a:pt x="11" y="17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5" y="2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3" y="5"/>
                  </a:lnTo>
                  <a:close/>
                </a:path>
              </a:pathLst>
            </a:custGeom>
            <a:solidFill>
              <a:srgbClr val="DD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3" name="Freeform 1161"/>
            <p:cNvSpPr>
              <a:spLocks/>
            </p:cNvSpPr>
            <p:nvPr/>
          </p:nvSpPr>
          <p:spPr bwMode="auto">
            <a:xfrm>
              <a:off x="3061" y="2375"/>
              <a:ext cx="31" cy="15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31" y="7"/>
                </a:cxn>
                <a:cxn ang="0">
                  <a:pos x="30" y="11"/>
                </a:cxn>
                <a:cxn ang="0">
                  <a:pos x="27" y="13"/>
                </a:cxn>
                <a:cxn ang="0">
                  <a:pos x="22" y="15"/>
                </a:cxn>
                <a:cxn ang="0">
                  <a:pos x="16" y="15"/>
                </a:cxn>
                <a:cxn ang="0">
                  <a:pos x="10" y="15"/>
                </a:cxn>
                <a:cxn ang="0">
                  <a:pos x="5" y="14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3" y="5"/>
                </a:cxn>
                <a:cxn ang="0">
                  <a:pos x="5" y="2"/>
                </a:cxn>
                <a:cxn ang="0">
                  <a:pos x="10" y="1"/>
                </a:cxn>
                <a:cxn ang="0">
                  <a:pos x="16" y="0"/>
                </a:cxn>
                <a:cxn ang="0">
                  <a:pos x="22" y="1"/>
                </a:cxn>
                <a:cxn ang="0">
                  <a:pos x="27" y="2"/>
                </a:cxn>
                <a:cxn ang="0">
                  <a:pos x="30" y="5"/>
                </a:cxn>
              </a:cxnLst>
              <a:rect l="0" t="0" r="r" b="b"/>
              <a:pathLst>
                <a:path w="31" h="15">
                  <a:moveTo>
                    <a:pt x="30" y="5"/>
                  </a:moveTo>
                  <a:lnTo>
                    <a:pt x="31" y="7"/>
                  </a:lnTo>
                  <a:lnTo>
                    <a:pt x="30" y="11"/>
                  </a:lnTo>
                  <a:lnTo>
                    <a:pt x="27" y="13"/>
                  </a:lnTo>
                  <a:lnTo>
                    <a:pt x="22" y="15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5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3" y="5"/>
                  </a:lnTo>
                  <a:lnTo>
                    <a:pt x="5" y="2"/>
                  </a:lnTo>
                  <a:lnTo>
                    <a:pt x="10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rgbClr val="E0A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4" name="Freeform 1162"/>
            <p:cNvSpPr>
              <a:spLocks/>
            </p:cNvSpPr>
            <p:nvPr/>
          </p:nvSpPr>
          <p:spPr bwMode="auto">
            <a:xfrm>
              <a:off x="3065" y="2375"/>
              <a:ext cx="26" cy="14"/>
            </a:xfrm>
            <a:custGeom>
              <a:avLst/>
              <a:gdLst/>
              <a:ahLst/>
              <a:cxnLst>
                <a:cxn ang="0">
                  <a:pos x="25" y="5"/>
                </a:cxn>
                <a:cxn ang="0">
                  <a:pos x="26" y="7"/>
                </a:cxn>
                <a:cxn ang="0">
                  <a:pos x="25" y="9"/>
                </a:cxn>
                <a:cxn ang="0">
                  <a:pos x="23" y="12"/>
                </a:cxn>
                <a:cxn ang="0">
                  <a:pos x="18" y="13"/>
                </a:cxn>
                <a:cxn ang="0">
                  <a:pos x="13" y="14"/>
                </a:cxn>
                <a:cxn ang="0">
                  <a:pos x="8" y="13"/>
                </a:cxn>
                <a:cxn ang="0">
                  <a:pos x="3" y="12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3" y="2"/>
                </a:cxn>
                <a:cxn ang="0">
                  <a:pos x="8" y="1"/>
                </a:cxn>
                <a:cxn ang="0">
                  <a:pos x="13" y="0"/>
                </a:cxn>
                <a:cxn ang="0">
                  <a:pos x="19" y="1"/>
                </a:cxn>
                <a:cxn ang="0">
                  <a:pos x="23" y="2"/>
                </a:cxn>
                <a:cxn ang="0">
                  <a:pos x="25" y="5"/>
                </a:cxn>
              </a:cxnLst>
              <a:rect l="0" t="0" r="r" b="b"/>
              <a:pathLst>
                <a:path w="26" h="14">
                  <a:moveTo>
                    <a:pt x="25" y="5"/>
                  </a:moveTo>
                  <a:lnTo>
                    <a:pt x="26" y="7"/>
                  </a:lnTo>
                  <a:lnTo>
                    <a:pt x="25" y="9"/>
                  </a:lnTo>
                  <a:lnTo>
                    <a:pt x="23" y="12"/>
                  </a:lnTo>
                  <a:lnTo>
                    <a:pt x="18" y="13"/>
                  </a:lnTo>
                  <a:lnTo>
                    <a:pt x="13" y="14"/>
                  </a:lnTo>
                  <a:lnTo>
                    <a:pt x="8" y="13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3" y="2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rgbClr val="E5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5" name="Freeform 1163"/>
            <p:cNvSpPr>
              <a:spLocks/>
            </p:cNvSpPr>
            <p:nvPr/>
          </p:nvSpPr>
          <p:spPr bwMode="auto">
            <a:xfrm>
              <a:off x="3067" y="2376"/>
              <a:ext cx="23" cy="11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5"/>
                </a:cxn>
                <a:cxn ang="0">
                  <a:pos x="22" y="7"/>
                </a:cxn>
                <a:cxn ang="0">
                  <a:pos x="19" y="10"/>
                </a:cxn>
                <a:cxn ang="0">
                  <a:pos x="16" y="11"/>
                </a:cxn>
                <a:cxn ang="0">
                  <a:pos x="11" y="11"/>
                </a:cxn>
                <a:cxn ang="0">
                  <a:pos x="7" y="11"/>
                </a:cxn>
                <a:cxn ang="0">
                  <a:pos x="4" y="10"/>
                </a:cxn>
                <a:cxn ang="0">
                  <a:pos x="1" y="7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4" y="1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1" y="1"/>
                </a:cxn>
                <a:cxn ang="0">
                  <a:pos x="23" y="2"/>
                </a:cxn>
              </a:cxnLst>
              <a:rect l="0" t="0" r="r" b="b"/>
              <a:pathLst>
                <a:path w="23" h="11">
                  <a:moveTo>
                    <a:pt x="23" y="2"/>
                  </a:moveTo>
                  <a:lnTo>
                    <a:pt x="23" y="5"/>
                  </a:lnTo>
                  <a:lnTo>
                    <a:pt x="22" y="7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4" y="10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3" y="2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6" name="Freeform 1164"/>
            <p:cNvSpPr>
              <a:spLocks/>
            </p:cNvSpPr>
            <p:nvPr/>
          </p:nvSpPr>
          <p:spPr bwMode="auto">
            <a:xfrm>
              <a:off x="2812" y="1730"/>
              <a:ext cx="78" cy="8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7" y="2"/>
                </a:cxn>
                <a:cxn ang="0">
                  <a:pos x="54" y="4"/>
                </a:cxn>
                <a:cxn ang="0">
                  <a:pos x="60" y="8"/>
                </a:cxn>
                <a:cxn ang="0">
                  <a:pos x="66" y="12"/>
                </a:cxn>
                <a:cxn ang="0">
                  <a:pos x="71" y="20"/>
                </a:cxn>
                <a:cxn ang="0">
                  <a:pos x="74" y="27"/>
                </a:cxn>
                <a:cxn ang="0">
                  <a:pos x="77" y="34"/>
                </a:cxn>
                <a:cxn ang="0">
                  <a:pos x="78" y="42"/>
                </a:cxn>
                <a:cxn ang="0">
                  <a:pos x="77" y="51"/>
                </a:cxn>
                <a:cxn ang="0">
                  <a:pos x="74" y="59"/>
                </a:cxn>
                <a:cxn ang="0">
                  <a:pos x="71" y="66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54" y="82"/>
                </a:cxn>
                <a:cxn ang="0">
                  <a:pos x="47" y="84"/>
                </a:cxn>
                <a:cxn ang="0">
                  <a:pos x="38" y="86"/>
                </a:cxn>
                <a:cxn ang="0">
                  <a:pos x="31" y="84"/>
                </a:cxn>
                <a:cxn ang="0">
                  <a:pos x="24" y="82"/>
                </a:cxn>
                <a:cxn ang="0">
                  <a:pos x="17" y="78"/>
                </a:cxn>
                <a:cxn ang="0">
                  <a:pos x="12" y="72"/>
                </a:cxn>
                <a:cxn ang="0">
                  <a:pos x="7" y="66"/>
                </a:cxn>
                <a:cxn ang="0">
                  <a:pos x="3" y="59"/>
                </a:cxn>
                <a:cxn ang="0">
                  <a:pos x="1" y="51"/>
                </a:cxn>
                <a:cxn ang="0">
                  <a:pos x="0" y="42"/>
                </a:cxn>
                <a:cxn ang="0">
                  <a:pos x="1" y="34"/>
                </a:cxn>
                <a:cxn ang="0">
                  <a:pos x="3" y="27"/>
                </a:cxn>
                <a:cxn ang="0">
                  <a:pos x="7" y="20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24" y="4"/>
                </a:cxn>
                <a:cxn ang="0">
                  <a:pos x="31" y="2"/>
                </a:cxn>
                <a:cxn ang="0">
                  <a:pos x="38" y="0"/>
                </a:cxn>
              </a:cxnLst>
              <a:rect l="0" t="0" r="r" b="b"/>
              <a:pathLst>
                <a:path w="78" h="86">
                  <a:moveTo>
                    <a:pt x="38" y="0"/>
                  </a:moveTo>
                  <a:lnTo>
                    <a:pt x="47" y="2"/>
                  </a:lnTo>
                  <a:lnTo>
                    <a:pt x="54" y="4"/>
                  </a:lnTo>
                  <a:lnTo>
                    <a:pt x="60" y="8"/>
                  </a:lnTo>
                  <a:lnTo>
                    <a:pt x="66" y="12"/>
                  </a:lnTo>
                  <a:lnTo>
                    <a:pt x="71" y="20"/>
                  </a:lnTo>
                  <a:lnTo>
                    <a:pt x="74" y="27"/>
                  </a:lnTo>
                  <a:lnTo>
                    <a:pt x="77" y="34"/>
                  </a:lnTo>
                  <a:lnTo>
                    <a:pt x="78" y="42"/>
                  </a:lnTo>
                  <a:lnTo>
                    <a:pt x="77" y="51"/>
                  </a:lnTo>
                  <a:lnTo>
                    <a:pt x="74" y="59"/>
                  </a:lnTo>
                  <a:lnTo>
                    <a:pt x="71" y="66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54" y="82"/>
                  </a:lnTo>
                  <a:lnTo>
                    <a:pt x="47" y="84"/>
                  </a:lnTo>
                  <a:lnTo>
                    <a:pt x="38" y="86"/>
                  </a:lnTo>
                  <a:lnTo>
                    <a:pt x="31" y="84"/>
                  </a:lnTo>
                  <a:lnTo>
                    <a:pt x="24" y="82"/>
                  </a:lnTo>
                  <a:lnTo>
                    <a:pt x="17" y="78"/>
                  </a:lnTo>
                  <a:lnTo>
                    <a:pt x="12" y="72"/>
                  </a:lnTo>
                  <a:lnTo>
                    <a:pt x="7" y="66"/>
                  </a:lnTo>
                  <a:lnTo>
                    <a:pt x="3" y="59"/>
                  </a:lnTo>
                  <a:lnTo>
                    <a:pt x="1" y="51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3" y="27"/>
                  </a:lnTo>
                  <a:lnTo>
                    <a:pt x="7" y="20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24" y="4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7" name="Freeform 1165"/>
            <p:cNvSpPr>
              <a:spLocks/>
            </p:cNvSpPr>
            <p:nvPr/>
          </p:nvSpPr>
          <p:spPr bwMode="auto">
            <a:xfrm>
              <a:off x="2788" y="1967"/>
              <a:ext cx="30" cy="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5" y="5"/>
                </a:cxn>
                <a:cxn ang="0">
                  <a:pos x="29" y="9"/>
                </a:cxn>
                <a:cxn ang="0">
                  <a:pos x="30" y="17"/>
                </a:cxn>
                <a:cxn ang="0">
                  <a:pos x="29" y="23"/>
                </a:cxn>
                <a:cxn ang="0">
                  <a:pos x="25" y="29"/>
                </a:cxn>
                <a:cxn ang="0">
                  <a:pos x="20" y="32"/>
                </a:cxn>
                <a:cxn ang="0">
                  <a:pos x="14" y="33"/>
                </a:cxn>
                <a:cxn ang="0">
                  <a:pos x="8" y="32"/>
                </a:cxn>
                <a:cxn ang="0">
                  <a:pos x="3" y="29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1" y="9"/>
                </a:cxn>
                <a:cxn ang="0">
                  <a:pos x="3" y="5"/>
                </a:cxn>
                <a:cxn ang="0">
                  <a:pos x="8" y="1"/>
                </a:cxn>
                <a:cxn ang="0">
                  <a:pos x="14" y="0"/>
                </a:cxn>
              </a:cxnLst>
              <a:rect l="0" t="0" r="r" b="b"/>
              <a:pathLst>
                <a:path w="30" h="33">
                  <a:moveTo>
                    <a:pt x="14" y="0"/>
                  </a:moveTo>
                  <a:lnTo>
                    <a:pt x="20" y="1"/>
                  </a:lnTo>
                  <a:lnTo>
                    <a:pt x="25" y="5"/>
                  </a:lnTo>
                  <a:lnTo>
                    <a:pt x="29" y="9"/>
                  </a:lnTo>
                  <a:lnTo>
                    <a:pt x="30" y="17"/>
                  </a:lnTo>
                  <a:lnTo>
                    <a:pt x="29" y="23"/>
                  </a:lnTo>
                  <a:lnTo>
                    <a:pt x="25" y="29"/>
                  </a:lnTo>
                  <a:lnTo>
                    <a:pt x="20" y="32"/>
                  </a:lnTo>
                  <a:lnTo>
                    <a:pt x="14" y="33"/>
                  </a:lnTo>
                  <a:lnTo>
                    <a:pt x="8" y="32"/>
                  </a:lnTo>
                  <a:lnTo>
                    <a:pt x="3" y="29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1" y="9"/>
                  </a:lnTo>
                  <a:lnTo>
                    <a:pt x="3" y="5"/>
                  </a:lnTo>
                  <a:lnTo>
                    <a:pt x="8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8" name="Freeform 1166"/>
            <p:cNvSpPr>
              <a:spLocks/>
            </p:cNvSpPr>
            <p:nvPr/>
          </p:nvSpPr>
          <p:spPr bwMode="auto">
            <a:xfrm>
              <a:off x="2536" y="2772"/>
              <a:ext cx="42" cy="4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9" y="1"/>
                </a:cxn>
                <a:cxn ang="0">
                  <a:pos x="36" y="6"/>
                </a:cxn>
                <a:cxn ang="0">
                  <a:pos x="41" y="13"/>
                </a:cxn>
                <a:cxn ang="0">
                  <a:pos x="42" y="23"/>
                </a:cxn>
                <a:cxn ang="0">
                  <a:pos x="41" y="31"/>
                </a:cxn>
                <a:cxn ang="0">
                  <a:pos x="36" y="38"/>
                </a:cxn>
                <a:cxn ang="0">
                  <a:pos x="29" y="43"/>
                </a:cxn>
                <a:cxn ang="0">
                  <a:pos x="20" y="46"/>
                </a:cxn>
                <a:cxn ang="0">
                  <a:pos x="13" y="43"/>
                </a:cxn>
                <a:cxn ang="0">
                  <a:pos x="6" y="38"/>
                </a:cxn>
                <a:cxn ang="0">
                  <a:pos x="1" y="31"/>
                </a:cxn>
                <a:cxn ang="0">
                  <a:pos x="0" y="23"/>
                </a:cxn>
                <a:cxn ang="0">
                  <a:pos x="1" y="13"/>
                </a:cxn>
                <a:cxn ang="0">
                  <a:pos x="6" y="6"/>
                </a:cxn>
                <a:cxn ang="0">
                  <a:pos x="13" y="1"/>
                </a:cxn>
                <a:cxn ang="0">
                  <a:pos x="20" y="0"/>
                </a:cxn>
              </a:cxnLst>
              <a:rect l="0" t="0" r="r" b="b"/>
              <a:pathLst>
                <a:path w="42" h="46">
                  <a:moveTo>
                    <a:pt x="20" y="0"/>
                  </a:moveTo>
                  <a:lnTo>
                    <a:pt x="29" y="1"/>
                  </a:lnTo>
                  <a:lnTo>
                    <a:pt x="36" y="6"/>
                  </a:lnTo>
                  <a:lnTo>
                    <a:pt x="41" y="13"/>
                  </a:lnTo>
                  <a:lnTo>
                    <a:pt x="42" y="23"/>
                  </a:lnTo>
                  <a:lnTo>
                    <a:pt x="41" y="31"/>
                  </a:lnTo>
                  <a:lnTo>
                    <a:pt x="36" y="38"/>
                  </a:lnTo>
                  <a:lnTo>
                    <a:pt x="29" y="43"/>
                  </a:lnTo>
                  <a:lnTo>
                    <a:pt x="20" y="46"/>
                  </a:lnTo>
                  <a:lnTo>
                    <a:pt x="13" y="43"/>
                  </a:lnTo>
                  <a:lnTo>
                    <a:pt x="6" y="38"/>
                  </a:lnTo>
                  <a:lnTo>
                    <a:pt x="1" y="31"/>
                  </a:lnTo>
                  <a:lnTo>
                    <a:pt x="0" y="23"/>
                  </a:lnTo>
                  <a:lnTo>
                    <a:pt x="1" y="13"/>
                  </a:lnTo>
                  <a:lnTo>
                    <a:pt x="6" y="6"/>
                  </a:lnTo>
                  <a:lnTo>
                    <a:pt x="13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599" name="Freeform 1167"/>
            <p:cNvSpPr>
              <a:spLocks/>
            </p:cNvSpPr>
            <p:nvPr/>
          </p:nvSpPr>
          <p:spPr bwMode="auto">
            <a:xfrm>
              <a:off x="2953" y="2396"/>
              <a:ext cx="481" cy="122"/>
            </a:xfrm>
            <a:custGeom>
              <a:avLst/>
              <a:gdLst/>
              <a:ahLst/>
              <a:cxnLst>
                <a:cxn ang="0">
                  <a:pos x="43" y="87"/>
                </a:cxn>
                <a:cxn ang="0">
                  <a:pos x="284" y="96"/>
                </a:cxn>
                <a:cxn ang="0">
                  <a:pos x="400" y="30"/>
                </a:cxn>
                <a:cxn ang="0">
                  <a:pos x="133" y="17"/>
                </a:cxn>
                <a:cxn ang="0">
                  <a:pos x="163" y="0"/>
                </a:cxn>
                <a:cxn ang="0">
                  <a:pos x="481" y="14"/>
                </a:cxn>
                <a:cxn ang="0">
                  <a:pos x="340" y="122"/>
                </a:cxn>
                <a:cxn ang="0">
                  <a:pos x="0" y="113"/>
                </a:cxn>
                <a:cxn ang="0">
                  <a:pos x="43" y="87"/>
                </a:cxn>
              </a:cxnLst>
              <a:rect l="0" t="0" r="r" b="b"/>
              <a:pathLst>
                <a:path w="481" h="122">
                  <a:moveTo>
                    <a:pt x="43" y="87"/>
                  </a:moveTo>
                  <a:lnTo>
                    <a:pt x="284" y="96"/>
                  </a:lnTo>
                  <a:lnTo>
                    <a:pt x="400" y="30"/>
                  </a:lnTo>
                  <a:lnTo>
                    <a:pt x="133" y="17"/>
                  </a:lnTo>
                  <a:lnTo>
                    <a:pt x="163" y="0"/>
                  </a:lnTo>
                  <a:lnTo>
                    <a:pt x="481" y="14"/>
                  </a:lnTo>
                  <a:lnTo>
                    <a:pt x="340" y="122"/>
                  </a:lnTo>
                  <a:lnTo>
                    <a:pt x="0" y="113"/>
                  </a:lnTo>
                  <a:lnTo>
                    <a:pt x="43" y="87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0" name="Freeform 1168"/>
            <p:cNvSpPr>
              <a:spLocks/>
            </p:cNvSpPr>
            <p:nvPr/>
          </p:nvSpPr>
          <p:spPr bwMode="auto">
            <a:xfrm>
              <a:off x="2817" y="2846"/>
              <a:ext cx="274" cy="9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274" y="24"/>
                </a:cxn>
                <a:cxn ang="0">
                  <a:pos x="268" y="95"/>
                </a:cxn>
                <a:cxn ang="0">
                  <a:pos x="0" y="71"/>
                </a:cxn>
                <a:cxn ang="0">
                  <a:pos x="6" y="0"/>
                </a:cxn>
              </a:cxnLst>
              <a:rect l="0" t="0" r="r" b="b"/>
              <a:pathLst>
                <a:path w="274" h="95">
                  <a:moveTo>
                    <a:pt x="6" y="0"/>
                  </a:moveTo>
                  <a:lnTo>
                    <a:pt x="274" y="24"/>
                  </a:lnTo>
                  <a:lnTo>
                    <a:pt x="268" y="95"/>
                  </a:lnTo>
                  <a:lnTo>
                    <a:pt x="0" y="7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1" name="Freeform 1169"/>
            <p:cNvSpPr>
              <a:spLocks/>
            </p:cNvSpPr>
            <p:nvPr/>
          </p:nvSpPr>
          <p:spPr bwMode="auto">
            <a:xfrm>
              <a:off x="2818" y="2863"/>
              <a:ext cx="272" cy="6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72" y="24"/>
                </a:cxn>
                <a:cxn ang="0">
                  <a:pos x="267" y="67"/>
                </a:cxn>
                <a:cxn ang="0">
                  <a:pos x="0" y="43"/>
                </a:cxn>
                <a:cxn ang="0">
                  <a:pos x="3" y="0"/>
                </a:cxn>
              </a:cxnLst>
              <a:rect l="0" t="0" r="r" b="b"/>
              <a:pathLst>
                <a:path w="272" h="67">
                  <a:moveTo>
                    <a:pt x="3" y="0"/>
                  </a:moveTo>
                  <a:lnTo>
                    <a:pt x="272" y="24"/>
                  </a:lnTo>
                  <a:lnTo>
                    <a:pt x="267" y="67"/>
                  </a:lnTo>
                  <a:lnTo>
                    <a:pt x="0" y="4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B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2" name="Freeform 1170"/>
            <p:cNvSpPr>
              <a:spLocks/>
            </p:cNvSpPr>
            <p:nvPr/>
          </p:nvSpPr>
          <p:spPr bwMode="auto">
            <a:xfrm>
              <a:off x="2819" y="2876"/>
              <a:ext cx="270" cy="4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70" y="24"/>
                </a:cxn>
                <a:cxn ang="0">
                  <a:pos x="267" y="41"/>
                </a:cxn>
                <a:cxn ang="0">
                  <a:pos x="0" y="17"/>
                </a:cxn>
                <a:cxn ang="0">
                  <a:pos x="1" y="0"/>
                </a:cxn>
              </a:cxnLst>
              <a:rect l="0" t="0" r="r" b="b"/>
              <a:pathLst>
                <a:path w="270" h="41">
                  <a:moveTo>
                    <a:pt x="1" y="0"/>
                  </a:moveTo>
                  <a:lnTo>
                    <a:pt x="270" y="24"/>
                  </a:lnTo>
                  <a:lnTo>
                    <a:pt x="267" y="41"/>
                  </a:lnTo>
                  <a:lnTo>
                    <a:pt x="0" y="1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1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3" name="Freeform 1171"/>
            <p:cNvSpPr>
              <a:spLocks/>
            </p:cNvSpPr>
            <p:nvPr/>
          </p:nvSpPr>
          <p:spPr bwMode="auto">
            <a:xfrm>
              <a:off x="3031" y="2851"/>
              <a:ext cx="107" cy="13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35" y="5"/>
                </a:cxn>
                <a:cxn ang="0">
                  <a:pos x="5" y="42"/>
                </a:cxn>
                <a:cxn ang="0">
                  <a:pos x="0" y="73"/>
                </a:cxn>
                <a:cxn ang="0">
                  <a:pos x="35" y="126"/>
                </a:cxn>
                <a:cxn ang="0">
                  <a:pos x="107" y="135"/>
                </a:cxn>
                <a:cxn ang="0">
                  <a:pos x="95" y="96"/>
                </a:cxn>
                <a:cxn ang="0">
                  <a:pos x="49" y="77"/>
                </a:cxn>
                <a:cxn ang="0">
                  <a:pos x="49" y="35"/>
                </a:cxn>
                <a:cxn ang="0">
                  <a:pos x="91" y="31"/>
                </a:cxn>
                <a:cxn ang="0">
                  <a:pos x="91" y="0"/>
                </a:cxn>
              </a:cxnLst>
              <a:rect l="0" t="0" r="r" b="b"/>
              <a:pathLst>
                <a:path w="107" h="135">
                  <a:moveTo>
                    <a:pt x="91" y="0"/>
                  </a:moveTo>
                  <a:lnTo>
                    <a:pt x="35" y="5"/>
                  </a:lnTo>
                  <a:lnTo>
                    <a:pt x="5" y="42"/>
                  </a:lnTo>
                  <a:lnTo>
                    <a:pt x="0" y="73"/>
                  </a:lnTo>
                  <a:lnTo>
                    <a:pt x="35" y="126"/>
                  </a:lnTo>
                  <a:lnTo>
                    <a:pt x="107" y="135"/>
                  </a:lnTo>
                  <a:lnTo>
                    <a:pt x="95" y="96"/>
                  </a:lnTo>
                  <a:lnTo>
                    <a:pt x="49" y="77"/>
                  </a:lnTo>
                  <a:lnTo>
                    <a:pt x="49" y="35"/>
                  </a:lnTo>
                  <a:lnTo>
                    <a:pt x="91" y="3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4" name="Freeform 1172"/>
            <p:cNvSpPr>
              <a:spLocks/>
            </p:cNvSpPr>
            <p:nvPr/>
          </p:nvSpPr>
          <p:spPr bwMode="auto">
            <a:xfrm>
              <a:off x="3097" y="2802"/>
              <a:ext cx="179" cy="200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6" y="42"/>
                </a:cxn>
                <a:cxn ang="0">
                  <a:pos x="0" y="91"/>
                </a:cxn>
                <a:cxn ang="0">
                  <a:pos x="7" y="124"/>
                </a:cxn>
                <a:cxn ang="0">
                  <a:pos x="18" y="150"/>
                </a:cxn>
                <a:cxn ang="0">
                  <a:pos x="31" y="170"/>
                </a:cxn>
                <a:cxn ang="0">
                  <a:pos x="49" y="184"/>
                </a:cxn>
                <a:cxn ang="0">
                  <a:pos x="70" y="193"/>
                </a:cxn>
                <a:cxn ang="0">
                  <a:pos x="95" y="198"/>
                </a:cxn>
                <a:cxn ang="0">
                  <a:pos x="124" y="200"/>
                </a:cxn>
                <a:cxn ang="0">
                  <a:pos x="157" y="198"/>
                </a:cxn>
                <a:cxn ang="0">
                  <a:pos x="175" y="155"/>
                </a:cxn>
                <a:cxn ang="0">
                  <a:pos x="179" y="118"/>
                </a:cxn>
                <a:cxn ang="0">
                  <a:pos x="170" y="84"/>
                </a:cxn>
                <a:cxn ang="0">
                  <a:pos x="155" y="56"/>
                </a:cxn>
                <a:cxn ang="0">
                  <a:pos x="132" y="34"/>
                </a:cxn>
                <a:cxn ang="0">
                  <a:pos x="105" y="17"/>
                </a:cxn>
                <a:cxn ang="0">
                  <a:pos x="77" y="6"/>
                </a:cxn>
                <a:cxn ang="0">
                  <a:pos x="49" y="0"/>
                </a:cxn>
              </a:cxnLst>
              <a:rect l="0" t="0" r="r" b="b"/>
              <a:pathLst>
                <a:path w="179" h="200">
                  <a:moveTo>
                    <a:pt x="49" y="0"/>
                  </a:moveTo>
                  <a:lnTo>
                    <a:pt x="6" y="42"/>
                  </a:lnTo>
                  <a:lnTo>
                    <a:pt x="0" y="91"/>
                  </a:lnTo>
                  <a:lnTo>
                    <a:pt x="7" y="124"/>
                  </a:lnTo>
                  <a:lnTo>
                    <a:pt x="18" y="150"/>
                  </a:lnTo>
                  <a:lnTo>
                    <a:pt x="31" y="170"/>
                  </a:lnTo>
                  <a:lnTo>
                    <a:pt x="49" y="184"/>
                  </a:lnTo>
                  <a:lnTo>
                    <a:pt x="70" y="193"/>
                  </a:lnTo>
                  <a:lnTo>
                    <a:pt x="95" y="198"/>
                  </a:lnTo>
                  <a:lnTo>
                    <a:pt x="124" y="200"/>
                  </a:lnTo>
                  <a:lnTo>
                    <a:pt x="157" y="198"/>
                  </a:lnTo>
                  <a:lnTo>
                    <a:pt x="175" y="155"/>
                  </a:lnTo>
                  <a:lnTo>
                    <a:pt x="179" y="118"/>
                  </a:lnTo>
                  <a:lnTo>
                    <a:pt x="170" y="84"/>
                  </a:lnTo>
                  <a:lnTo>
                    <a:pt x="155" y="56"/>
                  </a:lnTo>
                  <a:lnTo>
                    <a:pt x="132" y="34"/>
                  </a:lnTo>
                  <a:lnTo>
                    <a:pt x="105" y="17"/>
                  </a:lnTo>
                  <a:lnTo>
                    <a:pt x="77" y="6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5" name="Freeform 1173"/>
            <p:cNvSpPr>
              <a:spLocks/>
            </p:cNvSpPr>
            <p:nvPr/>
          </p:nvSpPr>
          <p:spPr bwMode="auto">
            <a:xfrm>
              <a:off x="3138" y="2795"/>
              <a:ext cx="144" cy="203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34" y="0"/>
                </a:cxn>
                <a:cxn ang="0">
                  <a:pos x="47" y="1"/>
                </a:cxn>
                <a:cxn ang="0">
                  <a:pos x="60" y="6"/>
                </a:cxn>
                <a:cxn ang="0">
                  <a:pos x="73" y="13"/>
                </a:cxn>
                <a:cxn ang="0">
                  <a:pos x="86" y="25"/>
                </a:cxn>
                <a:cxn ang="0">
                  <a:pos x="99" y="39"/>
                </a:cxn>
                <a:cxn ang="0">
                  <a:pos x="113" y="55"/>
                </a:cxn>
                <a:cxn ang="0">
                  <a:pos x="123" y="74"/>
                </a:cxn>
                <a:cxn ang="0">
                  <a:pos x="139" y="114"/>
                </a:cxn>
                <a:cxn ang="0">
                  <a:pos x="144" y="151"/>
                </a:cxn>
                <a:cxn ang="0">
                  <a:pos x="138" y="181"/>
                </a:cxn>
                <a:cxn ang="0">
                  <a:pos x="121" y="199"/>
                </a:cxn>
                <a:cxn ang="0">
                  <a:pos x="110" y="203"/>
                </a:cxn>
                <a:cxn ang="0">
                  <a:pos x="97" y="201"/>
                </a:cxn>
                <a:cxn ang="0">
                  <a:pos x="84" y="197"/>
                </a:cxn>
                <a:cxn ang="0">
                  <a:pos x="71" y="188"/>
                </a:cxn>
                <a:cxn ang="0">
                  <a:pos x="58" y="177"/>
                </a:cxn>
                <a:cxn ang="0">
                  <a:pos x="44" y="163"/>
                </a:cxn>
                <a:cxn ang="0">
                  <a:pos x="31" y="146"/>
                </a:cxn>
                <a:cxn ang="0">
                  <a:pos x="20" y="127"/>
                </a:cxn>
                <a:cxn ang="0">
                  <a:pos x="5" y="87"/>
                </a:cxn>
                <a:cxn ang="0">
                  <a:pos x="0" y="50"/>
                </a:cxn>
                <a:cxn ang="0">
                  <a:pos x="6" y="21"/>
                </a:cxn>
                <a:cxn ang="0">
                  <a:pos x="23" y="3"/>
                </a:cxn>
              </a:cxnLst>
              <a:rect l="0" t="0" r="r" b="b"/>
              <a:pathLst>
                <a:path w="144" h="203">
                  <a:moveTo>
                    <a:pt x="23" y="3"/>
                  </a:moveTo>
                  <a:lnTo>
                    <a:pt x="34" y="0"/>
                  </a:lnTo>
                  <a:lnTo>
                    <a:pt x="47" y="1"/>
                  </a:lnTo>
                  <a:lnTo>
                    <a:pt x="60" y="6"/>
                  </a:lnTo>
                  <a:lnTo>
                    <a:pt x="73" y="13"/>
                  </a:lnTo>
                  <a:lnTo>
                    <a:pt x="86" y="25"/>
                  </a:lnTo>
                  <a:lnTo>
                    <a:pt x="99" y="39"/>
                  </a:lnTo>
                  <a:lnTo>
                    <a:pt x="113" y="55"/>
                  </a:lnTo>
                  <a:lnTo>
                    <a:pt x="123" y="74"/>
                  </a:lnTo>
                  <a:lnTo>
                    <a:pt x="139" y="114"/>
                  </a:lnTo>
                  <a:lnTo>
                    <a:pt x="144" y="151"/>
                  </a:lnTo>
                  <a:lnTo>
                    <a:pt x="138" y="181"/>
                  </a:lnTo>
                  <a:lnTo>
                    <a:pt x="121" y="199"/>
                  </a:lnTo>
                  <a:lnTo>
                    <a:pt x="110" y="203"/>
                  </a:lnTo>
                  <a:lnTo>
                    <a:pt x="97" y="201"/>
                  </a:lnTo>
                  <a:lnTo>
                    <a:pt x="84" y="197"/>
                  </a:lnTo>
                  <a:lnTo>
                    <a:pt x="71" y="188"/>
                  </a:lnTo>
                  <a:lnTo>
                    <a:pt x="58" y="177"/>
                  </a:lnTo>
                  <a:lnTo>
                    <a:pt x="44" y="163"/>
                  </a:lnTo>
                  <a:lnTo>
                    <a:pt x="31" y="146"/>
                  </a:lnTo>
                  <a:lnTo>
                    <a:pt x="20" y="127"/>
                  </a:lnTo>
                  <a:lnTo>
                    <a:pt x="5" y="87"/>
                  </a:lnTo>
                  <a:lnTo>
                    <a:pt x="0" y="50"/>
                  </a:lnTo>
                  <a:lnTo>
                    <a:pt x="6" y="21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6" name="Freeform 1174"/>
            <p:cNvSpPr>
              <a:spLocks/>
            </p:cNvSpPr>
            <p:nvPr/>
          </p:nvSpPr>
          <p:spPr bwMode="auto">
            <a:xfrm>
              <a:off x="3143" y="2801"/>
              <a:ext cx="136" cy="193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1" y="0"/>
                </a:cxn>
                <a:cxn ang="0">
                  <a:pos x="43" y="0"/>
                </a:cxn>
                <a:cxn ang="0">
                  <a:pos x="56" y="5"/>
                </a:cxn>
                <a:cxn ang="0">
                  <a:pos x="69" y="12"/>
                </a:cxn>
                <a:cxn ang="0">
                  <a:pos x="82" y="23"/>
                </a:cxn>
                <a:cxn ang="0">
                  <a:pos x="94" y="36"/>
                </a:cxn>
                <a:cxn ang="0">
                  <a:pos x="106" y="53"/>
                </a:cxn>
                <a:cxn ang="0">
                  <a:pos x="117" y="71"/>
                </a:cxn>
                <a:cxn ang="0">
                  <a:pos x="132" y="109"/>
                </a:cxn>
                <a:cxn ang="0">
                  <a:pos x="136" y="144"/>
                </a:cxn>
                <a:cxn ang="0">
                  <a:pos x="130" y="173"/>
                </a:cxn>
                <a:cxn ang="0">
                  <a:pos x="115" y="189"/>
                </a:cxn>
                <a:cxn ang="0">
                  <a:pos x="104" y="193"/>
                </a:cxn>
                <a:cxn ang="0">
                  <a:pos x="92" y="192"/>
                </a:cxn>
                <a:cxn ang="0">
                  <a:pos x="80" y="188"/>
                </a:cxn>
                <a:cxn ang="0">
                  <a:pos x="67" y="180"/>
                </a:cxn>
                <a:cxn ang="0">
                  <a:pos x="54" y="169"/>
                </a:cxn>
                <a:cxn ang="0">
                  <a:pos x="41" y="156"/>
                </a:cxn>
                <a:cxn ang="0">
                  <a:pos x="30" y="139"/>
                </a:cxn>
                <a:cxn ang="0">
                  <a:pos x="19" y="121"/>
                </a:cxn>
                <a:cxn ang="0">
                  <a:pos x="5" y="83"/>
                </a:cxn>
                <a:cxn ang="0">
                  <a:pos x="0" y="48"/>
                </a:cxn>
                <a:cxn ang="0">
                  <a:pos x="5" y="19"/>
                </a:cxn>
                <a:cxn ang="0">
                  <a:pos x="20" y="2"/>
                </a:cxn>
              </a:cxnLst>
              <a:rect l="0" t="0" r="r" b="b"/>
              <a:pathLst>
                <a:path w="136" h="193">
                  <a:moveTo>
                    <a:pt x="20" y="2"/>
                  </a:moveTo>
                  <a:lnTo>
                    <a:pt x="31" y="0"/>
                  </a:lnTo>
                  <a:lnTo>
                    <a:pt x="43" y="0"/>
                  </a:lnTo>
                  <a:lnTo>
                    <a:pt x="56" y="5"/>
                  </a:lnTo>
                  <a:lnTo>
                    <a:pt x="69" y="12"/>
                  </a:lnTo>
                  <a:lnTo>
                    <a:pt x="82" y="23"/>
                  </a:lnTo>
                  <a:lnTo>
                    <a:pt x="94" y="36"/>
                  </a:lnTo>
                  <a:lnTo>
                    <a:pt x="106" y="53"/>
                  </a:lnTo>
                  <a:lnTo>
                    <a:pt x="117" y="71"/>
                  </a:lnTo>
                  <a:lnTo>
                    <a:pt x="132" y="109"/>
                  </a:lnTo>
                  <a:lnTo>
                    <a:pt x="136" y="144"/>
                  </a:lnTo>
                  <a:lnTo>
                    <a:pt x="130" y="173"/>
                  </a:lnTo>
                  <a:lnTo>
                    <a:pt x="115" y="189"/>
                  </a:lnTo>
                  <a:lnTo>
                    <a:pt x="104" y="193"/>
                  </a:lnTo>
                  <a:lnTo>
                    <a:pt x="92" y="192"/>
                  </a:lnTo>
                  <a:lnTo>
                    <a:pt x="80" y="188"/>
                  </a:lnTo>
                  <a:lnTo>
                    <a:pt x="67" y="180"/>
                  </a:lnTo>
                  <a:lnTo>
                    <a:pt x="54" y="169"/>
                  </a:lnTo>
                  <a:lnTo>
                    <a:pt x="41" y="156"/>
                  </a:lnTo>
                  <a:lnTo>
                    <a:pt x="30" y="139"/>
                  </a:lnTo>
                  <a:lnTo>
                    <a:pt x="19" y="121"/>
                  </a:lnTo>
                  <a:lnTo>
                    <a:pt x="5" y="83"/>
                  </a:lnTo>
                  <a:lnTo>
                    <a:pt x="0" y="48"/>
                  </a:lnTo>
                  <a:lnTo>
                    <a:pt x="5" y="19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934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7" name="Freeform 1175"/>
            <p:cNvSpPr>
              <a:spLocks/>
            </p:cNvSpPr>
            <p:nvPr/>
          </p:nvSpPr>
          <p:spPr bwMode="auto">
            <a:xfrm>
              <a:off x="3146" y="2806"/>
              <a:ext cx="131" cy="184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30" y="0"/>
                </a:cxn>
                <a:cxn ang="0">
                  <a:pos x="42" y="1"/>
                </a:cxn>
                <a:cxn ang="0">
                  <a:pos x="54" y="4"/>
                </a:cxn>
                <a:cxn ang="0">
                  <a:pos x="66" y="12"/>
                </a:cxn>
                <a:cxn ang="0">
                  <a:pos x="79" y="22"/>
                </a:cxn>
                <a:cxn ang="0">
                  <a:pos x="91" y="36"/>
                </a:cxn>
                <a:cxn ang="0">
                  <a:pos x="103" y="50"/>
                </a:cxn>
                <a:cxn ang="0">
                  <a:pos x="113" y="68"/>
                </a:cxn>
                <a:cxn ang="0">
                  <a:pos x="127" y="105"/>
                </a:cxn>
                <a:cxn ang="0">
                  <a:pos x="131" y="139"/>
                </a:cxn>
                <a:cxn ang="0">
                  <a:pos x="126" y="165"/>
                </a:cxn>
                <a:cxn ang="0">
                  <a:pos x="111" y="182"/>
                </a:cxn>
                <a:cxn ang="0">
                  <a:pos x="101" y="184"/>
                </a:cxn>
                <a:cxn ang="0">
                  <a:pos x="89" y="184"/>
                </a:cxn>
                <a:cxn ang="0">
                  <a:pos x="77" y="180"/>
                </a:cxn>
                <a:cxn ang="0">
                  <a:pos x="65" y="172"/>
                </a:cxn>
                <a:cxn ang="0">
                  <a:pos x="52" y="162"/>
                </a:cxn>
                <a:cxn ang="0">
                  <a:pos x="40" y="148"/>
                </a:cxn>
                <a:cxn ang="0">
                  <a:pos x="28" y="134"/>
                </a:cxn>
                <a:cxn ang="0">
                  <a:pos x="18" y="116"/>
                </a:cxn>
                <a:cxn ang="0">
                  <a:pos x="4" y="80"/>
                </a:cxn>
                <a:cxn ang="0">
                  <a:pos x="0" y="46"/>
                </a:cxn>
                <a:cxn ang="0">
                  <a:pos x="5" y="20"/>
                </a:cxn>
                <a:cxn ang="0">
                  <a:pos x="20" y="3"/>
                </a:cxn>
              </a:cxnLst>
              <a:rect l="0" t="0" r="r" b="b"/>
              <a:pathLst>
                <a:path w="131" h="184">
                  <a:moveTo>
                    <a:pt x="20" y="3"/>
                  </a:moveTo>
                  <a:lnTo>
                    <a:pt x="30" y="0"/>
                  </a:lnTo>
                  <a:lnTo>
                    <a:pt x="42" y="1"/>
                  </a:lnTo>
                  <a:lnTo>
                    <a:pt x="54" y="4"/>
                  </a:lnTo>
                  <a:lnTo>
                    <a:pt x="66" y="12"/>
                  </a:lnTo>
                  <a:lnTo>
                    <a:pt x="79" y="22"/>
                  </a:lnTo>
                  <a:lnTo>
                    <a:pt x="91" y="36"/>
                  </a:lnTo>
                  <a:lnTo>
                    <a:pt x="103" y="50"/>
                  </a:lnTo>
                  <a:lnTo>
                    <a:pt x="113" y="68"/>
                  </a:lnTo>
                  <a:lnTo>
                    <a:pt x="127" y="105"/>
                  </a:lnTo>
                  <a:lnTo>
                    <a:pt x="131" y="139"/>
                  </a:lnTo>
                  <a:lnTo>
                    <a:pt x="126" y="165"/>
                  </a:lnTo>
                  <a:lnTo>
                    <a:pt x="111" y="182"/>
                  </a:lnTo>
                  <a:lnTo>
                    <a:pt x="101" y="184"/>
                  </a:lnTo>
                  <a:lnTo>
                    <a:pt x="89" y="184"/>
                  </a:lnTo>
                  <a:lnTo>
                    <a:pt x="77" y="180"/>
                  </a:lnTo>
                  <a:lnTo>
                    <a:pt x="65" y="172"/>
                  </a:lnTo>
                  <a:lnTo>
                    <a:pt x="52" y="162"/>
                  </a:lnTo>
                  <a:lnTo>
                    <a:pt x="40" y="148"/>
                  </a:lnTo>
                  <a:lnTo>
                    <a:pt x="28" y="134"/>
                  </a:lnTo>
                  <a:lnTo>
                    <a:pt x="18" y="116"/>
                  </a:lnTo>
                  <a:lnTo>
                    <a:pt x="4" y="80"/>
                  </a:lnTo>
                  <a:lnTo>
                    <a:pt x="0" y="46"/>
                  </a:lnTo>
                  <a:lnTo>
                    <a:pt x="5" y="20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9E5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8" name="Freeform 1176"/>
            <p:cNvSpPr>
              <a:spLocks/>
            </p:cNvSpPr>
            <p:nvPr/>
          </p:nvSpPr>
          <p:spPr bwMode="auto">
            <a:xfrm>
              <a:off x="3150" y="2812"/>
              <a:ext cx="125" cy="176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0" y="0"/>
                </a:cxn>
                <a:cxn ang="0">
                  <a:pos x="41" y="0"/>
                </a:cxn>
                <a:cxn ang="0">
                  <a:pos x="52" y="4"/>
                </a:cxn>
                <a:cxn ang="0">
                  <a:pos x="63" y="12"/>
                </a:cxn>
                <a:cxn ang="0">
                  <a:pos x="75" y="21"/>
                </a:cxn>
                <a:cxn ang="0">
                  <a:pos x="87" y="33"/>
                </a:cxn>
                <a:cxn ang="0">
                  <a:pos x="98" y="48"/>
                </a:cxn>
                <a:cxn ang="0">
                  <a:pos x="108" y="64"/>
                </a:cxn>
                <a:cxn ang="0">
                  <a:pos x="121" y="99"/>
                </a:cxn>
                <a:cxn ang="0">
                  <a:pos x="125" y="132"/>
                </a:cxn>
                <a:cxn ang="0">
                  <a:pos x="120" y="157"/>
                </a:cxn>
                <a:cxn ang="0">
                  <a:pos x="105" y="172"/>
                </a:cxn>
                <a:cxn ang="0">
                  <a:pos x="96" y="176"/>
                </a:cxn>
                <a:cxn ang="0">
                  <a:pos x="85" y="175"/>
                </a:cxn>
                <a:cxn ang="0">
                  <a:pos x="73" y="171"/>
                </a:cxn>
                <a:cxn ang="0">
                  <a:pos x="61" y="164"/>
                </a:cxn>
                <a:cxn ang="0">
                  <a:pos x="49" y="153"/>
                </a:cxn>
                <a:cxn ang="0">
                  <a:pos x="37" y="141"/>
                </a:cxn>
                <a:cxn ang="0">
                  <a:pos x="26" y="127"/>
                </a:cxn>
                <a:cxn ang="0">
                  <a:pos x="17" y="110"/>
                </a:cxn>
                <a:cxn ang="0">
                  <a:pos x="4" y="75"/>
                </a:cxn>
                <a:cxn ang="0">
                  <a:pos x="0" y="43"/>
                </a:cxn>
                <a:cxn ang="0">
                  <a:pos x="6" y="18"/>
                </a:cxn>
                <a:cxn ang="0">
                  <a:pos x="20" y="2"/>
                </a:cxn>
              </a:cxnLst>
              <a:rect l="0" t="0" r="r" b="b"/>
              <a:pathLst>
                <a:path w="125" h="176">
                  <a:moveTo>
                    <a:pt x="20" y="2"/>
                  </a:moveTo>
                  <a:lnTo>
                    <a:pt x="30" y="0"/>
                  </a:lnTo>
                  <a:lnTo>
                    <a:pt x="41" y="0"/>
                  </a:lnTo>
                  <a:lnTo>
                    <a:pt x="52" y="4"/>
                  </a:lnTo>
                  <a:lnTo>
                    <a:pt x="63" y="12"/>
                  </a:lnTo>
                  <a:lnTo>
                    <a:pt x="75" y="21"/>
                  </a:lnTo>
                  <a:lnTo>
                    <a:pt x="87" y="33"/>
                  </a:lnTo>
                  <a:lnTo>
                    <a:pt x="98" y="48"/>
                  </a:lnTo>
                  <a:lnTo>
                    <a:pt x="108" y="64"/>
                  </a:lnTo>
                  <a:lnTo>
                    <a:pt x="121" y="99"/>
                  </a:lnTo>
                  <a:lnTo>
                    <a:pt x="125" y="132"/>
                  </a:lnTo>
                  <a:lnTo>
                    <a:pt x="120" y="157"/>
                  </a:lnTo>
                  <a:lnTo>
                    <a:pt x="105" y="172"/>
                  </a:lnTo>
                  <a:lnTo>
                    <a:pt x="96" y="176"/>
                  </a:lnTo>
                  <a:lnTo>
                    <a:pt x="85" y="175"/>
                  </a:lnTo>
                  <a:lnTo>
                    <a:pt x="73" y="171"/>
                  </a:lnTo>
                  <a:lnTo>
                    <a:pt x="61" y="164"/>
                  </a:lnTo>
                  <a:lnTo>
                    <a:pt x="49" y="153"/>
                  </a:lnTo>
                  <a:lnTo>
                    <a:pt x="37" y="141"/>
                  </a:lnTo>
                  <a:lnTo>
                    <a:pt x="26" y="127"/>
                  </a:lnTo>
                  <a:lnTo>
                    <a:pt x="17" y="110"/>
                  </a:lnTo>
                  <a:lnTo>
                    <a:pt x="4" y="75"/>
                  </a:lnTo>
                  <a:lnTo>
                    <a:pt x="0" y="43"/>
                  </a:lnTo>
                  <a:lnTo>
                    <a:pt x="6" y="18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A56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09" name="Freeform 1177"/>
            <p:cNvSpPr>
              <a:spLocks/>
            </p:cNvSpPr>
            <p:nvPr/>
          </p:nvSpPr>
          <p:spPr bwMode="auto">
            <a:xfrm>
              <a:off x="3154" y="2816"/>
              <a:ext cx="118" cy="168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7" y="0"/>
                </a:cxn>
                <a:cxn ang="0">
                  <a:pos x="38" y="0"/>
                </a:cxn>
                <a:cxn ang="0">
                  <a:pos x="49" y="5"/>
                </a:cxn>
                <a:cxn ang="0">
                  <a:pos x="59" y="11"/>
                </a:cxn>
                <a:cxn ang="0">
                  <a:pos x="71" y="21"/>
                </a:cxn>
                <a:cxn ang="0">
                  <a:pos x="82" y="33"/>
                </a:cxn>
                <a:cxn ang="0">
                  <a:pos x="92" y="47"/>
                </a:cxn>
                <a:cxn ang="0">
                  <a:pos x="101" y="63"/>
                </a:cxn>
                <a:cxn ang="0">
                  <a:pos x="115" y="96"/>
                </a:cxn>
                <a:cxn ang="0">
                  <a:pos x="118" y="126"/>
                </a:cxn>
                <a:cxn ang="0">
                  <a:pos x="113" y="152"/>
                </a:cxn>
                <a:cxn ang="0">
                  <a:pos x="100" y="166"/>
                </a:cxn>
                <a:cxn ang="0">
                  <a:pos x="91" y="168"/>
                </a:cxn>
                <a:cxn ang="0">
                  <a:pos x="81" y="168"/>
                </a:cxn>
                <a:cxn ang="0">
                  <a:pos x="70" y="165"/>
                </a:cxn>
                <a:cxn ang="0">
                  <a:pos x="58" y="158"/>
                </a:cxn>
                <a:cxn ang="0">
                  <a:pos x="48" y="148"/>
                </a:cxn>
                <a:cxn ang="0">
                  <a:pos x="37" y="136"/>
                </a:cxn>
                <a:cxn ang="0">
                  <a:pos x="26" y="122"/>
                </a:cxn>
                <a:cxn ang="0">
                  <a:pos x="18" y="106"/>
                </a:cxn>
                <a:cxn ang="0">
                  <a:pos x="4" y="72"/>
                </a:cxn>
                <a:cxn ang="0">
                  <a:pos x="0" y="42"/>
                </a:cxn>
                <a:cxn ang="0">
                  <a:pos x="4" y="18"/>
                </a:cxn>
                <a:cxn ang="0">
                  <a:pos x="18" y="3"/>
                </a:cxn>
              </a:cxnLst>
              <a:rect l="0" t="0" r="r" b="b"/>
              <a:pathLst>
                <a:path w="118" h="168">
                  <a:moveTo>
                    <a:pt x="18" y="3"/>
                  </a:moveTo>
                  <a:lnTo>
                    <a:pt x="27" y="0"/>
                  </a:lnTo>
                  <a:lnTo>
                    <a:pt x="38" y="0"/>
                  </a:lnTo>
                  <a:lnTo>
                    <a:pt x="49" y="5"/>
                  </a:lnTo>
                  <a:lnTo>
                    <a:pt x="59" y="11"/>
                  </a:lnTo>
                  <a:lnTo>
                    <a:pt x="71" y="21"/>
                  </a:lnTo>
                  <a:lnTo>
                    <a:pt x="82" y="33"/>
                  </a:lnTo>
                  <a:lnTo>
                    <a:pt x="92" y="47"/>
                  </a:lnTo>
                  <a:lnTo>
                    <a:pt x="101" y="63"/>
                  </a:lnTo>
                  <a:lnTo>
                    <a:pt x="115" y="96"/>
                  </a:lnTo>
                  <a:lnTo>
                    <a:pt x="118" y="126"/>
                  </a:lnTo>
                  <a:lnTo>
                    <a:pt x="113" y="152"/>
                  </a:lnTo>
                  <a:lnTo>
                    <a:pt x="100" y="166"/>
                  </a:lnTo>
                  <a:lnTo>
                    <a:pt x="91" y="168"/>
                  </a:lnTo>
                  <a:lnTo>
                    <a:pt x="81" y="168"/>
                  </a:lnTo>
                  <a:lnTo>
                    <a:pt x="70" y="165"/>
                  </a:lnTo>
                  <a:lnTo>
                    <a:pt x="58" y="158"/>
                  </a:lnTo>
                  <a:lnTo>
                    <a:pt x="48" y="148"/>
                  </a:lnTo>
                  <a:lnTo>
                    <a:pt x="37" y="136"/>
                  </a:lnTo>
                  <a:lnTo>
                    <a:pt x="26" y="122"/>
                  </a:lnTo>
                  <a:lnTo>
                    <a:pt x="18" y="106"/>
                  </a:lnTo>
                  <a:lnTo>
                    <a:pt x="4" y="72"/>
                  </a:lnTo>
                  <a:lnTo>
                    <a:pt x="0" y="42"/>
                  </a:lnTo>
                  <a:lnTo>
                    <a:pt x="4" y="18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AD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0" name="Freeform 1178"/>
            <p:cNvSpPr>
              <a:spLocks/>
            </p:cNvSpPr>
            <p:nvPr/>
          </p:nvSpPr>
          <p:spPr bwMode="auto">
            <a:xfrm>
              <a:off x="3157" y="2822"/>
              <a:ext cx="113" cy="159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7" y="4"/>
                </a:cxn>
                <a:cxn ang="0">
                  <a:pos x="58" y="10"/>
                </a:cxn>
                <a:cxn ang="0">
                  <a:pos x="68" y="20"/>
                </a:cxn>
                <a:cxn ang="0">
                  <a:pos x="79" y="30"/>
                </a:cxn>
                <a:cxn ang="0">
                  <a:pos x="89" y="44"/>
                </a:cxn>
                <a:cxn ang="0">
                  <a:pos x="97" y="59"/>
                </a:cxn>
                <a:cxn ang="0">
                  <a:pos x="109" y="90"/>
                </a:cxn>
                <a:cxn ang="0">
                  <a:pos x="113" y="119"/>
                </a:cxn>
                <a:cxn ang="0">
                  <a:pos x="109" y="142"/>
                </a:cxn>
                <a:cxn ang="0">
                  <a:pos x="96" y="156"/>
                </a:cxn>
                <a:cxn ang="0">
                  <a:pos x="86" y="159"/>
                </a:cxn>
                <a:cxn ang="0">
                  <a:pos x="77" y="159"/>
                </a:cxn>
                <a:cxn ang="0">
                  <a:pos x="66" y="155"/>
                </a:cxn>
                <a:cxn ang="0">
                  <a:pos x="56" y="149"/>
                </a:cxn>
                <a:cxn ang="0">
                  <a:pos x="46" y="140"/>
                </a:cxn>
                <a:cxn ang="0">
                  <a:pos x="35" y="129"/>
                </a:cxn>
                <a:cxn ang="0">
                  <a:pos x="25" y="116"/>
                </a:cxn>
                <a:cxn ang="0">
                  <a:pos x="16" y="100"/>
                </a:cxn>
                <a:cxn ang="0">
                  <a:pos x="4" y="69"/>
                </a:cxn>
                <a:cxn ang="0">
                  <a:pos x="0" y="40"/>
                </a:cxn>
                <a:cxn ang="0">
                  <a:pos x="5" y="17"/>
                </a:cxn>
                <a:cxn ang="0">
                  <a:pos x="18" y="3"/>
                </a:cxn>
              </a:cxnLst>
              <a:rect l="0" t="0" r="r" b="b"/>
              <a:pathLst>
                <a:path w="113" h="159">
                  <a:moveTo>
                    <a:pt x="18" y="3"/>
                  </a:moveTo>
                  <a:lnTo>
                    <a:pt x="27" y="0"/>
                  </a:lnTo>
                  <a:lnTo>
                    <a:pt x="36" y="0"/>
                  </a:lnTo>
                  <a:lnTo>
                    <a:pt x="47" y="4"/>
                  </a:lnTo>
                  <a:lnTo>
                    <a:pt x="58" y="10"/>
                  </a:lnTo>
                  <a:lnTo>
                    <a:pt x="68" y="20"/>
                  </a:lnTo>
                  <a:lnTo>
                    <a:pt x="79" y="30"/>
                  </a:lnTo>
                  <a:lnTo>
                    <a:pt x="89" y="44"/>
                  </a:lnTo>
                  <a:lnTo>
                    <a:pt x="97" y="59"/>
                  </a:lnTo>
                  <a:lnTo>
                    <a:pt x="109" y="90"/>
                  </a:lnTo>
                  <a:lnTo>
                    <a:pt x="113" y="119"/>
                  </a:lnTo>
                  <a:lnTo>
                    <a:pt x="109" y="142"/>
                  </a:lnTo>
                  <a:lnTo>
                    <a:pt x="96" y="156"/>
                  </a:lnTo>
                  <a:lnTo>
                    <a:pt x="86" y="159"/>
                  </a:lnTo>
                  <a:lnTo>
                    <a:pt x="77" y="159"/>
                  </a:lnTo>
                  <a:lnTo>
                    <a:pt x="66" y="155"/>
                  </a:lnTo>
                  <a:lnTo>
                    <a:pt x="56" y="149"/>
                  </a:lnTo>
                  <a:lnTo>
                    <a:pt x="46" y="140"/>
                  </a:lnTo>
                  <a:lnTo>
                    <a:pt x="35" y="129"/>
                  </a:lnTo>
                  <a:lnTo>
                    <a:pt x="25" y="116"/>
                  </a:lnTo>
                  <a:lnTo>
                    <a:pt x="16" y="100"/>
                  </a:lnTo>
                  <a:lnTo>
                    <a:pt x="4" y="69"/>
                  </a:lnTo>
                  <a:lnTo>
                    <a:pt x="0" y="40"/>
                  </a:lnTo>
                  <a:lnTo>
                    <a:pt x="5" y="17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B77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1" name="Freeform 1179"/>
            <p:cNvSpPr>
              <a:spLocks/>
            </p:cNvSpPr>
            <p:nvPr/>
          </p:nvSpPr>
          <p:spPr bwMode="auto">
            <a:xfrm>
              <a:off x="3161" y="2827"/>
              <a:ext cx="108" cy="151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25" y="0"/>
                </a:cxn>
                <a:cxn ang="0">
                  <a:pos x="35" y="0"/>
                </a:cxn>
                <a:cxn ang="0">
                  <a:pos x="44" y="4"/>
                </a:cxn>
                <a:cxn ang="0">
                  <a:pos x="55" y="10"/>
                </a:cxn>
                <a:cxn ang="0">
                  <a:pos x="64" y="18"/>
                </a:cxn>
                <a:cxn ang="0">
                  <a:pos x="75" y="29"/>
                </a:cxn>
                <a:cxn ang="0">
                  <a:pos x="84" y="42"/>
                </a:cxn>
                <a:cxn ang="0">
                  <a:pos x="92" y="57"/>
                </a:cxn>
                <a:cxn ang="0">
                  <a:pos x="104" y="87"/>
                </a:cxn>
                <a:cxn ang="0">
                  <a:pos x="108" y="113"/>
                </a:cxn>
                <a:cxn ang="0">
                  <a:pos x="103" y="136"/>
                </a:cxn>
                <a:cxn ang="0">
                  <a:pos x="91" y="149"/>
                </a:cxn>
                <a:cxn ang="0">
                  <a:pos x="82" y="151"/>
                </a:cxn>
                <a:cxn ang="0">
                  <a:pos x="73" y="151"/>
                </a:cxn>
                <a:cxn ang="0">
                  <a:pos x="63" y="148"/>
                </a:cxn>
                <a:cxn ang="0">
                  <a:pos x="52" y="142"/>
                </a:cxn>
                <a:cxn ang="0">
                  <a:pos x="43" y="133"/>
                </a:cxn>
                <a:cxn ang="0">
                  <a:pos x="32" y="123"/>
                </a:cxn>
                <a:cxn ang="0">
                  <a:pos x="24" y="109"/>
                </a:cxn>
                <a:cxn ang="0">
                  <a:pos x="15" y="95"/>
                </a:cxn>
                <a:cxn ang="0">
                  <a:pos x="3" y="65"/>
                </a:cxn>
                <a:cxn ang="0">
                  <a:pos x="0" y="37"/>
                </a:cxn>
                <a:cxn ang="0">
                  <a:pos x="5" y="16"/>
                </a:cxn>
                <a:cxn ang="0">
                  <a:pos x="17" y="3"/>
                </a:cxn>
              </a:cxnLst>
              <a:rect l="0" t="0" r="r" b="b"/>
              <a:pathLst>
                <a:path w="108" h="151">
                  <a:moveTo>
                    <a:pt x="17" y="3"/>
                  </a:moveTo>
                  <a:lnTo>
                    <a:pt x="25" y="0"/>
                  </a:lnTo>
                  <a:lnTo>
                    <a:pt x="35" y="0"/>
                  </a:lnTo>
                  <a:lnTo>
                    <a:pt x="44" y="4"/>
                  </a:lnTo>
                  <a:lnTo>
                    <a:pt x="55" y="10"/>
                  </a:lnTo>
                  <a:lnTo>
                    <a:pt x="64" y="18"/>
                  </a:lnTo>
                  <a:lnTo>
                    <a:pt x="75" y="29"/>
                  </a:lnTo>
                  <a:lnTo>
                    <a:pt x="84" y="42"/>
                  </a:lnTo>
                  <a:lnTo>
                    <a:pt x="92" y="57"/>
                  </a:lnTo>
                  <a:lnTo>
                    <a:pt x="104" y="87"/>
                  </a:lnTo>
                  <a:lnTo>
                    <a:pt x="108" y="113"/>
                  </a:lnTo>
                  <a:lnTo>
                    <a:pt x="103" y="136"/>
                  </a:lnTo>
                  <a:lnTo>
                    <a:pt x="91" y="149"/>
                  </a:lnTo>
                  <a:lnTo>
                    <a:pt x="82" y="151"/>
                  </a:lnTo>
                  <a:lnTo>
                    <a:pt x="73" y="151"/>
                  </a:lnTo>
                  <a:lnTo>
                    <a:pt x="63" y="148"/>
                  </a:lnTo>
                  <a:lnTo>
                    <a:pt x="52" y="142"/>
                  </a:lnTo>
                  <a:lnTo>
                    <a:pt x="43" y="133"/>
                  </a:lnTo>
                  <a:lnTo>
                    <a:pt x="32" y="123"/>
                  </a:lnTo>
                  <a:lnTo>
                    <a:pt x="24" y="109"/>
                  </a:lnTo>
                  <a:lnTo>
                    <a:pt x="15" y="95"/>
                  </a:lnTo>
                  <a:lnTo>
                    <a:pt x="3" y="65"/>
                  </a:lnTo>
                  <a:lnTo>
                    <a:pt x="0" y="37"/>
                  </a:lnTo>
                  <a:lnTo>
                    <a:pt x="5" y="16"/>
                  </a:lnTo>
                  <a:lnTo>
                    <a:pt x="17" y="3"/>
                  </a:lnTo>
                  <a:close/>
                </a:path>
              </a:pathLst>
            </a:custGeom>
            <a:solidFill>
              <a:srgbClr val="BF8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2" name="Freeform 1180"/>
            <p:cNvSpPr>
              <a:spLocks/>
            </p:cNvSpPr>
            <p:nvPr/>
          </p:nvSpPr>
          <p:spPr bwMode="auto">
            <a:xfrm>
              <a:off x="3166" y="2833"/>
              <a:ext cx="101" cy="142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22" y="0"/>
                </a:cxn>
                <a:cxn ang="0">
                  <a:pos x="31" y="0"/>
                </a:cxn>
                <a:cxn ang="0">
                  <a:pos x="40" y="4"/>
                </a:cxn>
                <a:cxn ang="0">
                  <a:pos x="50" y="10"/>
                </a:cxn>
                <a:cxn ang="0">
                  <a:pos x="59" y="17"/>
                </a:cxn>
                <a:cxn ang="0">
                  <a:pos x="69" y="28"/>
                </a:cxn>
                <a:cxn ang="0">
                  <a:pos x="79" y="40"/>
                </a:cxn>
                <a:cxn ang="0">
                  <a:pos x="86" y="53"/>
                </a:cxn>
                <a:cxn ang="0">
                  <a:pos x="98" y="81"/>
                </a:cxn>
                <a:cxn ang="0">
                  <a:pos x="101" y="107"/>
                </a:cxn>
                <a:cxn ang="0">
                  <a:pos x="97" y="127"/>
                </a:cxn>
                <a:cxn ang="0">
                  <a:pos x="85" y="139"/>
                </a:cxn>
                <a:cxn ang="0">
                  <a:pos x="76" y="142"/>
                </a:cxn>
                <a:cxn ang="0">
                  <a:pos x="68" y="142"/>
                </a:cxn>
                <a:cxn ang="0">
                  <a:pos x="58" y="138"/>
                </a:cxn>
                <a:cxn ang="0">
                  <a:pos x="49" y="132"/>
                </a:cxn>
                <a:cxn ang="0">
                  <a:pos x="39" y="125"/>
                </a:cxn>
                <a:cxn ang="0">
                  <a:pos x="30" y="114"/>
                </a:cxn>
                <a:cxn ang="0">
                  <a:pos x="21" y="102"/>
                </a:cxn>
                <a:cxn ang="0">
                  <a:pos x="13" y="89"/>
                </a:cxn>
                <a:cxn ang="0">
                  <a:pos x="2" y="61"/>
                </a:cxn>
                <a:cxn ang="0">
                  <a:pos x="0" y="35"/>
                </a:cxn>
                <a:cxn ang="0">
                  <a:pos x="3" y="15"/>
                </a:cxn>
                <a:cxn ang="0">
                  <a:pos x="14" y="3"/>
                </a:cxn>
              </a:cxnLst>
              <a:rect l="0" t="0" r="r" b="b"/>
              <a:pathLst>
                <a:path w="101" h="142">
                  <a:moveTo>
                    <a:pt x="14" y="3"/>
                  </a:moveTo>
                  <a:lnTo>
                    <a:pt x="22" y="0"/>
                  </a:lnTo>
                  <a:lnTo>
                    <a:pt x="31" y="0"/>
                  </a:lnTo>
                  <a:lnTo>
                    <a:pt x="40" y="4"/>
                  </a:lnTo>
                  <a:lnTo>
                    <a:pt x="50" y="10"/>
                  </a:lnTo>
                  <a:lnTo>
                    <a:pt x="59" y="17"/>
                  </a:lnTo>
                  <a:lnTo>
                    <a:pt x="69" y="28"/>
                  </a:lnTo>
                  <a:lnTo>
                    <a:pt x="79" y="40"/>
                  </a:lnTo>
                  <a:lnTo>
                    <a:pt x="86" y="53"/>
                  </a:lnTo>
                  <a:lnTo>
                    <a:pt x="98" y="81"/>
                  </a:lnTo>
                  <a:lnTo>
                    <a:pt x="101" y="107"/>
                  </a:lnTo>
                  <a:lnTo>
                    <a:pt x="97" y="127"/>
                  </a:lnTo>
                  <a:lnTo>
                    <a:pt x="85" y="139"/>
                  </a:lnTo>
                  <a:lnTo>
                    <a:pt x="76" y="142"/>
                  </a:lnTo>
                  <a:lnTo>
                    <a:pt x="68" y="142"/>
                  </a:lnTo>
                  <a:lnTo>
                    <a:pt x="58" y="138"/>
                  </a:lnTo>
                  <a:lnTo>
                    <a:pt x="49" y="132"/>
                  </a:lnTo>
                  <a:lnTo>
                    <a:pt x="39" y="125"/>
                  </a:lnTo>
                  <a:lnTo>
                    <a:pt x="30" y="114"/>
                  </a:lnTo>
                  <a:lnTo>
                    <a:pt x="21" y="102"/>
                  </a:lnTo>
                  <a:lnTo>
                    <a:pt x="13" y="89"/>
                  </a:lnTo>
                  <a:lnTo>
                    <a:pt x="2" y="61"/>
                  </a:lnTo>
                  <a:lnTo>
                    <a:pt x="0" y="35"/>
                  </a:lnTo>
                  <a:lnTo>
                    <a:pt x="3" y="15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C9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3" name="Freeform 1181"/>
            <p:cNvSpPr>
              <a:spLocks/>
            </p:cNvSpPr>
            <p:nvPr/>
          </p:nvSpPr>
          <p:spPr bwMode="auto">
            <a:xfrm>
              <a:off x="3169" y="2838"/>
              <a:ext cx="95" cy="134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22" y="0"/>
                </a:cxn>
                <a:cxn ang="0">
                  <a:pos x="30" y="1"/>
                </a:cxn>
                <a:cxn ang="0">
                  <a:pos x="40" y="4"/>
                </a:cxn>
                <a:cxn ang="0">
                  <a:pos x="48" y="10"/>
                </a:cxn>
                <a:cxn ang="0">
                  <a:pos x="58" y="17"/>
                </a:cxn>
                <a:cxn ang="0">
                  <a:pos x="66" y="26"/>
                </a:cxn>
                <a:cxn ang="0">
                  <a:pos x="74" y="37"/>
                </a:cxn>
                <a:cxn ang="0">
                  <a:pos x="82" y="49"/>
                </a:cxn>
                <a:cxn ang="0">
                  <a:pos x="91" y="76"/>
                </a:cxn>
                <a:cxn ang="0">
                  <a:pos x="95" y="101"/>
                </a:cxn>
                <a:cxn ang="0">
                  <a:pos x="91" y="120"/>
                </a:cxn>
                <a:cxn ang="0">
                  <a:pos x="80" y="132"/>
                </a:cxn>
                <a:cxn ang="0">
                  <a:pos x="73" y="134"/>
                </a:cxn>
                <a:cxn ang="0">
                  <a:pos x="65" y="133"/>
                </a:cxn>
                <a:cxn ang="0">
                  <a:pos x="55" y="131"/>
                </a:cxn>
                <a:cxn ang="0">
                  <a:pos x="47" y="125"/>
                </a:cxn>
                <a:cxn ang="0">
                  <a:pos x="37" y="118"/>
                </a:cxn>
                <a:cxn ang="0">
                  <a:pos x="29" y="108"/>
                </a:cxn>
                <a:cxn ang="0">
                  <a:pos x="21" y="97"/>
                </a:cxn>
                <a:cxn ang="0">
                  <a:pos x="13" y="84"/>
                </a:cxn>
                <a:cxn ang="0">
                  <a:pos x="4" y="58"/>
                </a:cxn>
                <a:cxn ang="0">
                  <a:pos x="0" y="34"/>
                </a:cxn>
                <a:cxn ang="0">
                  <a:pos x="4" y="14"/>
                </a:cxn>
                <a:cxn ang="0">
                  <a:pos x="15" y="2"/>
                </a:cxn>
              </a:cxnLst>
              <a:rect l="0" t="0" r="r" b="b"/>
              <a:pathLst>
                <a:path w="95" h="134">
                  <a:moveTo>
                    <a:pt x="15" y="2"/>
                  </a:moveTo>
                  <a:lnTo>
                    <a:pt x="22" y="0"/>
                  </a:lnTo>
                  <a:lnTo>
                    <a:pt x="30" y="1"/>
                  </a:lnTo>
                  <a:lnTo>
                    <a:pt x="40" y="4"/>
                  </a:lnTo>
                  <a:lnTo>
                    <a:pt x="48" y="10"/>
                  </a:lnTo>
                  <a:lnTo>
                    <a:pt x="58" y="17"/>
                  </a:lnTo>
                  <a:lnTo>
                    <a:pt x="66" y="26"/>
                  </a:lnTo>
                  <a:lnTo>
                    <a:pt x="74" y="37"/>
                  </a:lnTo>
                  <a:lnTo>
                    <a:pt x="82" y="49"/>
                  </a:lnTo>
                  <a:lnTo>
                    <a:pt x="91" y="76"/>
                  </a:lnTo>
                  <a:lnTo>
                    <a:pt x="95" y="101"/>
                  </a:lnTo>
                  <a:lnTo>
                    <a:pt x="91" y="120"/>
                  </a:lnTo>
                  <a:lnTo>
                    <a:pt x="80" y="132"/>
                  </a:lnTo>
                  <a:lnTo>
                    <a:pt x="73" y="134"/>
                  </a:lnTo>
                  <a:lnTo>
                    <a:pt x="65" y="133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18"/>
                  </a:lnTo>
                  <a:lnTo>
                    <a:pt x="29" y="108"/>
                  </a:lnTo>
                  <a:lnTo>
                    <a:pt x="21" y="97"/>
                  </a:lnTo>
                  <a:lnTo>
                    <a:pt x="13" y="84"/>
                  </a:lnTo>
                  <a:lnTo>
                    <a:pt x="4" y="58"/>
                  </a:lnTo>
                  <a:lnTo>
                    <a:pt x="0" y="34"/>
                  </a:lnTo>
                  <a:lnTo>
                    <a:pt x="4" y="14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D1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4" name="Freeform 1182"/>
            <p:cNvSpPr>
              <a:spLocks/>
            </p:cNvSpPr>
            <p:nvPr/>
          </p:nvSpPr>
          <p:spPr bwMode="auto">
            <a:xfrm>
              <a:off x="3173" y="2843"/>
              <a:ext cx="88" cy="126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20" y="0"/>
                </a:cxn>
                <a:cxn ang="0">
                  <a:pos x="29" y="1"/>
                </a:cxn>
                <a:cxn ang="0">
                  <a:pos x="37" y="3"/>
                </a:cxn>
                <a:cxn ang="0">
                  <a:pos x="45" y="8"/>
                </a:cxn>
                <a:cxn ang="0">
                  <a:pos x="54" y="15"/>
                </a:cxn>
                <a:cxn ang="0">
                  <a:pos x="62" y="24"/>
                </a:cxn>
                <a:cxn ang="0">
                  <a:pos x="69" y="35"/>
                </a:cxn>
                <a:cxn ang="0">
                  <a:pos x="76" y="47"/>
                </a:cxn>
                <a:cxn ang="0">
                  <a:pos x="86" y="72"/>
                </a:cxn>
                <a:cxn ang="0">
                  <a:pos x="88" y="95"/>
                </a:cxn>
                <a:cxn ang="0">
                  <a:pos x="85" y="113"/>
                </a:cxn>
                <a:cxn ang="0">
                  <a:pos x="75" y="123"/>
                </a:cxn>
                <a:cxn ang="0">
                  <a:pos x="68" y="126"/>
                </a:cxn>
                <a:cxn ang="0">
                  <a:pos x="61" y="126"/>
                </a:cxn>
                <a:cxn ang="0">
                  <a:pos x="52" y="122"/>
                </a:cxn>
                <a:cxn ang="0">
                  <a:pos x="44" y="117"/>
                </a:cxn>
                <a:cxn ang="0">
                  <a:pos x="35" y="110"/>
                </a:cxn>
                <a:cxn ang="0">
                  <a:pos x="27" y="102"/>
                </a:cxn>
                <a:cxn ang="0">
                  <a:pos x="19" y="92"/>
                </a:cxn>
                <a:cxn ang="0">
                  <a:pos x="12" y="80"/>
                </a:cxn>
                <a:cxn ang="0">
                  <a:pos x="2" y="55"/>
                </a:cxn>
                <a:cxn ang="0">
                  <a:pos x="0" y="32"/>
                </a:cxn>
                <a:cxn ang="0">
                  <a:pos x="3" y="14"/>
                </a:cxn>
                <a:cxn ang="0">
                  <a:pos x="13" y="2"/>
                </a:cxn>
              </a:cxnLst>
              <a:rect l="0" t="0" r="r" b="b"/>
              <a:pathLst>
                <a:path w="88" h="126">
                  <a:moveTo>
                    <a:pt x="13" y="2"/>
                  </a:moveTo>
                  <a:lnTo>
                    <a:pt x="20" y="0"/>
                  </a:lnTo>
                  <a:lnTo>
                    <a:pt x="29" y="1"/>
                  </a:lnTo>
                  <a:lnTo>
                    <a:pt x="37" y="3"/>
                  </a:lnTo>
                  <a:lnTo>
                    <a:pt x="45" y="8"/>
                  </a:lnTo>
                  <a:lnTo>
                    <a:pt x="54" y="15"/>
                  </a:lnTo>
                  <a:lnTo>
                    <a:pt x="62" y="24"/>
                  </a:lnTo>
                  <a:lnTo>
                    <a:pt x="69" y="35"/>
                  </a:lnTo>
                  <a:lnTo>
                    <a:pt x="76" y="47"/>
                  </a:lnTo>
                  <a:lnTo>
                    <a:pt x="86" y="72"/>
                  </a:lnTo>
                  <a:lnTo>
                    <a:pt x="88" y="95"/>
                  </a:lnTo>
                  <a:lnTo>
                    <a:pt x="85" y="113"/>
                  </a:lnTo>
                  <a:lnTo>
                    <a:pt x="75" y="123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2" y="122"/>
                  </a:lnTo>
                  <a:lnTo>
                    <a:pt x="44" y="117"/>
                  </a:lnTo>
                  <a:lnTo>
                    <a:pt x="35" y="110"/>
                  </a:lnTo>
                  <a:lnTo>
                    <a:pt x="27" y="102"/>
                  </a:lnTo>
                  <a:lnTo>
                    <a:pt x="19" y="92"/>
                  </a:lnTo>
                  <a:lnTo>
                    <a:pt x="12" y="80"/>
                  </a:lnTo>
                  <a:lnTo>
                    <a:pt x="2" y="55"/>
                  </a:lnTo>
                  <a:lnTo>
                    <a:pt x="0" y="32"/>
                  </a:lnTo>
                  <a:lnTo>
                    <a:pt x="3" y="14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D8A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5" name="Freeform 1183"/>
            <p:cNvSpPr>
              <a:spLocks/>
            </p:cNvSpPr>
            <p:nvPr/>
          </p:nvSpPr>
          <p:spPr bwMode="auto">
            <a:xfrm>
              <a:off x="3176" y="2849"/>
              <a:ext cx="83" cy="117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20" y="0"/>
                </a:cxn>
                <a:cxn ang="0">
                  <a:pos x="27" y="1"/>
                </a:cxn>
                <a:cxn ang="0">
                  <a:pos x="35" y="3"/>
                </a:cxn>
                <a:cxn ang="0">
                  <a:pos x="42" y="8"/>
                </a:cxn>
                <a:cxn ang="0">
                  <a:pos x="51" y="14"/>
                </a:cxn>
                <a:cxn ang="0">
                  <a:pos x="58" y="23"/>
                </a:cxn>
                <a:cxn ang="0">
                  <a:pos x="65" y="32"/>
                </a:cxn>
                <a:cxn ang="0">
                  <a:pos x="72" y="43"/>
                </a:cxn>
                <a:cxn ang="0">
                  <a:pos x="81" y="66"/>
                </a:cxn>
                <a:cxn ang="0">
                  <a:pos x="83" y="87"/>
                </a:cxn>
                <a:cxn ang="0">
                  <a:pos x="79" y="104"/>
                </a:cxn>
                <a:cxn ang="0">
                  <a:pos x="71" y="115"/>
                </a:cxn>
                <a:cxn ang="0">
                  <a:pos x="64" y="117"/>
                </a:cxn>
                <a:cxn ang="0">
                  <a:pos x="57" y="116"/>
                </a:cxn>
                <a:cxn ang="0">
                  <a:pos x="49" y="114"/>
                </a:cxn>
                <a:cxn ang="0">
                  <a:pos x="41" y="109"/>
                </a:cxn>
                <a:cxn ang="0">
                  <a:pos x="34" y="103"/>
                </a:cxn>
                <a:cxn ang="0">
                  <a:pos x="26" y="95"/>
                </a:cxn>
                <a:cxn ang="0">
                  <a:pos x="18" y="85"/>
                </a:cxn>
                <a:cxn ang="0">
                  <a:pos x="12" y="74"/>
                </a:cxn>
                <a:cxn ang="0">
                  <a:pos x="4" y="51"/>
                </a:cxn>
                <a:cxn ang="0">
                  <a:pos x="0" y="30"/>
                </a:cxn>
                <a:cxn ang="0">
                  <a:pos x="4" y="13"/>
                </a:cxn>
                <a:cxn ang="0">
                  <a:pos x="14" y="2"/>
                </a:cxn>
              </a:cxnLst>
              <a:rect l="0" t="0" r="r" b="b"/>
              <a:pathLst>
                <a:path w="83" h="117">
                  <a:moveTo>
                    <a:pt x="14" y="2"/>
                  </a:moveTo>
                  <a:lnTo>
                    <a:pt x="20" y="0"/>
                  </a:lnTo>
                  <a:lnTo>
                    <a:pt x="27" y="1"/>
                  </a:lnTo>
                  <a:lnTo>
                    <a:pt x="35" y="3"/>
                  </a:lnTo>
                  <a:lnTo>
                    <a:pt x="42" y="8"/>
                  </a:lnTo>
                  <a:lnTo>
                    <a:pt x="51" y="14"/>
                  </a:lnTo>
                  <a:lnTo>
                    <a:pt x="58" y="23"/>
                  </a:lnTo>
                  <a:lnTo>
                    <a:pt x="65" y="32"/>
                  </a:lnTo>
                  <a:lnTo>
                    <a:pt x="72" y="43"/>
                  </a:lnTo>
                  <a:lnTo>
                    <a:pt x="81" y="66"/>
                  </a:lnTo>
                  <a:lnTo>
                    <a:pt x="83" y="87"/>
                  </a:lnTo>
                  <a:lnTo>
                    <a:pt x="79" y="104"/>
                  </a:lnTo>
                  <a:lnTo>
                    <a:pt x="71" y="115"/>
                  </a:lnTo>
                  <a:lnTo>
                    <a:pt x="64" y="117"/>
                  </a:lnTo>
                  <a:lnTo>
                    <a:pt x="57" y="116"/>
                  </a:lnTo>
                  <a:lnTo>
                    <a:pt x="49" y="114"/>
                  </a:lnTo>
                  <a:lnTo>
                    <a:pt x="41" y="109"/>
                  </a:lnTo>
                  <a:lnTo>
                    <a:pt x="34" y="103"/>
                  </a:lnTo>
                  <a:lnTo>
                    <a:pt x="26" y="95"/>
                  </a:lnTo>
                  <a:lnTo>
                    <a:pt x="18" y="85"/>
                  </a:lnTo>
                  <a:lnTo>
                    <a:pt x="12" y="74"/>
                  </a:lnTo>
                  <a:lnTo>
                    <a:pt x="4" y="51"/>
                  </a:lnTo>
                  <a:lnTo>
                    <a:pt x="0" y="30"/>
                  </a:lnTo>
                  <a:lnTo>
                    <a:pt x="4" y="13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E2A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616" name="Freeform 1184"/>
            <p:cNvSpPr>
              <a:spLocks/>
            </p:cNvSpPr>
            <p:nvPr/>
          </p:nvSpPr>
          <p:spPr bwMode="auto">
            <a:xfrm>
              <a:off x="3180" y="2855"/>
              <a:ext cx="78" cy="108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18" y="0"/>
                </a:cxn>
                <a:cxn ang="0">
                  <a:pos x="25" y="0"/>
                </a:cxn>
                <a:cxn ang="0">
                  <a:pos x="32" y="2"/>
                </a:cxn>
                <a:cxn ang="0">
                  <a:pos x="39" y="7"/>
                </a:cxn>
                <a:cxn ang="0">
                  <a:pos x="47" y="13"/>
                </a:cxn>
                <a:cxn ang="0">
                  <a:pos x="54" y="20"/>
                </a:cxn>
                <a:cxn ang="0">
                  <a:pos x="61" y="29"/>
                </a:cxn>
                <a:cxn ang="0">
                  <a:pos x="67" y="39"/>
                </a:cxn>
                <a:cxn ang="0">
                  <a:pos x="75" y="61"/>
                </a:cxn>
                <a:cxn ang="0">
                  <a:pos x="78" y="80"/>
                </a:cxn>
                <a:cxn ang="0">
                  <a:pos x="74" y="96"/>
                </a:cxn>
                <a:cxn ang="0">
                  <a:pos x="67" y="105"/>
                </a:cxn>
                <a:cxn ang="0">
                  <a:pos x="60" y="108"/>
                </a:cxn>
                <a:cxn ang="0">
                  <a:pos x="54" y="107"/>
                </a:cxn>
                <a:cxn ang="0">
                  <a:pos x="45" y="105"/>
                </a:cxn>
                <a:cxn ang="0">
                  <a:pos x="38" y="101"/>
                </a:cxn>
                <a:cxn ang="0">
                  <a:pos x="31" y="95"/>
                </a:cxn>
                <a:cxn ang="0">
                  <a:pos x="24" y="87"/>
                </a:cxn>
                <a:cxn ang="0">
                  <a:pos x="17" y="79"/>
                </a:cxn>
                <a:cxn ang="0">
                  <a:pos x="11" y="68"/>
                </a:cxn>
                <a:cxn ang="0">
                  <a:pos x="2" y="47"/>
                </a:cxn>
                <a:cxn ang="0">
                  <a:pos x="0" y="27"/>
                </a:cxn>
                <a:cxn ang="0">
                  <a:pos x="4" y="11"/>
                </a:cxn>
                <a:cxn ang="0">
                  <a:pos x="12" y="1"/>
                </a:cxn>
              </a:cxnLst>
              <a:rect l="0" t="0" r="r" b="b"/>
              <a:pathLst>
                <a:path w="78" h="108">
                  <a:moveTo>
                    <a:pt x="12" y="1"/>
                  </a:moveTo>
                  <a:lnTo>
                    <a:pt x="18" y="0"/>
                  </a:lnTo>
                  <a:lnTo>
                    <a:pt x="25" y="0"/>
                  </a:lnTo>
                  <a:lnTo>
                    <a:pt x="32" y="2"/>
                  </a:lnTo>
                  <a:lnTo>
                    <a:pt x="39" y="7"/>
                  </a:lnTo>
                  <a:lnTo>
                    <a:pt x="47" y="13"/>
                  </a:lnTo>
                  <a:lnTo>
                    <a:pt x="54" y="20"/>
                  </a:lnTo>
                  <a:lnTo>
                    <a:pt x="61" y="29"/>
                  </a:lnTo>
                  <a:lnTo>
                    <a:pt x="67" y="39"/>
                  </a:lnTo>
                  <a:lnTo>
                    <a:pt x="75" y="61"/>
                  </a:lnTo>
                  <a:lnTo>
                    <a:pt x="78" y="80"/>
                  </a:lnTo>
                  <a:lnTo>
                    <a:pt x="74" y="96"/>
                  </a:lnTo>
                  <a:lnTo>
                    <a:pt x="67" y="105"/>
                  </a:lnTo>
                  <a:lnTo>
                    <a:pt x="60" y="108"/>
                  </a:lnTo>
                  <a:lnTo>
                    <a:pt x="54" y="107"/>
                  </a:lnTo>
                  <a:lnTo>
                    <a:pt x="45" y="105"/>
                  </a:lnTo>
                  <a:lnTo>
                    <a:pt x="38" y="101"/>
                  </a:lnTo>
                  <a:lnTo>
                    <a:pt x="31" y="95"/>
                  </a:lnTo>
                  <a:lnTo>
                    <a:pt x="24" y="87"/>
                  </a:lnTo>
                  <a:lnTo>
                    <a:pt x="17" y="79"/>
                  </a:lnTo>
                  <a:lnTo>
                    <a:pt x="11" y="68"/>
                  </a:lnTo>
                  <a:lnTo>
                    <a:pt x="2" y="47"/>
                  </a:lnTo>
                  <a:lnTo>
                    <a:pt x="0" y="27"/>
                  </a:lnTo>
                  <a:lnTo>
                    <a:pt x="4" y="1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43617" name="Picture 1185" descr="presGeor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0" y="2106798"/>
            <a:ext cx="2076450" cy="1893865"/>
          </a:xfrm>
          <a:prstGeom prst="rect">
            <a:avLst/>
          </a:prstGeom>
          <a:noFill/>
        </p:spPr>
      </p:pic>
      <p:pic>
        <p:nvPicPr>
          <p:cNvPr id="1043618" name="Picture 1186" descr="creationvsevolutionin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27163" y="4778375"/>
            <a:ext cx="3813175" cy="1438275"/>
          </a:xfrm>
          <a:noFill/>
          <a:ln/>
        </p:spPr>
      </p:pic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62C2-61D5-4786-B4BE-B94019FF88CC}" type="slidenum">
              <a:rPr lang="en-US"/>
              <a:pPr/>
              <a:t>21</a:t>
            </a:fld>
            <a:endParaRPr lang="en-US" sz="1400"/>
          </a:p>
        </p:txBody>
      </p:sp>
      <p:sp>
        <p:nvSpPr>
          <p:cNvPr id="282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5400" y="457200"/>
            <a:ext cx="7696200" cy="685800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en-US" sz="4000" dirty="0" smtClean="0"/>
              <a:t>Chance</a:t>
            </a:r>
            <a:r>
              <a:rPr lang="en-US" sz="4000" dirty="0"/>
              <a:t>, </a:t>
            </a:r>
            <a:r>
              <a:rPr lang="en-US" sz="4000" dirty="0" smtClean="0"/>
              <a:t>Necessity (Law) </a:t>
            </a:r>
            <a:r>
              <a:rPr lang="en-US" sz="4000" dirty="0"/>
              <a:t>or Design?</a:t>
            </a:r>
          </a:p>
        </p:txBody>
      </p:sp>
      <p:pic>
        <p:nvPicPr>
          <p:cNvPr id="282628" name="Picture 1028" descr="C:\heinz\bibstudy\creation\icons\net\mount_rushmo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227426"/>
            <a:ext cx="7239000" cy="5059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5E38-9439-4855-9360-63AC1412D1CE}" type="slidenum">
              <a:rPr lang="en-US"/>
              <a:pPr/>
              <a:t>22</a:t>
            </a:fld>
            <a:endParaRPr lang="en-US" sz="1400"/>
          </a:p>
        </p:txBody>
      </p:sp>
      <p:sp>
        <p:nvSpPr>
          <p:cNvPr id="101273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5181600" cy="1295400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1. Can Science Explain Everything?</a:t>
            </a:r>
            <a:endParaRPr lang="en-US" dirty="0"/>
          </a:p>
        </p:txBody>
      </p:sp>
      <p:sp>
        <p:nvSpPr>
          <p:cNvPr id="1012739" name="Rectangle 3075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6324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“</a:t>
            </a:r>
            <a:r>
              <a:rPr lang="en-US" sz="2800" dirty="0"/>
              <a:t>Operational” Science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Postulate theory -&gt;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make </a:t>
            </a:r>
            <a:r>
              <a:rPr lang="en-US" sz="2400" dirty="0"/>
              <a:t>observations -&gt;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prove/falsify </a:t>
            </a:r>
            <a:r>
              <a:rPr lang="en-US" sz="2400" dirty="0"/>
              <a:t>theory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Using the Scientific Method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“Origins” Science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Were </a:t>
            </a:r>
            <a:r>
              <a:rPr lang="en-US" sz="2400" dirty="0"/>
              <a:t>you there at the beginning</a:t>
            </a:r>
            <a:r>
              <a:rPr lang="en-US" sz="2400" dirty="0" smtClean="0"/>
              <a:t>?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Can’t repeat the “experiment”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“Forensic” science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Model </a:t>
            </a:r>
            <a:r>
              <a:rPr lang="en-US" sz="2400" dirty="0"/>
              <a:t>of </a:t>
            </a:r>
            <a:r>
              <a:rPr lang="en-US" sz="2400" dirty="0" smtClean="0"/>
              <a:t>science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Which model </a:t>
            </a:r>
            <a:r>
              <a:rPr lang="en-US" sz="2400" dirty="0" smtClean="0"/>
              <a:t>best fits observed facts?</a:t>
            </a:r>
            <a:endParaRPr lang="en-US" sz="2400" dirty="0"/>
          </a:p>
        </p:txBody>
      </p:sp>
      <p:pic>
        <p:nvPicPr>
          <p:cNvPr id="65538" name="Picture 2" descr="https://tse4.mm.bing.net/th?id=OIP.v9YBqGrFDfkeihFrezmDawDDEs&amp;pid=15.1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599"/>
            <a:ext cx="1916430" cy="2948354"/>
          </a:xfrm>
          <a:prstGeom prst="rect">
            <a:avLst/>
          </a:prstGeom>
          <a:noFill/>
        </p:spPr>
      </p:pic>
      <p:pic>
        <p:nvPicPr>
          <p:cNvPr id="65540" name="Picture 4" descr="https://tse2.mm.bing.net/th?id=OIP.yxWwvFdC8E5ASFPI-Kvy4wDEEs&amp;pid=15.1&amp;P=0&amp;w=300&amp;h=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6928" y="3276600"/>
            <a:ext cx="1998472" cy="3058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6705600" cy="1524000"/>
          </a:xfrm>
        </p:spPr>
        <p:txBody>
          <a:bodyPr/>
          <a:lstStyle/>
          <a:p>
            <a:r>
              <a:rPr lang="en-US" sz="4800" dirty="0" smtClean="0"/>
              <a:t>Bill Nye (“Science Guy”) Debates Ken Ham (AIG)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71600" y="1828800"/>
            <a:ext cx="5943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Public school textbooks are using the</a:t>
            </a:r>
            <a:br>
              <a:rPr lang="en-US" sz="2800" dirty="0" smtClean="0"/>
            </a:br>
            <a:r>
              <a:rPr lang="en-US" sz="2800" b="1" u="sng" dirty="0" smtClean="0"/>
              <a:t>same word </a:t>
            </a:r>
            <a:r>
              <a:rPr lang="en-US" sz="3200" b="1" u="sng" dirty="0" smtClean="0"/>
              <a:t>science</a:t>
            </a:r>
            <a:r>
              <a:rPr lang="en-US" sz="2800" dirty="0" smtClean="0"/>
              <a:t> for </a:t>
            </a:r>
            <a:r>
              <a:rPr lang="en-US" sz="2800" b="1" u="sng" dirty="0" smtClean="0"/>
              <a:t>observational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and </a:t>
            </a:r>
            <a:r>
              <a:rPr lang="en-US" sz="2800" b="1" u="sng" dirty="0" smtClean="0"/>
              <a:t>historical</a:t>
            </a:r>
            <a:r>
              <a:rPr lang="en-US" sz="2800" dirty="0" smtClean="0"/>
              <a:t> science. They </a:t>
            </a:r>
            <a:r>
              <a:rPr lang="en-US" sz="2800" b="1" u="sng" dirty="0" smtClean="0"/>
              <a:t>arbitrarily define science</a:t>
            </a:r>
            <a:r>
              <a:rPr lang="en-US" sz="2800" dirty="0" smtClean="0"/>
              <a:t> as </a:t>
            </a:r>
            <a:r>
              <a:rPr lang="en-US" sz="2800" b="1" u="sng" dirty="0" smtClean="0"/>
              <a:t>naturalism</a:t>
            </a:r>
            <a:r>
              <a:rPr lang="en-US" sz="2800" dirty="0" smtClean="0"/>
              <a:t> and outlaw the supernatural. They present molecules-to-man evolution as fact. They are </a:t>
            </a:r>
            <a:r>
              <a:rPr lang="en-US" sz="2800" b="1" u="sng" dirty="0" smtClean="0"/>
              <a:t>imposing the religion of  naturalism</a:t>
            </a:r>
            <a:r>
              <a:rPr lang="en-US" sz="2800" dirty="0" smtClean="0"/>
              <a:t>/atheism on </a:t>
            </a:r>
            <a:br>
              <a:rPr lang="en-US" sz="2800" dirty="0" smtClean="0"/>
            </a:br>
            <a:r>
              <a:rPr lang="en-US" sz="2800" dirty="0" smtClean="0"/>
              <a:t>generations of students.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5867400"/>
            <a:ext cx="1569660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Ken Ham</a:t>
            </a:r>
            <a:endParaRPr lang="en-US" sz="2800" dirty="0">
              <a:solidFill>
                <a:schemeClr val="bg2"/>
              </a:solidFill>
            </a:endParaRPr>
          </a:p>
        </p:txBody>
      </p:sp>
      <p:pic>
        <p:nvPicPr>
          <p:cNvPr id="92162" name="Picture 2" descr="https://s.yimg.com/fz/api/res/1.2/Sj8hB8L82fsl8AuEulCClg--~C/YXBwaWQ9c3JjaGRkO2ZpPWZpbGw7aD0yMjA7cT04MDt3PTE4MQ--/https:/s.yimg.com/zb/imgv1/c332a526-6bd2-36b0-bf7f-c66109191b31/t_500x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057400"/>
            <a:ext cx="1724025" cy="2085976"/>
          </a:xfrm>
          <a:prstGeom prst="rect">
            <a:avLst/>
          </a:prstGeom>
          <a:noFill/>
        </p:spPr>
      </p:pic>
      <p:pic>
        <p:nvPicPr>
          <p:cNvPr id="92164" name="Picture 4" descr="Creationist Ken Ham responds to Neil deGrasse Tyson and âmessed upâ Bill Maher - Salon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495800"/>
            <a:ext cx="2257424" cy="1504951"/>
          </a:xfrm>
          <a:prstGeom prst="rect">
            <a:avLst/>
          </a:prstGeom>
          <a:noFill/>
        </p:spPr>
      </p:pic>
      <p:sp>
        <p:nvSpPr>
          <p:cNvPr id="9" name="Left Arrow 8"/>
          <p:cNvSpPr/>
          <p:nvPr/>
        </p:nvSpPr>
        <p:spPr bwMode="auto">
          <a:xfrm>
            <a:off x="5486400" y="5105400"/>
            <a:ext cx="1283208" cy="484632"/>
          </a:xfrm>
          <a:prstGeom prst="lef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3581400"/>
            <a:ext cx="1409360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Bill Nye</a:t>
            </a:r>
            <a:endParaRPr lang="en-US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D329-663A-4F36-B787-1E42020FC07B}" type="slidenum">
              <a:rPr lang="en-US"/>
              <a:pPr/>
              <a:t>24</a:t>
            </a:fld>
            <a:endParaRPr lang="en-US" sz="1400"/>
          </a:p>
        </p:txBody>
      </p:sp>
      <p:sp>
        <p:nvSpPr>
          <p:cNvPr id="103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5029200" cy="762000"/>
          </a:xfrm>
        </p:spPr>
        <p:txBody>
          <a:bodyPr/>
          <a:lstStyle/>
          <a:p>
            <a:r>
              <a:rPr lang="en-US" dirty="0"/>
              <a:t>Scientific “Proofs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03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219200"/>
            <a:ext cx="5410200" cy="5257800"/>
          </a:xfrm>
        </p:spPr>
        <p:txBody>
          <a:bodyPr/>
          <a:lstStyle/>
          <a:p>
            <a:r>
              <a:rPr lang="en-US" sz="2800" dirty="0"/>
              <a:t>What we </a:t>
            </a:r>
            <a:r>
              <a:rPr lang="en-US" sz="2800" u="sng" dirty="0"/>
              <a:t>can</a:t>
            </a:r>
            <a:r>
              <a:rPr lang="en-US" sz="2800" dirty="0"/>
              <a:t> test scientifically</a:t>
            </a:r>
          </a:p>
          <a:p>
            <a:pPr lvl="1"/>
            <a:r>
              <a:rPr lang="en-US" sz="2400" dirty="0"/>
              <a:t>Observable/repeatable processes</a:t>
            </a:r>
          </a:p>
          <a:p>
            <a:pPr lvl="1"/>
            <a:r>
              <a:rPr lang="en-US" sz="2400" dirty="0"/>
              <a:t>Trends/tendencies in nature</a:t>
            </a:r>
          </a:p>
          <a:p>
            <a:pPr lvl="1"/>
            <a:r>
              <a:rPr lang="en-US" sz="2400" dirty="0"/>
              <a:t>Processes/events that left evidence</a:t>
            </a:r>
          </a:p>
          <a:p>
            <a:r>
              <a:rPr lang="en-US" sz="2800" dirty="0"/>
              <a:t>What we </a:t>
            </a:r>
            <a:r>
              <a:rPr lang="en-US" sz="2800" u="sng" dirty="0"/>
              <a:t>cannot</a:t>
            </a:r>
            <a:r>
              <a:rPr lang="en-US" sz="2800" dirty="0"/>
              <a:t> test scientifically</a:t>
            </a:r>
          </a:p>
          <a:p>
            <a:pPr lvl="1"/>
            <a:r>
              <a:rPr lang="en-US" sz="2400" dirty="0" smtClean="0"/>
              <a:t>Identity or motivation </a:t>
            </a:r>
            <a:r>
              <a:rPr lang="en-US" sz="2400" dirty="0"/>
              <a:t>of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who or whatever brought </a:t>
            </a:r>
            <a:br>
              <a:rPr lang="en-US" sz="2400" dirty="0" smtClean="0"/>
            </a:br>
            <a:r>
              <a:rPr lang="en-US" sz="2400" dirty="0" smtClean="0"/>
              <a:t>the universe  into existence</a:t>
            </a:r>
            <a:endParaRPr lang="en-US" sz="2400" dirty="0"/>
          </a:p>
          <a:p>
            <a:pPr lvl="1"/>
            <a:r>
              <a:rPr lang="en-US" sz="2400" dirty="0"/>
              <a:t>Historical events</a:t>
            </a:r>
          </a:p>
          <a:p>
            <a:pPr lvl="1"/>
            <a:r>
              <a:rPr lang="en-US" sz="2400" dirty="0" smtClean="0"/>
              <a:t>Ethics, morality</a:t>
            </a:r>
            <a:endParaRPr lang="en-US" sz="2400" dirty="0"/>
          </a:p>
          <a:p>
            <a:pPr lvl="1"/>
            <a:r>
              <a:rPr lang="en-US" sz="2400" dirty="0" smtClean="0"/>
              <a:t>Meaning, why?</a:t>
            </a:r>
          </a:p>
          <a:p>
            <a:pPr lvl="1"/>
            <a:r>
              <a:rPr lang="en-US" sz="2400" dirty="0" smtClean="0"/>
              <a:t>Consciousness, mind</a:t>
            </a:r>
            <a:endParaRPr lang="en-US" sz="2400" dirty="0"/>
          </a:p>
        </p:txBody>
      </p:sp>
      <p:pic>
        <p:nvPicPr>
          <p:cNvPr id="147458" name="Picture 2" descr="https://tse3.mm.bing.net/th?id=OIP.zoxyqDIv1TwngmmTauXFvwHaFj&amp;pid=15.1&amp;P=0&amp;w=260&amp;h=1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685800"/>
            <a:ext cx="2641598" cy="1981200"/>
          </a:xfrm>
          <a:prstGeom prst="rect">
            <a:avLst/>
          </a:prstGeom>
          <a:noFill/>
        </p:spPr>
      </p:pic>
      <p:pic>
        <p:nvPicPr>
          <p:cNvPr id="147462" name="Picture 6" descr="https://tse4.mm.bing.net/th?id=OIP.aW2PCxPatkXRyco0va5hmgHaFj&amp;pid=15.1&amp;P=0&amp;w=283&amp;h=2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867622"/>
            <a:ext cx="3330696" cy="2495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705600" cy="609600"/>
          </a:xfrm>
        </p:spPr>
        <p:txBody>
          <a:bodyPr/>
          <a:lstStyle/>
          <a:p>
            <a:r>
              <a:rPr lang="en-US" dirty="0" smtClean="0"/>
              <a:t>Origin of The Universe?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14400"/>
            <a:ext cx="6781800" cy="5486400"/>
          </a:xfrm>
        </p:spPr>
        <p:txBody>
          <a:bodyPr/>
          <a:lstStyle/>
          <a:p>
            <a:r>
              <a:rPr lang="en-US" dirty="0" smtClean="0"/>
              <a:t>The universe had a beginning</a:t>
            </a:r>
          </a:p>
          <a:p>
            <a:r>
              <a:rPr lang="en-US" dirty="0" smtClean="0"/>
              <a:t>The beginning of the </a:t>
            </a:r>
            <a:br>
              <a:rPr lang="en-US" dirty="0" smtClean="0"/>
            </a:br>
            <a:r>
              <a:rPr lang="en-US" dirty="0" smtClean="0"/>
              <a:t>universe was caused</a:t>
            </a:r>
          </a:p>
          <a:p>
            <a:r>
              <a:rPr lang="en-US" dirty="0" smtClean="0"/>
              <a:t>The cause was outside </a:t>
            </a:r>
            <a:br>
              <a:rPr lang="en-US" dirty="0" smtClean="0"/>
            </a:br>
            <a:r>
              <a:rPr lang="en-US" dirty="0" smtClean="0"/>
              <a:t>the universe</a:t>
            </a:r>
          </a:p>
          <a:p>
            <a:r>
              <a:rPr lang="en-US" dirty="0" smtClean="0"/>
              <a:t>The 2</a:t>
            </a:r>
            <a:r>
              <a:rPr lang="en-US" baseline="30000" dirty="0" smtClean="0"/>
              <a:t>nd</a:t>
            </a:r>
            <a:r>
              <a:rPr lang="en-US" dirty="0" smtClean="0"/>
              <a:t> Law of Thermodynamics</a:t>
            </a:r>
          </a:p>
          <a:p>
            <a:pPr lvl="1"/>
            <a:r>
              <a:rPr lang="en-US" dirty="0" smtClean="0"/>
              <a:t>Useful energy running down</a:t>
            </a:r>
          </a:p>
          <a:p>
            <a:r>
              <a:rPr lang="en-US" dirty="0" smtClean="0"/>
              <a:t>The universe is expanding</a:t>
            </a:r>
          </a:p>
          <a:p>
            <a:r>
              <a:rPr lang="en-US" dirty="0" smtClean="0"/>
              <a:t>Something from nothing?</a:t>
            </a:r>
          </a:p>
          <a:p>
            <a:pPr lvl="1"/>
            <a:r>
              <a:rPr lang="en-US" dirty="0" smtClean="0"/>
              <a:t>No natural explanation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65356" y="5486400"/>
            <a:ext cx="2145244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2"/>
                </a:solidFill>
              </a:rPr>
              <a:t>Really?</a:t>
            </a:r>
            <a:endParaRPr lang="en-US" sz="4400" dirty="0">
              <a:solidFill>
                <a:schemeClr val="bg2"/>
              </a:solidFill>
            </a:endParaRPr>
          </a:p>
        </p:txBody>
      </p:sp>
      <p:pic>
        <p:nvPicPr>
          <p:cNvPr id="65538" name="Picture 2" descr="https://tse4.mm.bing.net/th?id=OIP.zKSXhziFsaV1775ARNFnPwHaEF&amp;pid=Api&amp;P=0&amp;w=319&amp;h=1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981200"/>
            <a:ext cx="3038475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of Laws of Nature?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19200"/>
            <a:ext cx="6934200" cy="4876800"/>
          </a:xfrm>
        </p:spPr>
        <p:txBody>
          <a:bodyPr/>
          <a:lstStyle/>
          <a:p>
            <a:r>
              <a:rPr lang="en-US" dirty="0" smtClean="0"/>
              <a:t>Foundational/Fundamental laws</a:t>
            </a:r>
          </a:p>
          <a:p>
            <a:pPr lvl="1"/>
            <a:r>
              <a:rPr lang="en-US" dirty="0" smtClean="0"/>
              <a:t>Physics, chemistry, mathematics, logic</a:t>
            </a:r>
          </a:p>
          <a:p>
            <a:r>
              <a:rPr lang="en-US" dirty="0" smtClean="0"/>
              <a:t>Scientific explanations</a:t>
            </a:r>
          </a:p>
          <a:p>
            <a:pPr lvl="1"/>
            <a:r>
              <a:rPr lang="en-US" dirty="0" smtClean="0"/>
              <a:t>Natural laws are supposed</a:t>
            </a:r>
          </a:p>
          <a:p>
            <a:r>
              <a:rPr lang="en-US" dirty="0" smtClean="0"/>
              <a:t>Laws of nature in the Bible</a:t>
            </a:r>
          </a:p>
          <a:p>
            <a:pPr lvl="1"/>
            <a:r>
              <a:rPr lang="en-US" dirty="0" smtClean="0"/>
              <a:t>Law of cause and effect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law of thermodynamics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Law of Thermodynamics</a:t>
            </a:r>
          </a:p>
          <a:p>
            <a:pPr lvl="1"/>
            <a:r>
              <a:rPr lang="en-US" dirty="0" smtClean="0"/>
              <a:t>Law of Biogenesis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81800" y="3810000"/>
            <a:ext cx="1244251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Gen. 1:1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81800" y="4419600"/>
            <a:ext cx="1398140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Gen. 1:31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5029200"/>
            <a:ext cx="1483098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Rom. 8:22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5638800"/>
            <a:ext cx="2055371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Gen. Chapter 1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flipH="1">
            <a:off x="6019800" y="4648200"/>
            <a:ext cx="685800" cy="15240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5105400" y="5867400"/>
            <a:ext cx="106680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6400800" y="5334000"/>
            <a:ext cx="30480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5715000" y="4114800"/>
            <a:ext cx="990600" cy="15240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7162800" cy="838200"/>
          </a:xfrm>
        </p:spPr>
        <p:txBody>
          <a:bodyPr/>
          <a:lstStyle/>
          <a:p>
            <a:r>
              <a:rPr lang="en-US" dirty="0" smtClean="0"/>
              <a:t>Universe Fine-Tuned for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066800"/>
            <a:ext cx="7467600" cy="4724400"/>
          </a:xfrm>
        </p:spPr>
        <p:txBody>
          <a:bodyPr/>
          <a:lstStyle/>
          <a:p>
            <a:r>
              <a:rPr lang="en-US" dirty="0" smtClean="0"/>
              <a:t>Force of gravity</a:t>
            </a:r>
          </a:p>
          <a:p>
            <a:r>
              <a:rPr lang="en-US" dirty="0" smtClean="0"/>
              <a:t>Charge of the electron</a:t>
            </a:r>
          </a:p>
          <a:p>
            <a:r>
              <a:rPr lang="en-US" dirty="0" smtClean="0"/>
              <a:t>Mass of proton</a:t>
            </a:r>
          </a:p>
          <a:p>
            <a:r>
              <a:rPr lang="en-US" dirty="0" smtClean="0"/>
              <a:t>Nuclear force</a:t>
            </a:r>
          </a:p>
          <a:p>
            <a:r>
              <a:rPr lang="en-US" dirty="0" smtClean="0"/>
              <a:t>Rate of universe expansion</a:t>
            </a:r>
          </a:p>
          <a:p>
            <a:r>
              <a:rPr lang="en-US" dirty="0" smtClean="0"/>
              <a:t>Earth rotation of 24 hours</a:t>
            </a:r>
          </a:p>
          <a:p>
            <a:r>
              <a:rPr lang="en-US" dirty="0" smtClean="0"/>
              <a:t>Level of oxygen in earth’s atmosphere</a:t>
            </a:r>
          </a:p>
          <a:p>
            <a:r>
              <a:rPr lang="en-US" dirty="0" smtClean="0"/>
              <a:t>Earth, moon and sun distances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95600" y="5943600"/>
            <a:ext cx="6074100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Hundreds of precise “dialed” physical constants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174084" name="Picture 4" descr="https://media.kgov.com/files/fine-tuned-physics-biology-hawking-dawki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686800" cy="504097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26196" y="5943600"/>
            <a:ext cx="7405553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Do Atheists/Evolutionists Know The Truth?</a:t>
            </a:r>
            <a:endParaRPr lang="en-US" sz="3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239000" cy="762000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3600" b="1" dirty="0" smtClean="0"/>
              <a:t>2. Origins: Creation or Evolution?</a:t>
            </a:r>
            <a:endParaRPr lang="en-US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59394" name="Picture 2" descr="https://tse4.mm.bing.net/th?id=OIP.W3VUfgCVYWRLqXGFVwgarwHaFQ&amp;pid=Api&amp;P=0&amp;w=266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143000"/>
            <a:ext cx="3713339" cy="2638425"/>
          </a:xfrm>
          <a:prstGeom prst="rect">
            <a:avLst/>
          </a:prstGeom>
          <a:noFill/>
        </p:spPr>
      </p:pic>
      <p:pic>
        <p:nvPicPr>
          <p:cNvPr id="59400" name="Picture 8" descr="https://tse4.mm.bing.net/th?id=OIP.xga4GAtvsY-YMdzVe_TKiwHaJl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143000"/>
            <a:ext cx="2209800" cy="2857500"/>
          </a:xfrm>
          <a:prstGeom prst="rect">
            <a:avLst/>
          </a:prstGeom>
          <a:noFill/>
        </p:spPr>
      </p:pic>
      <p:pic>
        <p:nvPicPr>
          <p:cNvPr id="59404" name="Picture 12" descr="https://tse1.mm.bing.net/th?id=OIP.OlrOHi2Sfwaaiu9AL2RiDwHaFj&amp;pid=Api&amp;P=0&amp;w=292&amp;h=2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229100"/>
            <a:ext cx="2933700" cy="2200276"/>
          </a:xfrm>
          <a:prstGeom prst="rect">
            <a:avLst/>
          </a:prstGeom>
          <a:noFill/>
        </p:spPr>
      </p:pic>
      <p:pic>
        <p:nvPicPr>
          <p:cNvPr id="59406" name="Picture 14" descr="https://tse1.mm.bing.net/th?id=OIP.6AXQS9rEAC3kt38pGjuPLAHaEK&amp;pid=Api&amp;P=0&amp;w=391&amp;h=2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4319624"/>
            <a:ext cx="3495675" cy="19668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algn="r">
              <a:defRPr/>
            </a:pPr>
            <a:r>
              <a:rPr lang="en-US" smtClean="0"/>
              <a:t>@ Dr. Heinz Lycklama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D029E974-C5D8-451F-94B9-A790AFD35B14}" type="slidenum">
              <a:rPr lang="en-US" smtClean="0"/>
              <a:pPr algn="ctr">
                <a:defRPr/>
              </a:pPr>
              <a:t>30</a:t>
            </a:fld>
            <a:endParaRPr lang="en-US" sz="1400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5410200" cy="762000"/>
          </a:xfrm>
        </p:spPr>
        <p:txBody>
          <a:bodyPr/>
          <a:lstStyle/>
          <a:p>
            <a:pPr eaLnBrk="1" hangingPunct="1"/>
            <a:r>
              <a:rPr lang="en-US" sz="4000" u="sng" dirty="0" smtClean="0"/>
              <a:t>Model of Creation </a:t>
            </a:r>
            <a:endParaRPr lang="en-US" sz="4000" dirty="0" smtClean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295400"/>
            <a:ext cx="72390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Bible is the inerrant Word of God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God is Creator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Six days of Creation – </a:t>
            </a:r>
            <a:r>
              <a:rPr lang="en-US" sz="2000" b="1" dirty="0" smtClean="0"/>
              <a:t>Gen. 1:1 – 2:3</a:t>
            </a:r>
            <a:r>
              <a:rPr lang="en-US" sz="2000" dirty="0" smtClean="0"/>
              <a:t>; </a:t>
            </a:r>
            <a:r>
              <a:rPr lang="en-US" sz="2000" b="1" dirty="0" smtClean="0"/>
              <a:t>Ex. 20:11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Creatures created/reproduce after their kind – </a:t>
            </a:r>
            <a:r>
              <a:rPr lang="en-US" sz="2000" b="1" dirty="0" smtClean="0"/>
              <a:t>Gen. 1 </a:t>
            </a:r>
            <a:r>
              <a:rPr lang="en-US" sz="2000" dirty="0" smtClean="0"/>
              <a:t>(10 x)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Man is created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In God’s image – </a:t>
            </a:r>
            <a:r>
              <a:rPr lang="en-US" sz="2000" b="1" dirty="0" smtClean="0"/>
              <a:t>Gen. 1:26-27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Creation is dependent on God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Man is fallen and dependent on God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Creation and Science coherent and consistent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God reveals Himself in Scripture (</a:t>
            </a:r>
            <a:r>
              <a:rPr lang="en-US" sz="2000" u="sng" dirty="0" smtClean="0"/>
              <a:t>Special Revelation</a:t>
            </a:r>
            <a:r>
              <a:rPr lang="en-US" sz="20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God reveals Himself in nature (</a:t>
            </a:r>
            <a:r>
              <a:rPr lang="en-US" sz="2000" u="sng" dirty="0" smtClean="0"/>
              <a:t>General Revelation</a:t>
            </a:r>
            <a:r>
              <a:rPr lang="en-US" sz="20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Jesus and NT authors refer to </a:t>
            </a:r>
            <a:r>
              <a:rPr lang="en-US" sz="2400" b="1" dirty="0" smtClean="0"/>
              <a:t>Gen. 1-11 </a:t>
            </a:r>
            <a:r>
              <a:rPr lang="en-US" sz="2400" dirty="0" smtClean="0"/>
              <a:t>as history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5715000" cy="6858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Creation of Distinct Kinds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162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b="1" dirty="0" smtClean="0">
                <a:cs typeface="Times New Roman" pitchFamily="18" charset="0"/>
              </a:rPr>
              <a:t>Gen. 1: 11(1), 12(2), 21(2), 24(2), 25(3)</a:t>
            </a:r>
            <a:endParaRPr lang="en-US" sz="26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Ten major categories of organic life</a:t>
            </a:r>
            <a:br>
              <a:rPr lang="en-US" sz="2600" dirty="0" smtClean="0">
                <a:cs typeface="Times New Roman" pitchFamily="18" charset="0"/>
              </a:rPr>
            </a:br>
            <a:r>
              <a:rPr lang="en-US" sz="2600" dirty="0" smtClean="0">
                <a:cs typeface="Times New Roman" pitchFamily="18" charset="0"/>
              </a:rPr>
              <a:t>created “after its </a:t>
            </a:r>
            <a:r>
              <a:rPr lang="en-US" sz="2600" u="sng" dirty="0" smtClean="0">
                <a:cs typeface="Times New Roman" pitchFamily="18" charset="0"/>
              </a:rPr>
              <a:t>kind</a:t>
            </a:r>
            <a:r>
              <a:rPr lang="en-US" sz="2600" dirty="0" smtClean="0">
                <a:cs typeface="Times New Roman" pitchFamily="18" charset="0"/>
              </a:rPr>
              <a:t>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cs typeface="Times New Roman" pitchFamily="18" charset="0"/>
              </a:rPr>
              <a:t>Plant kingdom - grass, herbs, fruit trees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cs typeface="Times New Roman" pitchFamily="18" charset="0"/>
              </a:rPr>
              <a:t>Animal kingdom - sea monsters, other marine animals, birds, beasts, cattle, crawling animals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cs typeface="Times New Roman" pitchFamily="18" charset="0"/>
              </a:rPr>
              <a:t>Man “kind”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One kind cannot transform </a:t>
            </a:r>
            <a:br>
              <a:rPr lang="en-US" sz="2600" dirty="0" smtClean="0">
                <a:cs typeface="Times New Roman" pitchFamily="18" charset="0"/>
              </a:rPr>
            </a:br>
            <a:r>
              <a:rPr lang="en-US" sz="2600" dirty="0" smtClean="0">
                <a:cs typeface="Times New Roman" pitchFamily="18" charset="0"/>
              </a:rPr>
              <a:t>itself into another kind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cs typeface="Times New Roman" pitchFamily="18" charset="0"/>
              </a:rPr>
              <a:t>Definite and distinct categories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cs typeface="Times New Roman" pitchFamily="18" charset="0"/>
              </a:rPr>
              <a:t>There is variation within a kind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cs typeface="Times New Roman" pitchFamily="18" charset="0"/>
              </a:rPr>
              <a:t>These “kinds” still recognized today</a:t>
            </a:r>
          </a:p>
        </p:txBody>
      </p:sp>
      <p:pic>
        <p:nvPicPr>
          <p:cNvPr id="36868" name="Picture 5" descr="https://encrypted-tbn0.gstatic.com/images?q=tbn:ANd9GcTjevEguZd83l4IGl0Vdnt90m1vZyHBbhd-yErB_US_-zOx4QJxq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3919538"/>
            <a:ext cx="203835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7" descr="https://encrypted-tbn2.gstatic.com/images?q=tbn:ANd9GcQ2LmrtD5jMCBW6xTJ39R97qLl-dnI4crkDU2QWaogrjgxIOig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457200"/>
            <a:ext cx="1838325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981200" y="685800"/>
            <a:ext cx="5257800" cy="609600"/>
          </a:xfrm>
        </p:spPr>
        <p:txBody>
          <a:bodyPr/>
          <a:lstStyle/>
          <a:p>
            <a:r>
              <a:rPr lang="en-US" dirty="0" smtClean="0"/>
              <a:t>And God Said …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543800" cy="4953000"/>
          </a:xfrm>
        </p:spPr>
        <p:txBody>
          <a:bodyPr/>
          <a:lstStyle/>
          <a:p>
            <a:r>
              <a:rPr lang="en-US" sz="3000" dirty="0" smtClean="0"/>
              <a:t>And God said:</a:t>
            </a:r>
          </a:p>
          <a:p>
            <a:pPr lvl="1"/>
            <a:r>
              <a:rPr lang="en-US" sz="2600" b="1" dirty="0" smtClean="0"/>
              <a:t>Gen. 1: 3, 6, 9, 11, 14, 20, 24, 26, 28, 29 </a:t>
            </a:r>
            <a:r>
              <a:rPr lang="en-US" sz="2600" dirty="0" smtClean="0"/>
              <a:t>(10x)</a:t>
            </a:r>
          </a:p>
          <a:p>
            <a:pPr lvl="1"/>
            <a:r>
              <a:rPr lang="en-US" sz="2600" dirty="0" smtClean="0"/>
              <a:t>e.g. “let there be light”, </a:t>
            </a:r>
            <a:r>
              <a:rPr lang="en-US" sz="2600" b="1" dirty="0" smtClean="0"/>
              <a:t>Gen. 1:3</a:t>
            </a:r>
          </a:p>
          <a:p>
            <a:r>
              <a:rPr lang="en-US" sz="3000" dirty="0" smtClean="0"/>
              <a:t>And it was so:</a:t>
            </a:r>
          </a:p>
          <a:p>
            <a:pPr lvl="1"/>
            <a:r>
              <a:rPr lang="en-US" sz="2600" dirty="0" smtClean="0"/>
              <a:t>e.g. “and there was light”, </a:t>
            </a:r>
            <a:r>
              <a:rPr lang="en-US" sz="2600" b="1" dirty="0" smtClean="0"/>
              <a:t>Gen. 1:3</a:t>
            </a:r>
          </a:p>
          <a:p>
            <a:r>
              <a:rPr lang="en-US" sz="3000" dirty="0" smtClean="0"/>
              <a:t>And God saw that it was good:</a:t>
            </a:r>
          </a:p>
          <a:p>
            <a:pPr lvl="1"/>
            <a:r>
              <a:rPr lang="en-US" sz="2600" dirty="0" smtClean="0"/>
              <a:t>e.g. “the light was good”, </a:t>
            </a:r>
            <a:r>
              <a:rPr lang="en-US" sz="2600" b="1" dirty="0" smtClean="0"/>
              <a:t>Gen. 1:4</a:t>
            </a:r>
          </a:p>
          <a:p>
            <a:r>
              <a:rPr lang="en-US" sz="3000" b="1" dirty="0" smtClean="0"/>
              <a:t>Gen. 1:31</a:t>
            </a:r>
            <a:r>
              <a:rPr lang="en-US" sz="3000" dirty="0" smtClean="0"/>
              <a:t>, “…God saw everything</a:t>
            </a:r>
            <a:br>
              <a:rPr lang="en-US" sz="3000" dirty="0" smtClean="0"/>
            </a:br>
            <a:r>
              <a:rPr lang="en-US" sz="3000" dirty="0" smtClean="0"/>
              <a:t>that He had made, and behold, it </a:t>
            </a:r>
            <a:br>
              <a:rPr lang="en-US" sz="3000" dirty="0" smtClean="0"/>
            </a:br>
            <a:r>
              <a:rPr lang="en-US" sz="3000" dirty="0" smtClean="0"/>
              <a:t>was </a:t>
            </a:r>
            <a:r>
              <a:rPr lang="en-US" sz="3000" u="sng" dirty="0" smtClean="0"/>
              <a:t>very good</a:t>
            </a:r>
            <a:r>
              <a:rPr lang="en-US" sz="3000" dirty="0" smtClean="0"/>
              <a:t>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D01387-7368-4954-9911-DF33D3D7D2D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pic>
        <p:nvPicPr>
          <p:cNvPr id="37894" name="Picture 4" descr="https://encrypted-tbn2.gstatic.com/images?q=tbn:ANd9GcTlm2x6NT4fpMVRckrempnjgjRfBWeiZWIA9FArvEK-A3h5_acX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438400"/>
            <a:ext cx="16414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6" descr="https://encrypted-tbn3.gstatic.com/images?q=tbn:ANd9GcQuqDP7a9DjkatuPBnOu44ae56Tex_5uVFTprd24iNJWl2BVlu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1" y="4648201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228600"/>
            <a:ext cx="5638800" cy="685800"/>
          </a:xfrm>
        </p:spPr>
        <p:txBody>
          <a:bodyPr/>
          <a:lstStyle/>
          <a:p>
            <a:r>
              <a:rPr lang="en-US" sz="4000" dirty="0" smtClean="0"/>
              <a:t>Model of Evolution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914400"/>
            <a:ext cx="5257800" cy="1905000"/>
          </a:xfrm>
        </p:spPr>
        <p:txBody>
          <a:bodyPr/>
          <a:lstStyle/>
          <a:p>
            <a:pPr>
              <a:buClrTx/>
            </a:pPr>
            <a:r>
              <a:rPr lang="en-US" sz="2800" dirty="0" smtClean="0"/>
              <a:t>Claims about living organisms:</a:t>
            </a:r>
          </a:p>
          <a:p>
            <a:pPr lvl="1">
              <a:buClr>
                <a:schemeClr val="bg2"/>
              </a:buClr>
              <a:buFont typeface="Arial" pitchFamily="34" charset="0"/>
              <a:buChar char="•"/>
            </a:pPr>
            <a:r>
              <a:rPr lang="en-US" sz="2200" dirty="0" smtClean="0"/>
              <a:t>Related through </a:t>
            </a:r>
            <a:r>
              <a:rPr lang="en-US" sz="2200" u="sng" dirty="0" smtClean="0"/>
              <a:t>common ancestry</a:t>
            </a:r>
          </a:p>
          <a:p>
            <a:pPr lvl="1">
              <a:buClr>
                <a:schemeClr val="bg2"/>
              </a:buClr>
              <a:buFont typeface="Arial" pitchFamily="34" charset="0"/>
              <a:buChar char="•"/>
            </a:pPr>
            <a:r>
              <a:rPr lang="en-US" sz="2200" dirty="0" smtClean="0"/>
              <a:t>Arose through </a:t>
            </a:r>
            <a:r>
              <a:rPr lang="en-US" sz="2200" u="sng" dirty="0" smtClean="0"/>
              <a:t>mutations</a:t>
            </a:r>
            <a:r>
              <a:rPr lang="en-US" sz="2200" dirty="0" smtClean="0"/>
              <a:t> and </a:t>
            </a:r>
            <a:r>
              <a:rPr lang="en-US" sz="2200" u="sng" dirty="0" smtClean="0"/>
              <a:t>natural selection</a:t>
            </a:r>
            <a:r>
              <a:rPr lang="en-US" sz="2200" dirty="0" smtClean="0"/>
              <a:t> by means of </a:t>
            </a:r>
            <a:r>
              <a:rPr lang="en-US" sz="2200" u="sng" dirty="0" smtClean="0"/>
              <a:t>random chance </a:t>
            </a:r>
            <a:r>
              <a:rPr lang="en-US" sz="2200" dirty="0" smtClean="0"/>
              <a:t>processes of nature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BFF94-5ECE-436C-B810-3E1FBA3B3CF3}" type="slidenum">
              <a:rPr lang="en-US" smtClean="0"/>
              <a:pPr/>
              <a:t>33</a:t>
            </a:fld>
            <a:endParaRPr lang="en-US" sz="1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726502"/>
            <a:ext cx="7172325" cy="273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6" name="Picture 2" descr="https://encrypted-tbn0.google.com/images?q=tbn:ANd9GcTAFWgXm8Bg30bR5_gebZxy3DhgySEtKsIVntDp4SrkilNyfU_wH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04800"/>
            <a:ext cx="1541064" cy="2057400"/>
          </a:xfrm>
          <a:prstGeom prst="rect">
            <a:avLst/>
          </a:prstGeom>
          <a:noFill/>
        </p:spPr>
      </p:pic>
      <p:pic>
        <p:nvPicPr>
          <p:cNvPr id="8" name="Picture 10" descr="http://images.fastcompany.com/upload/evolution-m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514600"/>
            <a:ext cx="3505200" cy="1095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172200" cy="685800"/>
          </a:xfrm>
        </p:spPr>
        <p:txBody>
          <a:bodyPr/>
          <a:lstStyle/>
          <a:p>
            <a:r>
              <a:rPr lang="en-US" dirty="0" smtClean="0"/>
              <a:t>The Meaning of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447800"/>
            <a:ext cx="7467600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400" u="sng" dirty="0" err="1" smtClean="0"/>
              <a:t>Arificial</a:t>
            </a:r>
            <a:r>
              <a:rPr lang="en-US" sz="2400" u="sng" dirty="0" smtClean="0"/>
              <a:t> Selection</a:t>
            </a:r>
          </a:p>
          <a:p>
            <a:pPr lvl="1"/>
            <a:r>
              <a:rPr lang="en-US" sz="2000" dirty="0" smtClean="0"/>
              <a:t>Plant and animal breeding</a:t>
            </a:r>
            <a:endParaRPr lang="en-US" sz="2000" u="sng" dirty="0" smtClean="0"/>
          </a:p>
          <a:p>
            <a:pPr>
              <a:buFont typeface="+mj-lt"/>
              <a:buAutoNum type="arabicPeriod"/>
            </a:pPr>
            <a:r>
              <a:rPr lang="en-US" sz="2400" u="sng" dirty="0" smtClean="0"/>
              <a:t>Change</a:t>
            </a:r>
          </a:p>
          <a:p>
            <a:pPr marL="1028700" lvl="1" indent="-457200"/>
            <a:r>
              <a:rPr lang="en-US" sz="2000" dirty="0" smtClean="0"/>
              <a:t>Evolution of a coastline (random)</a:t>
            </a:r>
          </a:p>
          <a:p>
            <a:pPr marL="1028700" lvl="1" indent="-457200"/>
            <a:r>
              <a:rPr lang="en-US" sz="2000" dirty="0" smtClean="0"/>
              <a:t>Evolution of a car (designed)</a:t>
            </a:r>
          </a:p>
          <a:p>
            <a:pPr>
              <a:buFont typeface="+mj-lt"/>
              <a:buAutoNum type="arabicPeriod"/>
            </a:pPr>
            <a:r>
              <a:rPr lang="en-US" sz="2400" u="sng" dirty="0" smtClean="0"/>
              <a:t>Micro-Evolution [Adaptation]</a:t>
            </a:r>
          </a:p>
          <a:p>
            <a:pPr marL="1028700" lvl="1" indent="-457200"/>
            <a:r>
              <a:rPr lang="en-US" sz="2000" dirty="0" smtClean="0"/>
              <a:t>Small variation within prescribed limits of complexity</a:t>
            </a:r>
          </a:p>
          <a:p>
            <a:pPr marL="1028700" lvl="1" indent="-457200"/>
            <a:r>
              <a:rPr lang="en-US" sz="2000" dirty="0" smtClean="0"/>
              <a:t>e.g., finch beaks by mutation and </a:t>
            </a:r>
            <a:r>
              <a:rPr lang="en-US" sz="2000" u="sng" dirty="0" smtClean="0"/>
              <a:t>natural selection</a:t>
            </a:r>
          </a:p>
          <a:p>
            <a:pPr>
              <a:buFont typeface="+mj-lt"/>
              <a:buAutoNum type="arabicPeriod"/>
            </a:pPr>
            <a:r>
              <a:rPr lang="en-US" sz="2400" b="1" u="sng" dirty="0" smtClean="0"/>
              <a:t>Macro-Evolution</a:t>
            </a:r>
          </a:p>
          <a:p>
            <a:pPr marL="1028700" lvl="1" indent="-457200"/>
            <a:r>
              <a:rPr lang="en-US" sz="2000" dirty="0" smtClean="0"/>
              <a:t>Particles -&gt; people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Molecular Evolution</a:t>
            </a:r>
          </a:p>
          <a:p>
            <a:pPr marL="1028700" lvl="1" indent="-457200"/>
            <a:r>
              <a:rPr lang="en-US" sz="2000" dirty="0" smtClean="0"/>
              <a:t>Origin of life – assumes a mutating replicator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@ Dr. Heinz Lycklama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7B939-745D-49E8-BE25-BBAA245E49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48400" y="1676400"/>
            <a:ext cx="2678938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Only 1, 2 and 3 </a:t>
            </a:r>
          </a:p>
          <a:p>
            <a:pPr algn="ctr"/>
            <a:r>
              <a:rPr lang="en-US" dirty="0" smtClean="0"/>
              <a:t>have been observed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5410200"/>
            <a:ext cx="2132315" cy="46166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5 is impossible!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4724400"/>
            <a:ext cx="2388795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4 never observed!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4648200" y="57150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4419600" y="4953000"/>
            <a:ext cx="457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3048000" y="2209800"/>
            <a:ext cx="30480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4267200" y="1828800"/>
            <a:ext cx="1905000" cy="7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5715000" y="2590800"/>
            <a:ext cx="2286000" cy="1066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39266" name="AutoShape 2" descr="data:image/jpeg;base64,/9j/4AAQSkZJRgABAQAAAQABAAD/2wCEAAkGBxQPEhUUEBQUFhQUFBcVFBQWFRUUFRUUFBgWFhQUFRUYHiogGBolHBQUITEhJSkrLy4uFx8zRDMsNygtLisBCgoKDg0OFxAQFTckHBw3NywsLCwsLCwsLCwsLCwsLCwsLCwsLCwsLCwsLCwsLCwsLCwsLCwsLCwsLCwsLCwsLP/AABEIAQkAvgMBIgACEQEDEQH/xAAcAAACAgMBAQAAAAAAAAAAAAAABwEFAwQGAgj/xABNEAACAQIDAwgBEQYEBAcAAAABAgMAEQQSIQUTMQYHIjJBUXGxkRUjJDRSU2GBg5KjsrPC0dPhFBYXQkNUM6HS8ERiZII1cnN0k8Tx/8QAGAEAAwEBAAAAAAAAAAAAAAAAAAEDAgT/xAAoEQEAAQEHBAMBAAMAAAAAAAAAAQQCAxETMTJRM0FS8BIUoSFCccH/2gAMAwEAAhEDEQA/AHjRRXGcoeX8eBmMUicDobtrYC+gQ241i3bix/Zas2JtThEOzopdDnXg9z9p+XQOdfD+5+0/LrGfY5/JU+veeJi0UvP4rQe5+0/LqDzrQe5+0/Loz7HP5IyLzxMSil3/ABXg9z9p+XUfxXw/uftPy6M+xz+SPr3niYtFLv8Aivh/c/afl1H8V4Pc/afl0Z9jn8kZF54mLRS6/ivB7j7T8upHOvB7n7T8ujPsc/kjIvPExKKXn8VYPc/afl0fxVg9z9p+XRn2OfyRkXniYdFLz+KsHuftP9FT/FSD3P2n5dGfY5/JGReeJhUUvf4qQe5+0/0UHnVw/uftP9FGfY5/JLIvPEwqKXh51sP7n7T8uj+K0HuftPy6M+xz+SeReeJh0UvP4qwe5+0/Lqf4qQe5+0/0UZ9jn8kZF54mFRXM8m+WEeOYBVsGvkNzqV61wQLV01Us2otRjCVqzNmcJFIvnaHsv533KelIvna9t/O+5UajSPezppOo5LBbOlmBMSFgDYkECx+M1teoOI96PpT8a7LmhW7vfvP1RTU3Y7h6BXNFmZdF5UTYtYYPnobBxHvR9KfjR6gYj3o+lPxr6F3Y7h6BU7sdw9ArXwnlj7c8Pnn1AxHvR+cn40Dk/iPej85Pxr6G3Y7h6BRux3D0Cj4TyPt2uHzudgYj3o/OT8an1AxHvR9KfjX0Pux3D0CjdD3I9FHwnkfbnh89eoGI96PpT8aDsHEe9H0p+NfQu7HcPQKN2O4egUfCeS+1PD56GwsR70fnJ+NSNhYj3o/OT8a+hN2O4egUbsdw9Ao+E8n9ueHz16g4j3o/OT8aPUHEe9H0p+NfQu7HcPQKN2O4egUZc8j7drh89+oWI96PpT8aPUHEe9H0p+NfQm7HcPQKN2O4egUZc8l9qeHz16gYj3o+lPxo9QsQP6R+cn419C7sdw9Ao3Y7h6BRlzyf254fPXqFiPej85PxrVxWGeJssi5Wte2h0PDhX0eIx3D0CkTy3Hst/AeZrM2ZhW6v5tzhg6nmu6+H+W86btKPmvHTw/y3nTcrruNjhqOpIpF87Ptv42+5T0pGc7Ptv42+5WajSPeylJ1G/wA0HXfxP1RTVpVc0HXfxP1RTVqN3pJ1HUkVNRRW0BU1FTQHl+B48Dw4/F8NIfkVgjtDGGISzPGFR2Mkj7wIM2cuI8aCrsSimwazMLqn8z6rm9kf+KbQ/wDQwP8A9qtWZwxKWkmxg2NlhimxEKwYPDGApPKQjPJiwzMjsVmvkW+8DcKrsXylnxTYbCoJN9JC0s4w/rbOY5WgISZ9IIS0cjF75rZAurXqOVO0JIMfiN204U4CAyDDYYzTFEfGElJWIjgIF9XBv2C4r1tqA4GfC4vBuseFGDGHGcO+GCBt5Hvyt2jV1bSbXKUFwQ1aDCu05tnPC7LMIZZ0hYftj7RgbeOIzaWQCSGVSS1rZGCsOsRRye5ZmCbEpi5A2HXG4iPem+bCEzyLEk9+MDWssg0UgobaVqRqcX+z4TBHCJCmJinePAyNiY1WOVZXebEFFWMaHLGBmZiuoCmtTEYCSNJ8UWO5GMxwMixCV8KDiZQ+eL/iMI4AzxnVT0h22MCXEXKqXF7UwSIxjw7GZkgIIlmT9nmKYmYf00JHQjOpAzkcLMWlfsTZk0eM2fNLnRZp8SViksZ3JwkxOJxbe/NYWQaRrZeN6aFK0cCpqKKyYooooAFIfluPZb+A8zT5FIXlwfZb+A8zU7fZ00u6XWc2HXw/y3nTbpR8156eH+W86bldFxsQv+pIpF87Ptz428kp6UjOdgezPjbySs1Gke9lKTqLDmg68nifqimpSq5oOu/ifqimrUbGkio3yKKKK2i8zShFZmNlUFmPcFFyfQKqtmcqMJinEcE6M7AsqkMhYDUlA4Gaw10vXjljtWLC4WQykjeo8UYVWdmdo3IAVQTwViTwABrnYMb6oRYCHDxYjNDJhpXnkgkijiSAKZMskgGcuAYwFvcOeytRH8J2km0IllWFnUSurOkf8zIlgzDwvVNNDhtn4mTFz4pkbFBYys0iCL1q7KEGUWygvxPBmrntprnfEbUAv+x4pEiNj7UwmeLG28TNiz8O7Xurp9r64vAW1Bef4QQcO9AeNpbRweDl/aZ5gpxMSRre7o6Ql2BXIp/uDrexuKr9ibRwU0cWCwWNlBjXoZNJDGgNkLSR2KhSOy/RGvf52bsWHFftUaC0MeLth3UC0Zth5MSkPZkMyODbg2cdla/I7CwYXBrjZjqYwbkXKH/Byxgasz2UZdSSQBTDoNgYVSqTQ4qeaJ1zIHMe7YNwayxqb1h2btDB4UywJiEZ1bEYmVM6u6Z3aaYsEHRALnQ62txrmtkyucHgdmqzRTE7jF2OWWGOCPezKD2Fw0ShhfSW4qyhyphtpwRJDHDh45IokhAygfs5ds7dsuZjmHZ0dSSSTAOimwceIbD4jMTuS0sRBspEsTRksCLkZJCRw1o2TtzD4y/7NKsmUAnLfQNfKdR22NRsb2pD/wC2j+zWuT2NtZJ9irBg545MWuzABFFIrTK4gCdQG6kMQPgJFLAOmXlTgzIIxiI8xfdg3OQyXtuxLbIXvplBvfsq3rg+T+2ocdHJs3ExRw2w4RYwXjzRm6WSGZEdHXKDYBrXUhjXcwR5FVSSxVQuZus1hbM3wnjRMYG90UUUgBSG5ce238B5mnyKQ3Lcey38B5mp2+zppd0ur5r+vh/lvOm5Sj5r+vh/lvOm5XRcbEL/AKkikXztn2X8bfcp6Uiudo+zPnfcrNRpHvZuk6ix5oeu/ifqimrSn5oX9cfxP1RTYqNju1Ub5FTUVNUQVPKnBRz4SZZo0kURO4DqGAdUYqwB4Ed9V8WJXZ+yleFFXJhkMcagKGnlUZFsO15XHxtXSsoIIIBBFiDqCDxBFeGgUgKVUqpBAKggFbFSB2WIFu61MOMwnJfEwvBEHzQJEiM5chRHlti4pMPwmeZzmEhPR14ZQJKtoZJ48DhrI82GxGIwr72SVFIgiYI7mLpNmi3b5dA2axPbTLrEMOgbMEXMTctlGYm2W5PG+UAX7haj5FgqeR2ILQmJ1jSTDSvh3SJckYyG8ZRLnKrRtGwF/wCatbkXAsmzIEkVWR4mVlYAqylmBBB0IIroUiVSSAAWILEAAsQAAWPabAD4qIowgCqAqjgAAAPAClibgNh4ST1N2di4EMk0C76RBrJiEnQriQGPWlN1cXOpjA7a24MXDNBtOWGeKXfxSPkFkljyYcxmKaLRgy5eLC5vY9UV2kUYQBVAVRoFAAAHcAOFYnwMTPvDHGXKlS5RS5Q8VLWvlPdTxLByHJHlph5Ykw7yRrKqiKMBwd4FARLG+rkgmwrc5G49fUqD9m3c00WBiO6V1zGQRDLG5FyhLLbUVfx7KgUgrBCCDcERICD3ggaVmgwqR33aIl+OVVW9uF7DXjTxgOB5YHBY6A4oYgb1oRCsBWGZpXBdkwxw0qlhMHdh0crAnjpXc7JgaOCFH6yRRo2t+kqANr26g1lGEjz7zIm8Om8yrnt3ZrXrNSmTFFFFIJFIXlx7bfwHmafNIflx7bfwHmanb7Oml3S6rmv6+H+W86blKPmvPTw/y3nTcrouNiF/1JFIvnaHsz42+5T0pF87Ptz533KzUaR72bpOo3+aFRvH8T9UU1qVXNB138T9UU1ajY7tVG+U0UUVRAUUVinlCC5/3+neeygMta0uNVeHSPZbt0BAv8OZB/3iqzG48khQGZjfLEvWIGhvfqi+hYkAEuL3C39xbLkfWeTKOOSI2Nhc9OU68SW6AS2gucoNGAZZ9qBdWZEUkAOxAGrZRqdP5ZD4AVovyjjVQzTRBSV6QZcuokNs3DsQVgXamETpYURH+U4oqZEuNLb0ayEacWA/5tLV7O1I9WyTyvbWU7p8oJGi5Hsimw4AXsL3OtPAmZdvpYEzRC63GZkBN41YWuddQw+OrBNo9umUnQg/y3BzeGR1b4mqpba0cZJQPBr0kk3e6N9dYg+ZWNzqg4m5DV6w0uEmcIVWCd9QqkwtLYHpIQFMy6nRhexN1saMAv4sSrfAe46HtFvSrfNNZaopsFNDqDvkFuACzi1gTbRJD0VOgXq8GzGs+A2kCOOZeHbdSCAVsRcEEgWOuqXGZjYNbUVCsCLjUVNICioqaQApD8tx7LfwHmafApDcuD7LfwHmaxb7Oml3S6vmvHTw/wAt503KUXNcelh/lvOm7XRcbEKjqSKRnOx7b+NvuU86RfO0fZnzvuVmo0j3spSdRv8ANB/iP4n6oprUqeaD/EfxP1RTWqNjudRvlNFFFUQeJpAgufAfCTwA7z8A1+A1RT4lpZN3HYyEBieKxJcgSNY66hgoB6TKdRaQL729tARq7EEhBlCiwLs2iprpdmIHS011QgXGtCrQwF5nALm7qjFXlly6iSXVkVVXqrcqsfWfW7Jmmx8GA9bjDSzMRnA1YnoqGmktZAMygLxsVVVOi1oYpmxQX9oYrHKHCRxpvGDobWaEg8De5cNYoL7om1eNn4RmKlQhkcbyF0sq4XKSrGWMHj0nAQHtdNDvJX6nB4JYsxGrubySG2dyO1iBw7gLAdgo0Cng2RI4JyRwmSBY3zFp5QbNfK2bonpkA5m6q6C1Z9qbPbLI+/luwQEBYQvRY20MZP8AMe3uq6rU2r/hN8X1hRibWk2U/StO5LOjneJGwJjKFRZFQ29bFxftPfVZjtjk5hJGCskoeSSEXsqqOOGYEMSUUWtJbOzaGunNFGIcpDtaXDorf40TZygzeuZIzYsWY9DS194coLAFotFO6N1jLy4ZsswFnVw0ZbLdd3iIyMwt0lDWuLtYkEg7uP2cTmkgIjmYAMw0Eij+VzY2NtA4F104gZTzeRYnV1TJEX3awZiJ4igCnKVPR/lChSRYopJWRN0yXOzNo8eIykrIjWzI6gEhraXAKm/DKynopkLXYN65XbEhgyYjMsiEJnkXKrtBe6yuosrZC2YOttGYBQSHF7s6a91PZqPA/wC/h/8AM3GsybdooopBIpB8ufbb+A8zT8FIXlwPZb+A82qd5rDppd0ur5ruvh/lvOm7Sj5sOvh/lvOm5XTT7PeUKjqSKRXO0PZnxt9ynrSM52h7L+NvuVmo0j3spSdRvcz/AF38T9UU1qVXNAPXH8T9UU1ajY7nUb5FY8VJlUn0aga+JIH+dZK09pPYKO89hN9O7KpPb2W8aogpMRFvC5PVhiuNNDJLcC2gsVUPoAAd8DqRcG05VkxDOc4SEdeOMSXdG0DCxveRGGo0MK6jPr7kk3WBxUxW5vPIwAN23RMa8SSSUhTiax7KwxzRqwlBaVpJGLKY5Vw/RRwmYkEusDXyqTrWiXmy8IY1LSZd9IQ8xUWBewFh/wAqgBR8AvxJNbtFau08VuY2fu4agAE9pLaADjc+gmwOTYdpbVSDTrPa4QEDjfLc9lyrfErngrEVpxk+IAAj9bZuIUi6KvWBY/zPYj4F+GsmwtnB/XpRmLG6gg8DbpEHXXKtr62VSbWVUqtt8oiJ3jixMJsApjjaSaVALMXMcUEmR82ZTfTLbQGtRBLJdszRZd/GdQt7KQcwuJALXBPBgO3pDjarnBYxJlzIb9/wGwPkQQeBDA8CKouTG2Fxe9R5sPK3ExI5ZkvcMjRPGrKgstswJuWueFRjIjgpQ6XyObWuBrckoSxtcksRmIBJbVWJMiwDpqp9t4YKTIOisgEWJITOzRG4QgWNyGa3A9F20Nha3U3F+/4v8jXieESKyMLqylWHeGFiPQaRuawUmRJYmBBDq6lxZ3XeR3LDweNjfgZSthltWxgl3DNHwET2S9gN2wDJa+lgpycVJMZvm7anGyMm5kZZSzNHFNI7Kwd1mSEqihjlXPK7EZVHrYq+2omXEKw/qQsGIz39ZdSgunZ6/JxBFMlwKKxYR7op+Dy07h5CstZNIpD8t/bb+A8zT4pDct/bb+A8zU7esOml3S6vmw6+H+W86blKTmw6+H+W86bddNxsQv8AqSKRvOx7b+d9ynlSM52fbfzvuVmo0j3s3SdRYc0J6b+J+qKalKrmg67+J+qKatRsaS1Ub5FaO0he2hI7rMf8gwrerQ2qoOW9ra8RGe7Tpjx4EfHVIQakaA4AA9sPS0tx62nxmsHJ9OlAxV1JwhN2kLhrmAkquYhOw2AHEd1GKLnZ04jHripOqA6dIO4iv3XGQ/HXjYpAeF1RVRt9ArZyXbXeRkrbQZILjX+YaUydJVJyr6icdCWuIt7lIGhHYp1OtjV5Vbt/C7yK4HSQ5hqynuNmXUGx7iNOBpQat2od7PBhHZkgeIvcMVbFMn/DCQaqAvTYaFhoNA9cfyUZXiVI0mBfKThsI4wrNK0EGJnmllDIVjj/AGmKFIwwACgWN+j3GDWLHYfdTjOVy31yuGWxjlRkPRcXUhkPaCDYgnkdoc2eIExlwe0pYiWLWZOkGbNmIeJlGuZv5de2+ltRgTDFDHisbAr7xywAWR+hioY3jxhKSSp/VgnwJVZL3yzMt2uS3SQY5p8EWkcvkmMcc6xhhiUVsqzCMaEMCQbCxKlh0StVnJzm0EBJxeKkxGZchjC7tGQ5bo5uzspyi4zANwINze+29iMxSCLSxF1U5B2qiXXUDRtF1OWwsFcqSFrsnSFLi1ltbLksBoBkJOXTsrbrHhoRGioLWUAaaDT4KyVg3I46LqHK9jjpOkZCUPTmayxlrKcwGoA4fDVzt1btBpf1xhwLaGNjewIPELXO4/MVgKooM0wnVw5N1kxEchDLYWbdPLbj1CL10O2TeWNTawSRiSFIBvGEvmIAvd/RWib+DJy6/DxuPMk/51nrBgRZB8fDL3n3IA9A9NZ6yaRSF5b+238B5mn0KQnLn22/gPM1O81h00u6XWc1/Xw/y3nTdpRc1w6WH+W86btdNPsQqOpIpF87ftv533KelIvnaHsz533KzUaR72bpOo3uZ7rv4n6opr0qeZ7/ABJPE/VFNao2GqjfIrDjEJXTs14sL9hBte/HhY+FZqCL6HUHiK2g5wSZVnTsdN6p01K5Y5AMulgBD3G7HQVqz4YQzSoNyhuJY5pNCuQho0BFrIQgS1/6Ehs162NvYRyrbv8AxFuyZiQGsCMrMbnKVYqScyrcHo2AqZnGJVJFLjEDpxqwC5gDdliF8rEEXtfNplYqGNbJfYHFCaNZFuAwvYizKeDIw7GBBBHYQaz1zOzNolM0hzMts2LJ0CSGwDwrYEplXUWvZR/UDqekjkDAMpBBAIIIIIPAgjiKyakx+yGVjJhiQ2pKggEnUmxOmt246ZjfUPJm8x7ZlQqssYJLZc3SS91Lo1iDxAII7CCKvqr9sOWAhjIDyXN2F1VEILMwuL65Vtfi1+w0YhW+qWIxAXdJkDKpJFzbeaqM+lgFGZiNdQBYkGt/ZGyRD0m1c317gbX+M2F7aaAcFQDdweJ3qBrWOoZeJV1JDqT22IIv28azUTITVZt7EAIIswRprpma+VEt03axFhYhQbjpOgvrW3jsYkC5nPEhVGmZ3PVRQeJP6mwBNc5iZZWkZBmE8nrcqXvEsNiUWOQag2Ylm0IBckX3SkgPMEAkaWUJGgVkUCMdBmzrlfgOllZ2v2riF1Nr1vM+8nkYd4iT4REWzEGxYESNKNAB0RrWnj5MkSw4Qli7Bd4QN0GDBpJE7yLE5UBS9k0JFWuycKFsB1UAAvc3K6C5v0iLcWLG/ueFOQtEWwA7hbtPD4TqamiishIpDct/bb+A8zT5FITlwfZb+A8zU7zWHTS7pdbzX9fD/LedNylFzXHp4f5bzpu103GxCo6kikbzr+2/nfcp5Ujedj23877lZqNI97N0nUWHND138T9UU06VnND138T9UU06jY0Oo6kpoooqiLXxmHzjTiOHxa+nuPEa2IvcUYtEWzrmhc5pIyM2Rx/WQD4Qbga3XMLkOz9JWpi8JmuV49vDXh36XsBx42AOgtQFFj9jSBknwrCVQRIEZrlu1WRyQsvYcsh1NmzqwVhjwONMbGziJizyYgS3EBY2IWMGxhY6ngCQrMVcsHO3Cr4djurWLEvCxbKWPEobXRjcdhDFkJGaQsNmV8PjLJJdZLEKCd3LYgMQjA2kWxUkKWU6A34UyZY9sAAb9JIjkDm6l1VTxLOlwgGo6eXge6tfa+JwssbXfDuQBa7RsR0h38KrZdizQB13rPG6btnVRnyDNZHQBlVRnbWKP+Y6KNa2Jo8RIrSZsOyyKgzLeQZUJIsbqDqx7O2jCAtV2jhoxlSSEa9RGS5JsLBE1JOnAVhm2xcXjQhc+RpZQY0jJB6yNZ+OUWIUHMuutaGNjnXNvGiUSOjAJm3hePIV3aZJMxG7U2+CvMHJ+SVy+JkYKTnKLYO7BQoZ2uwiICges5T0R0hwo/gapmkkY7oNNOyNFKWCmIxs2jRK11iQgXubhlIvvmQCtzCbIXDRZsW28J6O7XMysdSI+mS8543LmzWzEC1xujaUca5MKqv8KnLCCb3ZpQDmN1a+XMdDe3GsEOFaR87nPJa17FVRb9VUv62LjXUsSrXJMaGgIgieVy72zsMoUG6xxj+mp4Eagk2Oa4NmXKEvYowosP8A9Px14ggCDTieJ7T/ALudBpck9tZqUyaKKKKQFIPlz7bfwHm1PykFy5Pst/AebVK3rDqpd0uu5rR08P8ALedN6lDzWdfD/LedN6uq42e8ueo6kikbzs+2/nfcp5Ujudj23877lZqNIbpOo3uaHrv4n6opqUrOaHrv4n6opqVG70k6jfKKmiiqIiiiigMU0Cv1h8fA9vb8ZrQxezMwIyrIp1KsBYkdIAg6WzF//kPcKs6KMQoRhmj0WSaMXFzfMLBguiyhlUZXU9EDVW+GtZsNKxzLLkLEZyEXpkhwc6iykhox0rZuy9tK6gVBXvH+X++80YhzUMciAkynOV6UgRC7WQPYlw1hmcAKLKLmwFZ22aZD65nk1sS5LIbHKHCHoKRZ20A/k+Cr0C3CpoxDRhwHa/waD4tLn4FjX/s+E1uxoFFgLD/fpqaKQFqKmigCioqaAKQnLdfZb+A82p9ikLy39tv4DzNSvNYdVLul1fNd18P8t503aUXNd14PlvOm7XVT7HPUdSRSO52D7L+d9ynjSM52T7L+d9ys1Gke9m6TqLDmhPTfxP1RTVpVc0B6b+J+qKalRsaSdRvlNFFFURFFFFAFFFFIOX5c8n5MasbQySK0R/w0laESCSSHOWdWHVRJLD/mPbXC7FE2BwnqiZpjnWKOEPJLiEY4jdxtK0RYm6NvGCgXbhTipdYbZ0mJ2Bhlgz7xFgmUJbeHcyiRhGG0L2UlQdCQBW4kpeXweJUGQJjFkCZy42hvcYFP9R9nkfs5W9/Wweyw1rruR+2f2/Bw4jo3kUhstwpeNmjcoG1ylkJF9bEVxh5RdMzrJs39paPcHEI8r4xlBvu12aUziXNb1svobXJAtXX8htmPhMDBFLm3gDs2YhmBlkeXKzDQsM9iRpcUTH8ELyiporBooqaigJooopgCkJy4b2W/gPM0+6QnLgey38B5mpXmsOml3S6vmt6+H+W86b1KHmu6+H+W86b1dNxsQqOpIpF87a+y/nfcp6UjOdn23877lZqNI97N0nUWHNB138T9UU1KVXNAem/ifqimrUbGknUb5TRRUVRFNFFFAV22ttRYJUacuBI+7QJHJKzPlZ7BI1J6qMeHZWovK3CGJ5t4wWN0jkUxTCVHkIEatBk3gLFhbo63qj5aco4YsZg4rSNJDiVldUW9lkw+KRACSLsTrYdgrS5RSM7tjZYnw8Im2dEN6AsjiLGrI8rqCcqgNYX162nCngWLuMPtSJ4d/myxAMxeVXhyqpIYssoUqNDxA76o+Tu1cFFDFhMPO4AXdQvJHJGZL3tu5JI1jkbtGW9+41Wcs9qpjBgUw08WSXHCNnYZkDpEzoCraOwYoyqdC4S96wcoMA5w+OBlxgGGQFnxjK+GxXQz3jsBuyCBZ48uVsvGxFOICy2zhlwWR5toY8NI27QpFh5ZGbKzWAjwpbqqx+KrnDcpsNJHvFkNhLHCwZJEkSWVlSNXjZQy3LrqRaxvwrjMTytRm2TvN5JMohnmyJe7YjBTWC3IuxLXt3VsbaSSaR8U8LwxvPsyBEksskhixodpXQE5R66FW5vYHQaUYch3W0cdHho2lmbLGguxCs5FyALKoJOpGgFedm7RTEpniz5blenHLE1xa/QlVW7eNrVWcuXC4GYk2A3ZJ7gJYyTVjs7a8OKDHDyLIFNmK30J1ANZ7G3KmoopBNFRRQEikLy4Pst/AeZp9CkFy5b2W/gPNqnb1h1Uu6XXc13Xw/y3nTdpQ81h6WH+W86b1dNxs95c9R1JFIrnbPsv533KetITndPsz53klZqNI/3/AMUpOotOZ0+uP4n6opsXpR8zZ9cf4/qim3ULHc6jfKaKipraIooooJzHK7BRyYjZxeONicZlJZFYlRhsSwUkjhmANu8A1l5eTrHh43dgqpjcEzMxsqquKhLMSeAABN66Erfs4cKCt+Ip4jBzPKmDD7RwglE2HMcbbxJpGV8MbZonSVr2yMGdCQbg2I1Arj1SDFlIP2jDDMQoMm2DjghJsP2XDMbPLrZWfqmxsSAKa2TS1tO62lRuh3D0CnFrAYOU5QbKhWfZaiKOyTmJbopIjjwuIMaXI4AqpA7wDWxzh4gRYRXYgBMXg3LMbKAuJhJJPYNK6Qr8HCoZL8RfxF6XyGBcPy8w+0NnuDIi4hY4ZJkGiizYZ5WQ5jZFaXL0iDdWGtiaYGA2lFilz4eVJUuVzxuHW44i40vqPTWUQqOCj0CvQW3AWomYCamoopGmioooCRSC5cj2W/gPNqfor5+5cP7MfwHm1Tt6w6aXdLseavrwfLedN+k9zUnpQfLedOGuq42e8ueo6kikFzvn2af+7ySn7Sl5weTTYjFMxhnccVaLLaxAuDm7dKL6JmIwg6e3Fm3jJabK2xLhQREQMxudLm/DjVgeWGK98Ho/Wrb9zD/bYz6Oo/cw/wBtjPo65pu5n/F2Tf3MqteV+K98Ho/WpHLDFe7Ho/WrQcjD/bYz6OvX7nH+2xn0dGXPiM65VQ5YYr3Y9H61B5YYr3wej9atf3NP9tjPo6n9zv8ApsZ9HSyp8RnXKoHLPFX649H61lHLLFe7Ho/WrIcjf+mxn0dT+5//AE2M+joyp8RnXKrPLLFe7Ho/WvP74Yr3Y9H61bDkf/02M+jryeRp/tsZ9HRlT4jOuVSeVuKvpIL+H616/e7FW649H61aDkcf7bGfR0fucf7fGfR0ZU+IzrlVDlbivfB6P1r0nK3Fe7/y/WrIcjT/AG2L+jr2OR5/tsZ9HSyp8RnXKok5XYof1B6P1rH++OL98Ho/WrluRxP/AA2M+jrz+5Z/tsZ9HTy58RnXKpHLHFe+D0frU/vdivfB6P1q0HIs/wBti/o69fuYf7bGfR08ufEZ1yqxywxXux6P1qo2hjmnfPJYtYC4FtBwrq/3MP8AbYz6OpPI0/22M+jpZdqP8Ti/uo0XfNMelB8t5046V3N/siSCeMbmZEQOc0mXi/wimjXXcxMWf64L61Fq3MwKKKKqkKKKKAKKKKAKKKKAKKKKAKKKKAKKKKAKKKKAKKKKAKKKKAKKKKAKKKK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268" name="AutoShape 4" descr="data:image/jpeg;base64,/9j/4AAQSkZJRgABAQAAAQABAAD/2wCEAAkGBxQPEhUUEBQUFhQUFBcVFBQWFRUUFRUUFBgWFhQUFRUYHiogGBolHBQUITEhJSkrLy4uFx8zRDMsNygtLisBCgoKDg0OFxAQFTckHBw3NywsLCwsLCwsLCwsLCwsLCwsLCwsLCwsLCwsLCwsLCwsLCwsLCwsLCwsLCwsLCwsLP/AABEIAQkAvgMBIgACEQEDEQH/xAAcAAACAgMBAQAAAAAAAAAAAAAABwEFAwQGAgj/xABNEAACAQIDAwgBEQYEBAcAAAABAgMAEQQSIQUTMQYHIjJBUXGxkRUjJDRSU2GBg5KjsrPC0dPhFBYXQkNUM6HS8ERiZII1cnN0k8Tx/8QAGAEAAwEBAAAAAAAAAAAAAAAAAAEDAgT/xAAoEQEAAQEHBAMBAAMAAAAAAAAAAQQCAxETMTJRM0FS8BIUoSFCccH/2gAMAwEAAhEDEQA/AHjRRXGcoeX8eBmMUicDobtrYC+gQ241i3bix/Zas2JtThEOzopdDnXg9z9p+XQOdfD+5+0/LrGfY5/JU+veeJi0UvP4rQe5+0/LqDzrQe5+0/Loz7HP5IyLzxMSil3/ABXg9z9p+XUfxXw/uftPy6M+xz+SPr3niYtFLv8Aivh/c/afl1H8V4Pc/afl0Z9jn8kZF54mLRS6/ivB7j7T8upHOvB7n7T8ujPsc/kjIvPExKKXn8VYPc/afl0fxVg9z9p+XRn2OfyRkXniYdFLz+KsHuftP9FT/FSD3P2n5dGfY5/JGReeJhUUvf4qQe5+0/0UHnVw/uftP9FGfY5/JLIvPEwqKXh51sP7n7T8uj+K0HuftPy6M+xz+SeReeJh0UvP4qwe5+0/Lqf4qQe5+0/0UZ9jn8kZF54mFRXM8m+WEeOYBVsGvkNzqV61wQLV01Us2otRjCVqzNmcJFIvnaHsv533KelIvna9t/O+5UajSPezppOo5LBbOlmBMSFgDYkECx+M1teoOI96PpT8a7LmhW7vfvP1RTU3Y7h6BXNFmZdF5UTYtYYPnobBxHvR9KfjR6gYj3o+lPxr6F3Y7h6BU7sdw9ArXwnlj7c8Pnn1AxHvR+cn40Dk/iPej85Pxr6G3Y7h6BRux3D0Cj4TyPt2uHzudgYj3o/OT8an1AxHvR9KfjX0Pux3D0CjdD3I9FHwnkfbnh89eoGI96PpT8aDsHEe9H0p+NfQu7HcPQKN2O4egUfCeS+1PD56GwsR70fnJ+NSNhYj3o/OT8a+hN2O4egUbsdw9Ao+E8n9ueHz16g4j3o/OT8aPUHEe9H0p+NfQu7HcPQKN2O4egUZc8j7drh89+oWI96PpT8aPUHEe9H0p+NfQm7HcPQKN2O4egUZc8l9qeHz16gYj3o+lPxo9QsQP6R+cn419C7sdw9Ao3Y7h6BRlzyf254fPXqFiPej85PxrVxWGeJssi5Wte2h0PDhX0eIx3D0CkTy3Hst/AeZrM2ZhW6v5tzhg6nmu6+H+W86btKPmvHTw/y3nTcrruNjhqOpIpF87Ptv42+5T0pGc7Ptv42+5WajSPeylJ1G/wA0HXfxP1RTVpVc0HXfxP1RTVqN3pJ1HUkVNRRW0BU1FTQHl+B48Dw4/F8NIfkVgjtDGGISzPGFR2Mkj7wIM2cuI8aCrsSimwazMLqn8z6rm9kf+KbQ/wDQwP8A9qtWZwxKWkmxg2NlhimxEKwYPDGApPKQjPJiwzMjsVmvkW+8DcKrsXylnxTYbCoJN9JC0s4w/rbOY5WgISZ9IIS0cjF75rZAurXqOVO0JIMfiN204U4CAyDDYYzTFEfGElJWIjgIF9XBv2C4r1tqA4GfC4vBuseFGDGHGcO+GCBt5Hvyt2jV1bSbXKUFwQ1aDCu05tnPC7LMIZZ0hYftj7RgbeOIzaWQCSGVSS1rZGCsOsRRye5ZmCbEpi5A2HXG4iPem+bCEzyLEk9+MDWssg0UgobaVqRqcX+z4TBHCJCmJinePAyNiY1WOVZXebEFFWMaHLGBmZiuoCmtTEYCSNJ8UWO5GMxwMixCV8KDiZQ+eL/iMI4AzxnVT0h22MCXEXKqXF7UwSIxjw7GZkgIIlmT9nmKYmYf00JHQjOpAzkcLMWlfsTZk0eM2fNLnRZp8SViksZ3JwkxOJxbe/NYWQaRrZeN6aFK0cCpqKKyYooooAFIfluPZb+A8zT5FIXlwfZb+A8zU7fZ00u6XWc2HXw/y3nTbpR8156eH+W86bldFxsQv+pIpF87Ptz428kp6UjOdgezPjbySs1Gke9lKTqLDmg68nifqimpSq5oOu/ifqimrUbGkio3yKKKK2i8zShFZmNlUFmPcFFyfQKqtmcqMJinEcE6M7AsqkMhYDUlA4Gaw10vXjljtWLC4WQykjeo8UYVWdmdo3IAVQTwViTwABrnYMb6oRYCHDxYjNDJhpXnkgkijiSAKZMskgGcuAYwFvcOeytRH8J2km0IllWFnUSurOkf8zIlgzDwvVNNDhtn4mTFz4pkbFBYys0iCL1q7KEGUWygvxPBmrntprnfEbUAv+x4pEiNj7UwmeLG28TNiz8O7Xurp9r64vAW1Bef4QQcO9AeNpbRweDl/aZ5gpxMSRre7o6Ql2BXIp/uDrexuKr9ibRwU0cWCwWNlBjXoZNJDGgNkLSR2KhSOy/RGvf52bsWHFftUaC0MeLth3UC0Zth5MSkPZkMyODbg2cdla/I7CwYXBrjZjqYwbkXKH/Byxgasz2UZdSSQBTDoNgYVSqTQ4qeaJ1zIHMe7YNwayxqb1h2btDB4UywJiEZ1bEYmVM6u6Z3aaYsEHRALnQ62txrmtkyucHgdmqzRTE7jF2OWWGOCPezKD2Fw0ShhfSW4qyhyphtpwRJDHDh45IokhAygfs5ds7dsuZjmHZ0dSSSTAOimwceIbD4jMTuS0sRBspEsTRksCLkZJCRw1o2TtzD4y/7NKsmUAnLfQNfKdR22NRsb2pD/wC2j+zWuT2NtZJ9irBg545MWuzABFFIrTK4gCdQG6kMQPgJFLAOmXlTgzIIxiI8xfdg3OQyXtuxLbIXvplBvfsq3rg+T+2ocdHJs3ExRw2w4RYwXjzRm6WSGZEdHXKDYBrXUhjXcwR5FVSSxVQuZus1hbM3wnjRMYG90UUUgBSG5ce238B5mnyKQ3Lcey38B5mp2+zppd0ur5r+vh/lvOm5Sj5r+vh/lvOm5XRcbEL/AKkikXztn2X8bfcp6Uiudo+zPnfcrNRpHvZuk6ix5oeu/ifqimrSn5oX9cfxP1RTYqNju1Ub5FTUVNUQVPKnBRz4SZZo0kURO4DqGAdUYqwB4Ed9V8WJXZ+yleFFXJhkMcagKGnlUZFsO15XHxtXSsoIIIBBFiDqCDxBFeGgUgKVUqpBAKggFbFSB2WIFu61MOMwnJfEwvBEHzQJEiM5chRHlti4pMPwmeZzmEhPR14ZQJKtoZJ48DhrI82GxGIwr72SVFIgiYI7mLpNmi3b5dA2axPbTLrEMOgbMEXMTctlGYm2W5PG+UAX7haj5FgqeR2ILQmJ1jSTDSvh3SJckYyG8ZRLnKrRtGwF/wCatbkXAsmzIEkVWR4mVlYAqylmBBB0IIroUiVSSAAWILEAAsQAAWPabAD4qIowgCqAqjgAAAPAClibgNh4ST1N2di4EMk0C76RBrJiEnQriQGPWlN1cXOpjA7a24MXDNBtOWGeKXfxSPkFkljyYcxmKaLRgy5eLC5vY9UV2kUYQBVAVRoFAAAHcAOFYnwMTPvDHGXKlS5RS5Q8VLWvlPdTxLByHJHlph5Ykw7yRrKqiKMBwd4FARLG+rkgmwrc5G49fUqD9m3c00WBiO6V1zGQRDLG5FyhLLbUVfx7KgUgrBCCDcERICD3ggaVmgwqR33aIl+OVVW9uF7DXjTxgOB5YHBY6A4oYgb1oRCsBWGZpXBdkwxw0qlhMHdh0crAnjpXc7JgaOCFH6yRRo2t+kqANr26g1lGEjz7zIm8Om8yrnt3ZrXrNSmTFFFFIJFIXlx7bfwHmafNIflx7bfwHmanb7Oml3S6rmv6+H+W86blKPmvPTw/y3nTcrouNiF/1JFIvnaHsz42+5T0pF87Ptz533KzUaR72bpOo3+aFRvH8T9UU1qVXNB138T9UU1ajY7tVG+U0UUVRAUUVinlCC5/3+neeygMta0uNVeHSPZbt0BAv8OZB/3iqzG48khQGZjfLEvWIGhvfqi+hYkAEuL3C39xbLkfWeTKOOSI2Nhc9OU68SW6AS2gucoNGAZZ9qBdWZEUkAOxAGrZRqdP5ZD4AVovyjjVQzTRBSV6QZcuokNs3DsQVgXamETpYURH+U4oqZEuNLb0ayEacWA/5tLV7O1I9WyTyvbWU7p8oJGi5Hsimw4AXsL3OtPAmZdvpYEzRC63GZkBN41YWuddQw+OrBNo9umUnQg/y3BzeGR1b4mqpba0cZJQPBr0kk3e6N9dYg+ZWNzqg4m5DV6w0uEmcIVWCd9QqkwtLYHpIQFMy6nRhexN1saMAv4sSrfAe46HtFvSrfNNZaopsFNDqDvkFuACzi1gTbRJD0VOgXq8GzGs+A2kCOOZeHbdSCAVsRcEEgWOuqXGZjYNbUVCsCLjUVNICioqaQApD8tx7LfwHmafApDcuD7LfwHmaxb7Oml3S6vmvHTw/wAt503KUXNcelh/lvOm7XRcbEKjqSKRnOx7b+NvuU86RfO0fZnzvuVmo0j3spSdRv8ANB/iP4n6oprUqeaD/EfxP1RTWqNjudRvlNFFFUQeJpAgufAfCTwA7z8A1+A1RT4lpZN3HYyEBieKxJcgSNY66hgoB6TKdRaQL729tARq7EEhBlCiwLs2iprpdmIHS011QgXGtCrQwF5nALm7qjFXlly6iSXVkVVXqrcqsfWfW7Jmmx8GA9bjDSzMRnA1YnoqGmktZAMygLxsVVVOi1oYpmxQX9oYrHKHCRxpvGDobWaEg8De5cNYoL7om1eNn4RmKlQhkcbyF0sq4XKSrGWMHj0nAQHtdNDvJX6nB4JYsxGrubySG2dyO1iBw7gLAdgo0Cng2RI4JyRwmSBY3zFp5QbNfK2bonpkA5m6q6C1Z9qbPbLI+/luwQEBYQvRY20MZP8AMe3uq6rU2r/hN8X1hRibWk2U/StO5LOjneJGwJjKFRZFQ29bFxftPfVZjtjk5hJGCskoeSSEXsqqOOGYEMSUUWtJbOzaGunNFGIcpDtaXDorf40TZygzeuZIzYsWY9DS194coLAFotFO6N1jLy4ZsswFnVw0ZbLdd3iIyMwt0lDWuLtYkEg7uP2cTmkgIjmYAMw0Eij+VzY2NtA4F104gZTzeRYnV1TJEX3awZiJ4igCnKVPR/lChSRYopJWRN0yXOzNo8eIykrIjWzI6gEhraXAKm/DKynopkLXYN65XbEhgyYjMsiEJnkXKrtBe6yuosrZC2YOttGYBQSHF7s6a91PZqPA/wC/h/8AM3GsybdooopBIpB8ufbb+A8zT8FIXlwPZb+A82qd5rDppd0ur5ruvh/lvOm7Sj5sOvh/lvOm5XTT7PeUKjqSKRXO0PZnxt9ynrSM52h7L+NvuVmo0j3spSdRvcz/AF38T9UU1qVXNAPXH8T9UU1ajY7nUb5FY8VJlUn0aga+JIH+dZK09pPYKO89hN9O7KpPb2W8aogpMRFvC5PVhiuNNDJLcC2gsVUPoAAd8DqRcG05VkxDOc4SEdeOMSXdG0DCxveRGGo0MK6jPr7kk3WBxUxW5vPIwAN23RMa8SSSUhTiax7KwxzRqwlBaVpJGLKY5Vw/RRwmYkEusDXyqTrWiXmy8IY1LSZd9IQ8xUWBewFh/wAqgBR8AvxJNbtFau08VuY2fu4agAE9pLaADjc+gmwOTYdpbVSDTrPa4QEDjfLc9lyrfErngrEVpxk+IAAj9bZuIUi6KvWBY/zPYj4F+GsmwtnB/XpRmLG6gg8DbpEHXXKtr62VSbWVUqtt8oiJ3jixMJsApjjaSaVALMXMcUEmR82ZTfTLbQGtRBLJdszRZd/GdQt7KQcwuJALXBPBgO3pDjarnBYxJlzIb9/wGwPkQQeBDA8CKouTG2Fxe9R5sPK3ExI5ZkvcMjRPGrKgstswJuWueFRjIjgpQ6XyObWuBrckoSxtcksRmIBJbVWJMiwDpqp9t4YKTIOisgEWJITOzRG4QgWNyGa3A9F20Nha3U3F+/4v8jXieESKyMLqylWHeGFiPQaRuawUmRJYmBBDq6lxZ3XeR3LDweNjfgZSthltWxgl3DNHwET2S9gN2wDJa+lgpycVJMZvm7anGyMm5kZZSzNHFNI7Kwd1mSEqihjlXPK7EZVHrYq+2omXEKw/qQsGIz39ZdSgunZ6/JxBFMlwKKxYR7op+Dy07h5CstZNIpD8t/bb+A8zT4pDct/bb+A8zU7esOml3S6vmw6+H+W86blKTmw6+H+W86bddNxsQv8AqSKRvOx7b+d9ynlSM52fbfzvuVmo0j3s3SdRYc0J6b+J+qKalKrmg67+J+qKatRsaS1Ub5FaO0he2hI7rMf8gwrerQ2qoOW9ra8RGe7Tpjx4EfHVIQakaA4AA9sPS0tx62nxmsHJ9OlAxV1JwhN2kLhrmAkquYhOw2AHEd1GKLnZ04jHripOqA6dIO4iv3XGQ/HXjYpAeF1RVRt9ArZyXbXeRkrbQZILjX+YaUydJVJyr6icdCWuIt7lIGhHYp1OtjV5Vbt/C7yK4HSQ5hqynuNmXUGx7iNOBpQat2od7PBhHZkgeIvcMVbFMn/DCQaqAvTYaFhoNA9cfyUZXiVI0mBfKThsI4wrNK0EGJnmllDIVjj/AGmKFIwwACgWN+j3GDWLHYfdTjOVy31yuGWxjlRkPRcXUhkPaCDYgnkdoc2eIExlwe0pYiWLWZOkGbNmIeJlGuZv5de2+ltRgTDFDHisbAr7xywAWR+hioY3jxhKSSp/VgnwJVZL3yzMt2uS3SQY5p8EWkcvkmMcc6xhhiUVsqzCMaEMCQbCxKlh0StVnJzm0EBJxeKkxGZchjC7tGQ5bo5uzspyi4zANwINze+29iMxSCLSxF1U5B2qiXXUDRtF1OWwsFcqSFrsnSFLi1ltbLksBoBkJOXTsrbrHhoRGioLWUAaaDT4KyVg3I46LqHK9jjpOkZCUPTmayxlrKcwGoA4fDVzt1btBpf1xhwLaGNjewIPELXO4/MVgKooM0wnVw5N1kxEchDLYWbdPLbj1CL10O2TeWNTawSRiSFIBvGEvmIAvd/RWib+DJy6/DxuPMk/51nrBgRZB8fDL3n3IA9A9NZ6yaRSF5b+238B5mn0KQnLn22/gPM1O81h00u6XWc1/Xw/y3nTdpRc1w6WH+W86btdNPsQqOpIpF87ftv533KelIvnaHsz533KzUaR72bpOo3uZ7rv4n6opr0qeZ7/ABJPE/VFNao2GqjfIrDjEJXTs14sL9hBte/HhY+FZqCL6HUHiK2g5wSZVnTsdN6p01K5Y5AMulgBD3G7HQVqz4YQzSoNyhuJY5pNCuQho0BFrIQgS1/6Ehs162NvYRyrbv8AxFuyZiQGsCMrMbnKVYqScyrcHo2AqZnGJVJFLjEDpxqwC5gDdliF8rEEXtfNplYqGNbJfYHFCaNZFuAwvYizKeDIw7GBBBHYQaz1zOzNolM0hzMts2LJ0CSGwDwrYEplXUWvZR/UDqekjkDAMpBBAIIIIIPAgjiKyakx+yGVjJhiQ2pKggEnUmxOmt246ZjfUPJm8x7ZlQqssYJLZc3SS91Lo1iDxAII7CCKvqr9sOWAhjIDyXN2F1VEILMwuL65Vtfi1+w0YhW+qWIxAXdJkDKpJFzbeaqM+lgFGZiNdQBYkGt/ZGyRD0m1c317gbX+M2F7aaAcFQDdweJ3qBrWOoZeJV1JDqT22IIv28azUTITVZt7EAIIswRprpma+VEt03axFhYhQbjpOgvrW3jsYkC5nPEhVGmZ3PVRQeJP6mwBNc5iZZWkZBmE8nrcqXvEsNiUWOQag2Ylm0IBckX3SkgPMEAkaWUJGgVkUCMdBmzrlfgOllZ2v2riF1Nr1vM+8nkYd4iT4REWzEGxYESNKNAB0RrWnj5MkSw4Qli7Bd4QN0GDBpJE7yLE5UBS9k0JFWuycKFsB1UAAvc3K6C5v0iLcWLG/ueFOQtEWwA7hbtPD4TqamiishIpDct/bb+A8zT5FITlwfZb+A8zU7zWHTS7pdbzX9fD/LedNylFzXHp4f5bzpu103GxCo6kikbzr+2/nfcp5Ujedj23877lZqNI97N0nUWHND138T9UU06VnND138T9UU06jY0Oo6kpoooqiLXxmHzjTiOHxa+nuPEa2IvcUYtEWzrmhc5pIyM2Rx/WQD4Qbga3XMLkOz9JWpi8JmuV49vDXh36XsBx42AOgtQFFj9jSBknwrCVQRIEZrlu1WRyQsvYcsh1NmzqwVhjwONMbGziJizyYgS3EBY2IWMGxhY6ngCQrMVcsHO3Cr4djurWLEvCxbKWPEobXRjcdhDFkJGaQsNmV8PjLJJdZLEKCd3LYgMQjA2kWxUkKWU6A34UyZY9sAAb9JIjkDm6l1VTxLOlwgGo6eXge6tfa+JwssbXfDuQBa7RsR0h38KrZdizQB13rPG6btnVRnyDNZHQBlVRnbWKP+Y6KNa2Jo8RIrSZsOyyKgzLeQZUJIsbqDqx7O2jCAtV2jhoxlSSEa9RGS5JsLBE1JOnAVhm2xcXjQhc+RpZQY0jJB6yNZ+OUWIUHMuutaGNjnXNvGiUSOjAJm3hePIV3aZJMxG7U2+CvMHJ+SVy+JkYKTnKLYO7BQoZ2uwiICges5T0R0hwo/gapmkkY7oNNOyNFKWCmIxs2jRK11iQgXubhlIvvmQCtzCbIXDRZsW28J6O7XMysdSI+mS8543LmzWzEC1xujaUca5MKqv8KnLCCb3ZpQDmN1a+XMdDe3GsEOFaR87nPJa17FVRb9VUv62LjXUsSrXJMaGgIgieVy72zsMoUG6xxj+mp4Eagk2Oa4NmXKEvYowosP8A9Px14ggCDTieJ7T/ALudBpck9tZqUyaKKKKQFIPlz7bfwHm1PykFy5Pst/AebVK3rDqpd0uu5rR08P8ALedN6lDzWdfD/LedN6uq42e8ueo6kikbzs+2/nfcp5Ujudj23877lZqNIbpOo3uaHrv4n6opqUrOaHrv4n6opqVG70k6jfKKmiiqIiiiigMU0Cv1h8fA9vb8ZrQxezMwIyrIp1KsBYkdIAg6WzF//kPcKs6KMQoRhmj0WSaMXFzfMLBguiyhlUZXU9EDVW+GtZsNKxzLLkLEZyEXpkhwc6iykhox0rZuy9tK6gVBXvH+X++80YhzUMciAkynOV6UgRC7WQPYlw1hmcAKLKLmwFZ22aZD65nk1sS5LIbHKHCHoKRZ20A/k+Cr0C3CpoxDRhwHa/waD4tLn4FjX/s+E1uxoFFgLD/fpqaKQFqKmigCioqaAKQnLdfZb+A82p9ikLy39tv4DzNSvNYdVLul1fNd18P8t503aUXNd14PlvOm7XVT7HPUdSRSO52D7L+d9ynjSM52T7L+d9ys1Gke9m6TqLDmhPTfxP1RTVpVc0B6b+J+qKalRsaSdRvlNFFFURFFFFAFFFFIOX5c8n5MasbQySK0R/w0laESCSSHOWdWHVRJLD/mPbXC7FE2BwnqiZpjnWKOEPJLiEY4jdxtK0RYm6NvGCgXbhTipdYbZ0mJ2Bhlgz7xFgmUJbeHcyiRhGG0L2UlQdCQBW4kpeXweJUGQJjFkCZy42hvcYFP9R9nkfs5W9/Wweyw1rruR+2f2/Bw4jo3kUhstwpeNmjcoG1ylkJF9bEVxh5RdMzrJs39paPcHEI8r4xlBvu12aUziXNb1svobXJAtXX8htmPhMDBFLm3gDs2YhmBlkeXKzDQsM9iRpcUTH8ELyiporBooqaigJooopgCkJy4b2W/gPM0+6QnLgey38B5mpXmsOml3S6vmt6+H+W86b1KHmu6+H+W86b1dNxsQqOpIpF87a+y/nfcp6UjOdn23877lZqNI97N0nUWHNB138T9UU1KVXNAem/ifqimrUbGknUb5TRRUVRFNFFFAV22ttRYJUacuBI+7QJHJKzPlZ7BI1J6qMeHZWovK3CGJ5t4wWN0jkUxTCVHkIEatBk3gLFhbo63qj5aco4YsZg4rSNJDiVldUW9lkw+KRACSLsTrYdgrS5RSM7tjZYnw8Im2dEN6AsjiLGrI8rqCcqgNYX162nCngWLuMPtSJ4d/myxAMxeVXhyqpIYssoUqNDxA76o+Tu1cFFDFhMPO4AXdQvJHJGZL3tu5JI1jkbtGW9+41Wcs9qpjBgUw08WSXHCNnYZkDpEzoCraOwYoyqdC4S96wcoMA5w+OBlxgGGQFnxjK+GxXQz3jsBuyCBZ48uVsvGxFOICy2zhlwWR5toY8NI27QpFh5ZGbKzWAjwpbqqx+KrnDcpsNJHvFkNhLHCwZJEkSWVlSNXjZQy3LrqRaxvwrjMTytRm2TvN5JMohnmyJe7YjBTWC3IuxLXt3VsbaSSaR8U8LwxvPsyBEksskhixodpXQE5R66FW5vYHQaUYch3W0cdHho2lmbLGguxCs5FyALKoJOpGgFedm7RTEpniz5blenHLE1xa/QlVW7eNrVWcuXC4GYk2A3ZJ7gJYyTVjs7a8OKDHDyLIFNmK30J1ANZ7G3KmoopBNFRRQEikLy4Pst/AeZp9CkFy5b2W/gPNqnb1h1Uu6XXc13Xw/y3nTdpQ81h6WH+W86b1dNxs95c9R1JFIrnbPsv533KetITndPsz53klZqNI/3/AMUpOotOZ0+uP4n6opsXpR8zZ9cf4/qim3ULHc6jfKaKipraIooooJzHK7BRyYjZxeONicZlJZFYlRhsSwUkjhmANu8A1l5eTrHh43dgqpjcEzMxsqquKhLMSeAABN66Erfs4cKCt+Ip4jBzPKmDD7RwglE2HMcbbxJpGV8MbZonSVr2yMGdCQbg2I1Arj1SDFlIP2jDDMQoMm2DjghJsP2XDMbPLrZWfqmxsSAKa2TS1tO62lRuh3D0CnFrAYOU5QbKhWfZaiKOyTmJbopIjjwuIMaXI4AqpA7wDWxzh4gRYRXYgBMXg3LMbKAuJhJJPYNK6Qr8HCoZL8RfxF6XyGBcPy8w+0NnuDIi4hY4ZJkGiizYZ5WQ5jZFaXL0iDdWGtiaYGA2lFilz4eVJUuVzxuHW44i40vqPTWUQqOCj0CvQW3AWomYCamoopGmioooCRSC5cj2W/gPNqfor5+5cP7MfwHm1Tt6w6aXdLseavrwfLedN+k9zUnpQfLedOGuq42e8ueo6kikFzvn2af+7ySn7Sl5weTTYjFMxhnccVaLLaxAuDm7dKL6JmIwg6e3Fm3jJabK2xLhQREQMxudLm/DjVgeWGK98Ho/Wrb9zD/bYz6Oo/cw/wBtjPo65pu5n/F2Tf3MqteV+K98Ho/WpHLDFe7Ho/WrQcjD/bYz6OvX7nH+2xn0dGXPiM65VQ5YYr3Y9H61B5YYr3wej9atf3NP9tjPo6n9zv8ApsZ9HSyp8RnXKoHLPFX649H61lHLLFe7Ho/WrIcjf+mxn0dT+5//AE2M+joyp8RnXKrPLLFe7Ho/WvP74Yr3Y9H61bDkf/02M+jryeRp/tsZ9HRlT4jOuVSeVuKvpIL+H616/e7FW649H61aDkcf7bGfR0fucf7fGfR0ZU+IzrlVDlbivfB6P1r0nK3Fe7/y/WrIcjT/AG2L+jr2OR5/tsZ9HSyp8RnXKok5XYof1B6P1rH++OL98Ho/WrluRxP/AA2M+jrz+5Z/tsZ9HTy58RnXKpHLHFe+D0frU/vdivfB6P1q0HIs/wBti/o69fuYf7bGfR08ufEZ1yqxywxXux6P1qo2hjmnfPJYtYC4FtBwrq/3MP8AbYz6OpPI0/22M+jpZdqP8Ti/uo0XfNMelB8t5046V3N/siSCeMbmZEQOc0mXi/wimjXXcxMWf64L61Fq3MwKKKKqkKKKKAKKKKAKKKKAKKKKAKKKKAKKKKAKKKKAKKKKAKKKKAKKKKAKKKKA/9k="/>
          <p:cNvSpPr>
            <a:spLocks noChangeAspect="1" noChangeArrowheads="1"/>
          </p:cNvSpPr>
          <p:nvPr/>
        </p:nvSpPr>
        <p:spPr bwMode="auto">
          <a:xfrm>
            <a:off x="155575" y="-2971800"/>
            <a:ext cx="4438650" cy="62007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algn="r">
              <a:defRPr/>
            </a:pPr>
            <a:r>
              <a:rPr lang="en-US" smtClean="0"/>
              <a:t>@ Dr. Heinz Lycklama</a:t>
            </a:r>
          </a:p>
        </p:txBody>
      </p:sp>
      <p:sp>
        <p:nvSpPr>
          <p:cNvPr id="6451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EC77BE11-6A13-48C9-BAB3-5FEA6263BE6D}" type="slidenum">
              <a:rPr lang="en-US" smtClean="0"/>
              <a:pPr algn="ctr">
                <a:defRPr/>
              </a:pPr>
              <a:t>35</a:t>
            </a:fld>
            <a:endParaRPr lang="en-US" sz="1400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4191000" cy="12192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NT References</a:t>
            </a:r>
            <a:br>
              <a:rPr lang="en-US" sz="4000" dirty="0" smtClean="0"/>
            </a:br>
            <a:r>
              <a:rPr lang="en-US" sz="4000" dirty="0" smtClean="0"/>
              <a:t>to Gen. 1-11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67818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Every NT writer refers to the </a:t>
            </a:r>
            <a:br>
              <a:rPr lang="en-US" sz="2600" dirty="0" smtClean="0">
                <a:cs typeface="Times New Roman" pitchFamily="18" charset="0"/>
              </a:rPr>
            </a:br>
            <a:r>
              <a:rPr lang="en-US" sz="2600" dirty="0" smtClean="0">
                <a:cs typeface="Times New Roman" pitchFamily="18" charset="0"/>
              </a:rPr>
              <a:t>early chapters of Genesis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Jesus Christ referred to each of </a:t>
            </a:r>
            <a:br>
              <a:rPr lang="en-US" sz="2600" dirty="0" smtClean="0">
                <a:cs typeface="Times New Roman" pitchFamily="18" charset="0"/>
              </a:rPr>
            </a:br>
            <a:r>
              <a:rPr lang="en-US" sz="2600" dirty="0" smtClean="0">
                <a:cs typeface="Times New Roman" pitchFamily="18" charset="0"/>
              </a:rPr>
              <a:t>the first 7 chapters of Genesis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>
                <a:cs typeface="Times New Roman" pitchFamily="18" charset="0"/>
              </a:rPr>
              <a:t>	e.g. </a:t>
            </a:r>
            <a:r>
              <a:rPr lang="en-US" sz="2200" b="1" dirty="0" smtClean="0">
                <a:cs typeface="Times New Roman" pitchFamily="18" charset="0"/>
              </a:rPr>
              <a:t>Mark 10:6-9 </a:t>
            </a:r>
            <a:r>
              <a:rPr lang="en-US" sz="2200" dirty="0" smtClean="0">
                <a:cs typeface="Times New Roman" pitchFamily="18" charset="0"/>
              </a:rPr>
              <a:t>-&gt; </a:t>
            </a:r>
            <a:r>
              <a:rPr lang="en-US" sz="2200" b="1" dirty="0" smtClean="0">
                <a:cs typeface="Times New Roman" pitchFamily="18" charset="0"/>
              </a:rPr>
              <a:t>Gen. 1:27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Almost all NT books have references to </a:t>
            </a:r>
            <a:r>
              <a:rPr lang="en-US" sz="2600" b="1" dirty="0" smtClean="0">
                <a:cs typeface="Times New Roman" pitchFamily="18" charset="0"/>
              </a:rPr>
              <a:t>Genesis 1-11</a:t>
            </a:r>
            <a:r>
              <a:rPr lang="en-US" sz="2600" dirty="0" smtClean="0">
                <a:cs typeface="Times New Roman" pitchFamily="18" charset="0"/>
              </a:rPr>
              <a:t>, especially </a:t>
            </a:r>
            <a:r>
              <a:rPr lang="en-US" sz="2600" b="1" dirty="0" smtClean="0">
                <a:cs typeface="Times New Roman" pitchFamily="18" charset="0"/>
              </a:rPr>
              <a:t>Gen. 1-2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Every chapter of </a:t>
            </a:r>
            <a:r>
              <a:rPr lang="en-US" sz="2600" b="1" dirty="0" smtClean="0">
                <a:cs typeface="Times New Roman" pitchFamily="18" charset="0"/>
              </a:rPr>
              <a:t>Genesis 1-11</a:t>
            </a:r>
            <a:r>
              <a:rPr lang="en-US" sz="2600" dirty="0" smtClean="0">
                <a:cs typeface="Times New Roman" pitchFamily="18" charset="0"/>
              </a:rPr>
              <a:t> except chapter </a:t>
            </a:r>
            <a:r>
              <a:rPr lang="en-US" sz="2600" b="1" dirty="0" smtClean="0">
                <a:cs typeface="Times New Roman" pitchFamily="18" charset="0"/>
              </a:rPr>
              <a:t>8</a:t>
            </a:r>
            <a:r>
              <a:rPr lang="en-US" sz="2600" dirty="0" smtClean="0">
                <a:cs typeface="Times New Roman" pitchFamily="18" charset="0"/>
              </a:rPr>
              <a:t> is referred to somewhere in NT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cs typeface="Times New Roman" pitchFamily="18" charset="0"/>
              </a:rPr>
              <a:t>Every NT writer accepted these early chapters as historically accurate</a:t>
            </a:r>
          </a:p>
        </p:txBody>
      </p:sp>
      <p:pic>
        <p:nvPicPr>
          <p:cNvPr id="40966" name="Picture 9" descr="https://encrypted-tbn1.gstatic.com/images?q=tbn:ANd9GcRlF34D6BsCOFawATg9QjWYlnVb4AtMDY4ns2oii2NMzwlbZLjEL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533400"/>
            <a:ext cx="30829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algn="r">
              <a:defRPr/>
            </a:pPr>
            <a:r>
              <a:rPr lang="en-US" dirty="0" smtClean="0"/>
              <a:t>@ Dr. Heinz </a:t>
            </a:r>
            <a:r>
              <a:rPr lang="en-US" dirty="0" err="1" smtClean="0"/>
              <a:t>Lycklama</a:t>
            </a:r>
            <a:endParaRPr lang="en-US" dirty="0" smtClean="0"/>
          </a:p>
        </p:txBody>
      </p:sp>
      <p:sp>
        <p:nvSpPr>
          <p:cNvPr id="6553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4DBC70E8-D8EF-4BB2-B963-9B34C4A19BCA}" type="slidenum">
              <a:rPr lang="en-US" smtClean="0"/>
              <a:pPr algn="ctr">
                <a:defRPr/>
              </a:pPr>
              <a:t>36</a:t>
            </a:fld>
            <a:endParaRPr lang="en-US" sz="1400" dirty="0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57150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Removing Genesis 1-11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5867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cs typeface="Times New Roman" pitchFamily="18" charset="0"/>
              </a:rPr>
              <a:t>Removes true history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cs typeface="Times New Roman" pitchFamily="18" charset="0"/>
              </a:rPr>
              <a:t>Removes the foundation</a:t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from all future history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cs typeface="Times New Roman" pitchFamily="18" charset="0"/>
              </a:rPr>
              <a:t>Rejects the teachings of </a:t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Peter, Paul, other Biblical</a:t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writers, Christ Himself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cs typeface="Times New Roman" pitchFamily="18" charset="0"/>
              </a:rPr>
              <a:t>	e.g. in the Gospels, Acts, </a:t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Romans, Corinthian letters,</a:t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Hebrews, Revelation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cs typeface="Times New Roman" pitchFamily="18" charset="0"/>
              </a:rPr>
              <a:t>Eventually leads to apostasy</a:t>
            </a:r>
          </a:p>
        </p:txBody>
      </p:sp>
      <p:pic>
        <p:nvPicPr>
          <p:cNvPr id="41990" name="Picture 7" descr="https://encrypted-tbn0.gstatic.com/images?q=tbn:ANd9GcRKDoYBJR7_tnrnuf_LhyXPyfoIbvywXpCcgoiXjfNYbFDEtfU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533400"/>
            <a:ext cx="17049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9" descr="https://encrypted-tbn2.gstatic.com/images?q=tbn:ANd9GcSmA4T8_8tIN3N6ctwRTDRXJLddDPkln_HCJsqP9_PDBad8tt8PB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3581400"/>
            <a:ext cx="2725737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The Genesis Account (slightly damaged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381000"/>
            <a:ext cx="1896394" cy="28382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5867400" cy="1143000"/>
          </a:xfrm>
        </p:spPr>
        <p:txBody>
          <a:bodyPr/>
          <a:lstStyle/>
          <a:p>
            <a:r>
              <a:rPr lang="en-US" dirty="0" smtClean="0"/>
              <a:t>Debate on Atheism vs. Christianity, 1996?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FD7C4-ADA0-4BAD-98AB-A6A2269DB28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33600" y="1752600"/>
            <a:ext cx="500714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“</a:t>
            </a:r>
            <a:r>
              <a:rPr lang="en-US" u="sng" dirty="0" smtClean="0"/>
              <a:t>If there never was an Adam and Eve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there never was an original sin. </a:t>
            </a:r>
          </a:p>
          <a:p>
            <a:r>
              <a:rPr lang="en-US" dirty="0" smtClean="0"/>
              <a:t>If there never was an original sin</a:t>
            </a:r>
          </a:p>
          <a:p>
            <a:r>
              <a:rPr lang="en-US" dirty="0" smtClean="0"/>
              <a:t> there is no need of salvation. </a:t>
            </a:r>
          </a:p>
          <a:p>
            <a:r>
              <a:rPr lang="en-US" dirty="0" smtClean="0"/>
              <a:t>If there is no need of salvation </a:t>
            </a:r>
          </a:p>
          <a:p>
            <a:r>
              <a:rPr lang="en-US" dirty="0" smtClean="0"/>
              <a:t>there is no need of a savior. </a:t>
            </a:r>
          </a:p>
          <a:p>
            <a:r>
              <a:rPr lang="en-US" dirty="0" smtClean="0"/>
              <a:t>And I submit that puts Jesus, </a:t>
            </a:r>
          </a:p>
          <a:p>
            <a:r>
              <a:rPr lang="en-US" dirty="0" smtClean="0"/>
              <a:t>historical or otherwise, </a:t>
            </a:r>
          </a:p>
          <a:p>
            <a:r>
              <a:rPr lang="en-US" dirty="0" smtClean="0"/>
              <a:t>into the ranks of the unemployed. </a:t>
            </a:r>
          </a:p>
          <a:p>
            <a:r>
              <a:rPr lang="en-US" dirty="0" smtClean="0"/>
              <a:t>I think that evolution is absolutely </a:t>
            </a:r>
          </a:p>
          <a:p>
            <a:r>
              <a:rPr lang="en-US" dirty="0" smtClean="0"/>
              <a:t>the death knell of Christianity.”</a:t>
            </a:r>
            <a:endParaRPr lang="en-US" dirty="0"/>
          </a:p>
        </p:txBody>
      </p:sp>
      <p:pic>
        <p:nvPicPr>
          <p:cNvPr id="80898" name="Picture 2" descr="https://tse1.mm.bing.net/th?id=OIP.rnqwO8PH6xvrKFWqzpJYJgAAAA&amp;pid=Api&amp;P=0&amp;w=300&amp;h=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81400"/>
            <a:ext cx="1981200" cy="2806700"/>
          </a:xfrm>
          <a:prstGeom prst="rect">
            <a:avLst/>
          </a:prstGeom>
          <a:noFill/>
        </p:spPr>
      </p:pic>
      <p:pic>
        <p:nvPicPr>
          <p:cNvPr id="80900" name="Picture 4" descr="https://tse1.mm.bing.net/th?id=OIP.h6_in8DRKamcgD3CmupRdQHaLI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581400"/>
            <a:ext cx="1905000" cy="2857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600" y="2438400"/>
            <a:ext cx="1948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Frank </a:t>
            </a:r>
            <a:r>
              <a:rPr lang="en-US" dirty="0" err="1" smtClean="0"/>
              <a:t>Zindler</a:t>
            </a:r>
            <a:r>
              <a:rPr lang="en-US" dirty="0" smtClean="0"/>
              <a:t>,</a:t>
            </a:r>
          </a:p>
          <a:p>
            <a:r>
              <a:rPr lang="en-US" dirty="0" smtClean="0"/>
              <a:t>Atheist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71928" y="2514600"/>
            <a:ext cx="2014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William Craig,</a:t>
            </a:r>
          </a:p>
          <a:p>
            <a:r>
              <a:rPr lang="en-US" dirty="0" smtClean="0"/>
              <a:t>Apologist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1295400" y="2133600"/>
            <a:ext cx="1066800" cy="38100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EB66-4558-41F6-B5E7-A93ACCD14121}" type="slidenum">
              <a:rPr lang="en-US"/>
              <a:pPr/>
              <a:t>38</a:t>
            </a:fld>
            <a:endParaRPr lang="en-US"/>
          </a:p>
        </p:txBody>
      </p:sp>
      <p:sp>
        <p:nvSpPr>
          <p:cNvPr id="793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620000" cy="769938"/>
          </a:xfr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dirty="0" smtClean="0">
                <a:solidFill>
                  <a:schemeClr val="accent1"/>
                </a:solidFill>
              </a:rPr>
              <a:t>3. Does Science Support Creation?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79360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371600" y="1447800"/>
            <a:ext cx="6400799" cy="4876800"/>
          </a:xfrm>
        </p:spPr>
        <p:txBody>
          <a:bodyPr/>
          <a:lstStyle/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>
                <a:solidFill>
                  <a:srgbClr val="FFC000"/>
                </a:solidFill>
              </a:rPr>
              <a:t>Origin of man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/>
              <a:t>Origin of the solar </a:t>
            </a:r>
            <a:br>
              <a:rPr lang="en-US" sz="2800" dirty="0" smtClean="0"/>
            </a:br>
            <a:r>
              <a:rPr lang="en-US" sz="2800" dirty="0" smtClean="0"/>
              <a:t>system and planets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/>
              <a:t>Origin </a:t>
            </a:r>
            <a:r>
              <a:rPr lang="en-US" sz="2800" dirty="0"/>
              <a:t>of matter, energy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and </a:t>
            </a:r>
            <a:r>
              <a:rPr lang="en-US" sz="2800" dirty="0"/>
              <a:t>natural law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/>
              <a:t>Origin of first life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>
                <a:solidFill>
                  <a:srgbClr val="FFC000"/>
                </a:solidFill>
              </a:rPr>
              <a:t>The fossil record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/>
              <a:t>Mutations </a:t>
            </a:r>
            <a:r>
              <a:rPr lang="en-US" sz="2800" dirty="0"/>
              <a:t>and natural selection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/>
              <a:t>Teleology </a:t>
            </a:r>
            <a:r>
              <a:rPr lang="en-US" sz="2800" dirty="0"/>
              <a:t>– evidence for </a:t>
            </a:r>
            <a:r>
              <a:rPr lang="en-US" sz="2800" dirty="0" smtClean="0"/>
              <a:t>design</a:t>
            </a:r>
          </a:p>
          <a:p>
            <a:pPr marL="533400" indent="-533400">
              <a:buClr>
                <a:schemeClr val="tx1"/>
              </a:buClr>
              <a:buFont typeface="+mj-lt"/>
              <a:buAutoNum type="alphaLcPeriod"/>
            </a:pPr>
            <a:r>
              <a:rPr lang="en-US" sz="2800" dirty="0" smtClean="0">
                <a:solidFill>
                  <a:schemeClr val="accent1"/>
                </a:solidFill>
              </a:rPr>
              <a:t>Classification of biological organisms</a:t>
            </a:r>
          </a:p>
        </p:txBody>
      </p:sp>
      <p:pic>
        <p:nvPicPr>
          <p:cNvPr id="7" name="Picture 4" descr="https://tse1.mm.bing.net/th?id=OIP.ZjHrCLpk2F-YqPotNVQ0xwHaHa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95400"/>
            <a:ext cx="35052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9D9C-F6B7-4353-9ADF-040CF04D566D}" type="slidenum">
              <a:rPr lang="en-US"/>
              <a:pPr/>
              <a:t>39</a:t>
            </a:fld>
            <a:endParaRPr lang="en-US" sz="1400"/>
          </a:p>
        </p:txBody>
      </p:sp>
      <p:sp>
        <p:nvSpPr>
          <p:cNvPr id="1091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00"/>
            <a:ext cx="5791200" cy="762000"/>
          </a:xfrm>
          <a:solidFill>
            <a:schemeClr val="bg1"/>
          </a:solidFill>
          <a:ln w="38100">
            <a:noFill/>
          </a:ln>
        </p:spPr>
        <p:txBody>
          <a:bodyPr/>
          <a:lstStyle/>
          <a:p>
            <a:r>
              <a:rPr lang="en-US" dirty="0" smtClean="0"/>
              <a:t>a. The </a:t>
            </a:r>
            <a:r>
              <a:rPr lang="en-US" dirty="0"/>
              <a:t>Origin of Man</a:t>
            </a:r>
          </a:p>
        </p:txBody>
      </p:sp>
      <p:sp>
        <p:nvSpPr>
          <p:cNvPr id="109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5210175" cy="38100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C00000"/>
              </a:buClr>
            </a:pPr>
            <a:r>
              <a:rPr lang="en-US" b="1" u="sng" dirty="0"/>
              <a:t>Evolution</a:t>
            </a:r>
            <a:r>
              <a:rPr lang="en-US" dirty="0"/>
              <a:t> model </a:t>
            </a:r>
            <a:r>
              <a:rPr lang="en-US" b="1" u="sng" dirty="0"/>
              <a:t>predicts</a:t>
            </a:r>
            <a:r>
              <a:rPr lang="en-US" dirty="0"/>
              <a:t>:</a:t>
            </a:r>
          </a:p>
          <a:p>
            <a:pPr lvl="1">
              <a:lnSpc>
                <a:spcPct val="90000"/>
              </a:lnSpc>
              <a:buClr>
                <a:srgbClr val="C00000"/>
              </a:buClr>
            </a:pPr>
            <a:r>
              <a:rPr lang="en-US" dirty="0"/>
              <a:t>Molecules -&gt; man</a:t>
            </a:r>
          </a:p>
          <a:p>
            <a:pPr lvl="1">
              <a:lnSpc>
                <a:spcPct val="90000"/>
              </a:lnSpc>
              <a:buClr>
                <a:srgbClr val="C00000"/>
              </a:buClr>
            </a:pPr>
            <a:r>
              <a:rPr lang="en-US" dirty="0"/>
              <a:t>Man evolved from an</a:t>
            </a:r>
            <a:br>
              <a:rPr lang="en-US" dirty="0"/>
            </a:br>
            <a:r>
              <a:rPr lang="en-US" dirty="0"/>
              <a:t>ape-like ancestor</a:t>
            </a:r>
          </a:p>
          <a:p>
            <a:pPr>
              <a:lnSpc>
                <a:spcPct val="90000"/>
              </a:lnSpc>
              <a:buClr>
                <a:srgbClr val="C00000"/>
              </a:buClr>
            </a:pPr>
            <a:r>
              <a:rPr lang="en-US" b="1" u="sng" dirty="0"/>
              <a:t>Creation</a:t>
            </a:r>
            <a:r>
              <a:rPr lang="en-US" dirty="0"/>
              <a:t> model </a:t>
            </a:r>
            <a:r>
              <a:rPr lang="en-US" b="1" u="sng" dirty="0"/>
              <a:t>predicts</a:t>
            </a:r>
            <a:r>
              <a:rPr lang="en-US" dirty="0"/>
              <a:t>:</a:t>
            </a:r>
          </a:p>
          <a:p>
            <a:pPr lvl="1">
              <a:lnSpc>
                <a:spcPct val="90000"/>
              </a:lnSpc>
              <a:buClr>
                <a:srgbClr val="C00000"/>
              </a:buClr>
            </a:pPr>
            <a:r>
              <a:rPr lang="en-US" dirty="0" smtClean="0"/>
              <a:t>One human race, one blood</a:t>
            </a:r>
          </a:p>
          <a:p>
            <a:pPr lvl="1">
              <a:lnSpc>
                <a:spcPct val="90000"/>
              </a:lnSpc>
              <a:buClr>
                <a:srgbClr val="C00000"/>
              </a:buClr>
            </a:pPr>
            <a:r>
              <a:rPr lang="en-US" dirty="0" smtClean="0"/>
              <a:t>Man’s </a:t>
            </a:r>
            <a:r>
              <a:rPr lang="en-US" dirty="0"/>
              <a:t>appearance </a:t>
            </a:r>
            <a:r>
              <a:rPr lang="en-US" dirty="0" smtClean="0"/>
              <a:t>should remain </a:t>
            </a:r>
            <a:r>
              <a:rPr lang="en-US" dirty="0"/>
              <a:t>largely the </a:t>
            </a:r>
            <a:r>
              <a:rPr lang="en-US" dirty="0" smtClean="0"/>
              <a:t>same</a:t>
            </a:r>
          </a:p>
        </p:txBody>
      </p:sp>
      <p:pic>
        <p:nvPicPr>
          <p:cNvPr id="1091588" name="Picture 4" descr="E:\Misc\iconsofev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209800"/>
            <a:ext cx="2362200" cy="3682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35A8-4E88-4435-B67E-EA4EF913D536}" type="slidenum">
              <a:rPr lang="en-US"/>
              <a:pPr/>
              <a:t>40</a:t>
            </a:fld>
            <a:endParaRPr lang="en-US" sz="1400"/>
          </a:p>
        </p:txBody>
      </p:sp>
      <p:sp>
        <p:nvSpPr>
          <p:cNvPr id="1093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162800" cy="838200"/>
          </a:xfrm>
        </p:spPr>
        <p:txBody>
          <a:bodyPr/>
          <a:lstStyle/>
          <a:p>
            <a:r>
              <a:rPr lang="en-US" dirty="0"/>
              <a:t>Famous “Hominid” Fossils</a:t>
            </a:r>
          </a:p>
        </p:txBody>
      </p:sp>
      <p:sp>
        <p:nvSpPr>
          <p:cNvPr id="109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676400"/>
            <a:ext cx="503555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Neanderthal Man – 1856</a:t>
            </a:r>
          </a:p>
          <a:p>
            <a:pPr>
              <a:lnSpc>
                <a:spcPct val="90000"/>
              </a:lnSpc>
            </a:pPr>
            <a:r>
              <a:rPr lang="en-US" dirty="0"/>
              <a:t>Java Man – 1891</a:t>
            </a:r>
          </a:p>
          <a:p>
            <a:pPr>
              <a:lnSpc>
                <a:spcPct val="90000"/>
              </a:lnSpc>
            </a:pPr>
            <a:r>
              <a:rPr lang="en-US" dirty="0"/>
              <a:t>Piltdown Man – 1908</a:t>
            </a:r>
          </a:p>
          <a:p>
            <a:pPr>
              <a:lnSpc>
                <a:spcPct val="90000"/>
              </a:lnSpc>
            </a:pPr>
            <a:r>
              <a:rPr lang="en-US" dirty="0"/>
              <a:t>Nebraska Man – 1922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Ramapithecus</a:t>
            </a:r>
            <a:r>
              <a:rPr lang="en-US" dirty="0"/>
              <a:t> – 1930</a:t>
            </a:r>
          </a:p>
          <a:p>
            <a:pPr>
              <a:lnSpc>
                <a:spcPct val="90000"/>
              </a:lnSpc>
            </a:pPr>
            <a:r>
              <a:rPr lang="en-US" dirty="0"/>
              <a:t>Lucy </a:t>
            </a:r>
            <a:r>
              <a:rPr lang="en-US" dirty="0" smtClean="0"/>
              <a:t>– 1974</a:t>
            </a:r>
          </a:p>
          <a:p>
            <a:pPr>
              <a:lnSpc>
                <a:spcPct val="90000"/>
              </a:lnSpc>
            </a:pPr>
            <a:r>
              <a:rPr lang="en-US" i="1" dirty="0" smtClean="0"/>
              <a:t>Ida </a:t>
            </a:r>
            <a:r>
              <a:rPr lang="en-US" dirty="0" smtClean="0"/>
              <a:t>– 2009</a:t>
            </a:r>
          </a:p>
          <a:p>
            <a:pPr>
              <a:lnSpc>
                <a:spcPct val="90000"/>
              </a:lnSpc>
            </a:pPr>
            <a:r>
              <a:rPr lang="en-US" i="1" dirty="0" smtClean="0"/>
              <a:t>Homo </a:t>
            </a:r>
            <a:r>
              <a:rPr lang="en-US" i="1" dirty="0" err="1" smtClean="0"/>
              <a:t>naledi</a:t>
            </a:r>
            <a:r>
              <a:rPr lang="en-US" i="1" dirty="0" smtClean="0"/>
              <a:t> </a:t>
            </a:r>
            <a:r>
              <a:rPr lang="en-US" dirty="0" smtClean="0"/>
              <a:t>- 2015</a:t>
            </a:r>
            <a:endParaRPr lang="en-US" dirty="0"/>
          </a:p>
        </p:txBody>
      </p:sp>
      <p:pic>
        <p:nvPicPr>
          <p:cNvPr id="40962" name="Picture 2" descr="https://tse4.mm.bing.net/th?id=OIP.ieAUEdKg7NfwWmZhRojOvAHaGq&amp;pid=Api&amp;P=0&amp;w=177&amp;h=1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1371600"/>
            <a:ext cx="1685925" cy="1524001"/>
          </a:xfrm>
          <a:prstGeom prst="rect">
            <a:avLst/>
          </a:prstGeom>
          <a:noFill/>
        </p:spPr>
      </p:pic>
      <p:pic>
        <p:nvPicPr>
          <p:cNvPr id="40964" name="Picture 4" descr="https://tse4.mm.bing.net/th?id=OIP.TmSnJcyvOz-Ik6y4--3wfAHaEK&amp;pid=Api&amp;P=0&amp;w=288&amp;h=1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724400"/>
            <a:ext cx="2743200" cy="1543051"/>
          </a:xfrm>
          <a:prstGeom prst="rect">
            <a:avLst/>
          </a:prstGeom>
          <a:noFill/>
        </p:spPr>
      </p:pic>
      <p:pic>
        <p:nvPicPr>
          <p:cNvPr id="8" name="Picture 4" descr="https://tse1.mm.bing.net/th?id=OIP.FVR2beDrF7THEr8xnTOzngHaFj&amp;pid=Api&amp;P=0&amp;w=214&amp;h=16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3048000"/>
            <a:ext cx="2038350" cy="1533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077EA8-9331-47D5-8D69-49532496CF5B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60960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Lucy Debunked in 90 sec</a:t>
            </a:r>
            <a:r>
              <a:rPr lang="en-US" dirty="0" smtClean="0"/>
              <a:t>.   (</a:t>
            </a:r>
            <a:r>
              <a:rPr lang="en-US" i="1" dirty="0" smtClean="0"/>
              <a:t>Genesis Apologetics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Lucy the Australopithecus Debunked in 90 Seconds-sejWOXkA4pQ_x26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14400" y="114300"/>
            <a:ext cx="8077200" cy="605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532-898D-480D-A1F4-BAFE86395570}" type="slidenum">
              <a:rPr lang="en-US"/>
              <a:pPr/>
              <a:t>42</a:t>
            </a:fld>
            <a:endParaRPr lang="en-US" sz="1400"/>
          </a:p>
        </p:txBody>
      </p:sp>
      <p:sp>
        <p:nvSpPr>
          <p:cNvPr id="1101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7391400" cy="762000"/>
          </a:xfrm>
        </p:spPr>
        <p:txBody>
          <a:bodyPr/>
          <a:lstStyle/>
          <a:p>
            <a:r>
              <a:rPr lang="en-US" dirty="0"/>
              <a:t>Summary of “Hominid” Fossils</a:t>
            </a:r>
          </a:p>
        </p:txBody>
      </p:sp>
      <p:sp>
        <p:nvSpPr>
          <p:cNvPr id="1101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990600"/>
            <a:ext cx="7162800" cy="5181600"/>
          </a:xfrm>
        </p:spPr>
        <p:txBody>
          <a:bodyPr/>
          <a:lstStyle/>
          <a:p>
            <a:r>
              <a:rPr lang="en-US" dirty="0"/>
              <a:t>Neanderthal </a:t>
            </a:r>
            <a:r>
              <a:rPr lang="en-US" dirty="0" smtClean="0"/>
              <a:t>– </a:t>
            </a:r>
            <a:r>
              <a:rPr lang="en-US" dirty="0"/>
              <a:t>accepted as homo sapiens</a:t>
            </a:r>
          </a:p>
          <a:p>
            <a:r>
              <a:rPr lang="en-US" dirty="0"/>
              <a:t>Java Man – artificial construct</a:t>
            </a:r>
          </a:p>
          <a:p>
            <a:r>
              <a:rPr lang="en-US" dirty="0"/>
              <a:t>Piltdown </a:t>
            </a:r>
            <a:r>
              <a:rPr lang="en-US" dirty="0" smtClean="0"/>
              <a:t>Man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– proven </a:t>
            </a:r>
            <a:r>
              <a:rPr lang="en-US" dirty="0" smtClean="0"/>
              <a:t>to be </a:t>
            </a:r>
            <a:r>
              <a:rPr lang="en-US" dirty="0"/>
              <a:t>a hoax</a:t>
            </a:r>
          </a:p>
          <a:p>
            <a:r>
              <a:rPr lang="en-US" dirty="0"/>
              <a:t>Nebraska </a:t>
            </a:r>
            <a:r>
              <a:rPr lang="en-US" dirty="0" smtClean="0"/>
              <a:t>Man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extinct pig</a:t>
            </a:r>
          </a:p>
          <a:p>
            <a:r>
              <a:rPr lang="en-US" dirty="0" err="1" smtClean="0"/>
              <a:t>Ramapithecus</a:t>
            </a:r>
            <a:endParaRPr lang="en-US" dirty="0"/>
          </a:p>
          <a:p>
            <a:pPr lvl="1"/>
            <a:r>
              <a:rPr lang="en-US" dirty="0" smtClean="0"/>
              <a:t>an </a:t>
            </a:r>
            <a:r>
              <a:rPr lang="en-US" dirty="0"/>
              <a:t>orangutan</a:t>
            </a:r>
          </a:p>
          <a:p>
            <a:r>
              <a:rPr lang="en-US" dirty="0"/>
              <a:t>Lucy – make-believe creature</a:t>
            </a:r>
          </a:p>
        </p:txBody>
      </p:sp>
      <p:sp>
        <p:nvSpPr>
          <p:cNvPr id="1101829" name="Text Box 5"/>
          <p:cNvSpPr txBox="1">
            <a:spLocks noChangeArrowheads="1"/>
          </p:cNvSpPr>
          <p:nvPr/>
        </p:nvSpPr>
        <p:spPr bwMode="auto">
          <a:xfrm>
            <a:off x="2895600" y="6019800"/>
            <a:ext cx="5958682" cy="4616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u="sng" dirty="0">
                <a:solidFill>
                  <a:schemeClr val="bg2"/>
                </a:solidFill>
              </a:rPr>
              <a:t>NO</a:t>
            </a:r>
            <a:r>
              <a:rPr lang="en-US" dirty="0">
                <a:solidFill>
                  <a:schemeClr val="bg2"/>
                </a:solidFill>
              </a:rPr>
              <a:t> credible “ape-like -&gt; human” fossil found!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391400" y="1795410"/>
          <a:ext cx="1447247" cy="3211566"/>
        </p:xfrm>
        <a:graphic>
          <a:graphicData uri="http://schemas.openxmlformats.org/presentationml/2006/ole">
            <p:oleObj spid="_x0000_s1026" name="Photo Editor Photo" r:id="rId4" imgW="4439270" imgH="6609524" progId="">
              <p:embed/>
            </p:oleObj>
          </a:graphicData>
        </a:graphic>
      </p:graphicFrame>
      <p:pic>
        <p:nvPicPr>
          <p:cNvPr id="10" name="Picture 13" descr="Lucy bones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591420" y="2083380"/>
            <a:ext cx="1114179" cy="2945820"/>
          </a:xfrm>
          <a:prstGeom prst="rect">
            <a:avLst/>
          </a:prstGeom>
          <a:solidFill>
            <a:srgbClr val="000066"/>
          </a:solidFill>
          <a:ln w="38100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181600" y="5105400"/>
            <a:ext cx="1850186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40% skeleton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3800" y="5105400"/>
            <a:ext cx="1261885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Museum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6705600" y="3352800"/>
            <a:ext cx="68580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2438400" y="3429000"/>
            <a:ext cx="3124200" cy="205740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077EA8-9331-47D5-8D69-49532496CF5B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161794" name="Picture 2" descr="https://i.redditmedia.com/3DbcCYZM9Tdwt0okIekGCuvymmgvBIN5NrJ6mu4ucFs.png?w=1024&amp;s=cd5d8771b3d35890d1571aa400a062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85611"/>
            <a:ext cx="9144000" cy="5140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8C44F-38E8-4BAD-82F2-89C29AC1F134}" type="slidenum">
              <a:rPr lang="en-US"/>
              <a:pPr/>
              <a:t>44</a:t>
            </a:fld>
            <a:endParaRPr lang="en-US" sz="1400"/>
          </a:p>
        </p:txBody>
      </p:sp>
      <p:sp>
        <p:nvSpPr>
          <p:cNvPr id="107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81000"/>
            <a:ext cx="7162800" cy="685800"/>
          </a:xfrm>
        </p:spPr>
        <p:txBody>
          <a:bodyPr/>
          <a:lstStyle/>
          <a:p>
            <a:r>
              <a:rPr lang="en-US" dirty="0" smtClean="0"/>
              <a:t>e. Classification </a:t>
            </a:r>
            <a:r>
              <a:rPr lang="en-US" dirty="0"/>
              <a:t>Observations</a:t>
            </a:r>
          </a:p>
        </p:txBody>
      </p:sp>
      <p:sp>
        <p:nvSpPr>
          <p:cNvPr id="107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143000"/>
            <a:ext cx="7620000" cy="5029200"/>
          </a:xfrm>
        </p:spPr>
        <p:txBody>
          <a:bodyPr/>
          <a:lstStyle/>
          <a:p>
            <a:pPr>
              <a:buClrTx/>
            </a:pPr>
            <a:r>
              <a:rPr lang="en-US" dirty="0">
                <a:cs typeface="Arial" pitchFamily="34" charset="0"/>
              </a:rPr>
              <a:t>What we do see is:</a:t>
            </a:r>
          </a:p>
          <a:p>
            <a:pPr lvl="1"/>
            <a:r>
              <a:rPr lang="en-US" dirty="0">
                <a:cs typeface="Arial" pitchFamily="34" charset="0"/>
              </a:rPr>
              <a:t>Variations within </a:t>
            </a:r>
            <a:r>
              <a:rPr lang="en-US" dirty="0" smtClean="0">
                <a:cs typeface="Arial" pitchFamily="34" charset="0"/>
              </a:rPr>
              <a:t>kinds</a:t>
            </a:r>
            <a:r>
              <a:rPr lang="en-US" dirty="0">
                <a:cs typeface="Arial" pitchFamily="34" charset="0"/>
              </a:rPr>
              <a:t>, </a:t>
            </a:r>
            <a:r>
              <a:rPr lang="en-US" dirty="0" smtClean="0">
                <a:cs typeface="Arial" pitchFamily="34" charset="0"/>
              </a:rPr>
              <a:t/>
            </a:r>
            <a:br>
              <a:rPr lang="en-US" dirty="0" smtClean="0">
                <a:cs typeface="Arial" pitchFamily="34" charset="0"/>
              </a:rPr>
            </a:br>
            <a:r>
              <a:rPr lang="en-US" dirty="0" smtClean="0">
                <a:cs typeface="Arial" pitchFamily="34" charset="0"/>
              </a:rPr>
              <a:t>e.g</a:t>
            </a:r>
            <a:r>
              <a:rPr lang="en-US" dirty="0">
                <a:cs typeface="Arial" pitchFamily="34" charset="0"/>
              </a:rPr>
              <a:t>. varieties of </a:t>
            </a:r>
            <a:r>
              <a:rPr lang="en-US" dirty="0" smtClean="0">
                <a:cs typeface="Arial" pitchFamily="34" charset="0"/>
              </a:rPr>
              <a:t> cats</a:t>
            </a:r>
            <a:r>
              <a:rPr lang="en-US" dirty="0">
                <a:cs typeface="Arial" pitchFamily="34" charset="0"/>
              </a:rPr>
              <a:t>, dogs, </a:t>
            </a:r>
            <a:r>
              <a:rPr lang="en-US" dirty="0" smtClean="0">
                <a:cs typeface="Arial" pitchFamily="34" charset="0"/>
              </a:rPr>
              <a:t/>
            </a:r>
            <a:br>
              <a:rPr lang="en-US" dirty="0" smtClean="0">
                <a:cs typeface="Arial" pitchFamily="34" charset="0"/>
              </a:rPr>
            </a:br>
            <a:r>
              <a:rPr lang="en-US" dirty="0" smtClean="0">
                <a:cs typeface="Arial" pitchFamily="34" charset="0"/>
              </a:rPr>
              <a:t>cows</a:t>
            </a:r>
            <a:r>
              <a:rPr lang="en-US" dirty="0">
                <a:cs typeface="Arial" pitchFamily="34" charset="0"/>
              </a:rPr>
              <a:t>, horses, mankind</a:t>
            </a:r>
          </a:p>
          <a:p>
            <a:pPr lvl="1"/>
            <a:r>
              <a:rPr lang="en-US" dirty="0">
                <a:cs typeface="Arial" pitchFamily="34" charset="0"/>
              </a:rPr>
              <a:t>No new kinds produced</a:t>
            </a:r>
          </a:p>
          <a:p>
            <a:pPr lvl="1"/>
            <a:r>
              <a:rPr lang="en-US" dirty="0">
                <a:cs typeface="Arial" pitchFamily="34" charset="0"/>
              </a:rPr>
              <a:t>Some species become extinct</a:t>
            </a:r>
          </a:p>
          <a:p>
            <a:pPr lvl="1"/>
            <a:r>
              <a:rPr lang="en-US" dirty="0">
                <a:cs typeface="Arial" pitchFamily="34" charset="0"/>
              </a:rPr>
              <a:t>Like begets like</a:t>
            </a:r>
          </a:p>
          <a:p>
            <a:pPr lvl="1"/>
            <a:r>
              <a:rPr lang="en-US" dirty="0">
                <a:cs typeface="Arial" pitchFamily="34" charset="0"/>
              </a:rPr>
              <a:t>Cambrian fossils largely </a:t>
            </a:r>
            <a:r>
              <a:rPr lang="en-US" dirty="0" smtClean="0">
                <a:cs typeface="Arial" pitchFamily="34" charset="0"/>
              </a:rPr>
              <a:t>reflect</a:t>
            </a:r>
            <a:br>
              <a:rPr lang="en-US" dirty="0" smtClean="0">
                <a:cs typeface="Arial" pitchFamily="34" charset="0"/>
              </a:rPr>
            </a:br>
            <a:r>
              <a:rPr lang="en-US" dirty="0" smtClean="0">
                <a:cs typeface="Arial" pitchFamily="34" charset="0"/>
              </a:rPr>
              <a:t>today’s </a:t>
            </a:r>
            <a:r>
              <a:rPr lang="en-US" dirty="0">
                <a:cs typeface="Arial" pitchFamily="34" charset="0"/>
              </a:rPr>
              <a:t>classification </a:t>
            </a:r>
            <a:r>
              <a:rPr lang="en-US" dirty="0" smtClean="0">
                <a:cs typeface="Arial" pitchFamily="34" charset="0"/>
              </a:rPr>
              <a:t>system</a:t>
            </a:r>
          </a:p>
          <a:p>
            <a:pPr>
              <a:buClrTx/>
            </a:pPr>
            <a:r>
              <a:rPr lang="en-US" dirty="0" smtClean="0">
                <a:cs typeface="Arial" pitchFamily="34" charset="0"/>
              </a:rPr>
              <a:t>Observations consistent with Creation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2931" y="1143000"/>
            <a:ext cx="3052322" cy="228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ABFB5-E445-42DE-96CD-BD511D72BB79}" type="slidenum">
              <a:rPr lang="en-US"/>
              <a:pPr/>
              <a:t>45</a:t>
            </a:fld>
            <a:endParaRPr lang="en-US" sz="1400"/>
          </a:p>
        </p:txBody>
      </p:sp>
      <p:pic>
        <p:nvPicPr>
          <p:cNvPr id="1115138" name="Picture 2" descr="Chaos to Universe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52600" y="1600200"/>
            <a:ext cx="6629400" cy="4901095"/>
          </a:xfrm>
          <a:noFill/>
          <a:ln/>
        </p:spPr>
      </p:pic>
      <p:sp>
        <p:nvSpPr>
          <p:cNvPr id="1115139" name="Text Box 3"/>
          <p:cNvSpPr txBox="1">
            <a:spLocks noChangeArrowheads="1"/>
          </p:cNvSpPr>
          <p:nvPr/>
        </p:nvSpPr>
        <p:spPr bwMode="auto">
          <a:xfrm>
            <a:off x="2088368" y="304801"/>
            <a:ext cx="61412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2</a:t>
            </a:r>
            <a:r>
              <a:rPr lang="en-US" sz="4000" baseline="30000" dirty="0" smtClean="0">
                <a:solidFill>
                  <a:schemeClr val="accent1"/>
                </a:solidFill>
              </a:rPr>
              <a:t>nd</a:t>
            </a:r>
            <a:r>
              <a:rPr lang="en-US" sz="4000" dirty="0" smtClean="0">
                <a:solidFill>
                  <a:schemeClr val="accent1"/>
                </a:solidFill>
              </a:rPr>
              <a:t> </a:t>
            </a:r>
            <a:r>
              <a:rPr lang="en-US" sz="4000" dirty="0">
                <a:solidFill>
                  <a:schemeClr val="accent1"/>
                </a:solidFill>
              </a:rPr>
              <a:t>Law of </a:t>
            </a:r>
            <a:r>
              <a:rPr lang="en-US" sz="4000" dirty="0" smtClean="0">
                <a:solidFill>
                  <a:schemeClr val="accent1"/>
                </a:solidFill>
              </a:rPr>
              <a:t>Thermodynamics</a:t>
            </a:r>
          </a:p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And Evolution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7772400" cy="533400"/>
          </a:xfrm>
        </p:spPr>
        <p:txBody>
          <a:bodyPr/>
          <a:lstStyle/>
          <a:p>
            <a:r>
              <a:rPr lang="en-US" sz="3600" b="1" dirty="0" smtClean="0"/>
              <a:t>Fossil Record </a:t>
            </a:r>
            <a:r>
              <a:rPr lang="en-US" sz="2800" b="1" dirty="0" smtClean="0"/>
              <a:t>  (</a:t>
            </a:r>
            <a:r>
              <a:rPr lang="en-US" sz="2800" i="1" dirty="0" smtClean="0"/>
              <a:t>Is Genesis History?)</a:t>
            </a:r>
            <a:endParaRPr lang="en-US" sz="28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46</a:t>
            </a:fld>
            <a:endParaRPr lang="en-US" sz="1400"/>
          </a:p>
        </p:txBody>
      </p:sp>
      <p:pic>
        <p:nvPicPr>
          <p:cNvPr id="7" name="Does the Fossil Record Show Evolution_-nJ1c8Vw_PNk_Segment_0_x26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17600" y="0"/>
            <a:ext cx="80264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E86936-E607-4A11-BEBE-EE65884C9F61}" type="slidenum">
              <a:rPr lang="en-US"/>
              <a:pPr/>
              <a:t>47</a:t>
            </a:fld>
            <a:endParaRPr 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467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h. Fossil Record Summarized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19200"/>
            <a:ext cx="6781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“</a:t>
            </a:r>
            <a:r>
              <a:rPr lang="en-US" b="1" u="sng" dirty="0" smtClean="0"/>
              <a:t>Living fossils</a:t>
            </a:r>
            <a:r>
              <a:rPr lang="en-US" dirty="0" smtClean="0"/>
              <a:t>” found</a:t>
            </a:r>
          </a:p>
          <a:p>
            <a:pPr eaLnBrk="1" hangingPunct="1">
              <a:lnSpc>
                <a:spcPct val="90000"/>
              </a:lnSpc>
            </a:pPr>
            <a:r>
              <a:rPr lang="en-US" b="1" u="sng" dirty="0" smtClean="0"/>
              <a:t>Sudden appearance</a:t>
            </a:r>
            <a:r>
              <a:rPr lang="en-US" dirty="0" smtClean="0"/>
              <a:t> of </a:t>
            </a:r>
            <a:br>
              <a:rPr lang="en-US" dirty="0" smtClean="0"/>
            </a:br>
            <a:r>
              <a:rPr lang="en-US" dirty="0" smtClean="0"/>
              <a:t>fully formed fossils in </a:t>
            </a:r>
            <a:br>
              <a:rPr lang="en-US" dirty="0" smtClean="0"/>
            </a:br>
            <a:r>
              <a:rPr lang="en-US" dirty="0" smtClean="0"/>
              <a:t>the “Cambrian Explosion”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“Kinds” still appear today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No new kinds evolved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Some species now extinct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Missing links are still missing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Supports the Creation Model!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905000"/>
            <a:ext cx="28194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895600"/>
            <a:ext cx="23114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602264" y="1219200"/>
            <a:ext cx="1380506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1. Stasis</a:t>
            </a: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2372" y="5181600"/>
            <a:ext cx="1896674" cy="95410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2. Sudden</a:t>
            </a:r>
          </a:p>
          <a:p>
            <a:r>
              <a:rPr lang="en-US" sz="2800" dirty="0" smtClean="0">
                <a:solidFill>
                  <a:schemeClr val="bg2"/>
                </a:solidFill>
              </a:rPr>
              <a:t>Appearance</a:t>
            </a:r>
            <a:endParaRPr lang="en-US" sz="2800" dirty="0">
              <a:solidFill>
                <a:schemeClr val="bg2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7620000" y="5181600"/>
            <a:ext cx="914400" cy="91440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Straight Arrow Connector 13"/>
          <p:cNvCxnSpPr>
            <a:stCxn id="9" idx="0"/>
          </p:cNvCxnSpPr>
          <p:nvPr/>
        </p:nvCxnSpPr>
        <p:spPr bwMode="auto">
          <a:xfrm flipH="1" flipV="1">
            <a:off x="4495800" y="2209800"/>
            <a:ext cx="3264909" cy="29718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5638800" y="1524000"/>
            <a:ext cx="914400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70F5-1197-42C4-95AB-0903D40524FF}" type="slidenum">
              <a:rPr lang="en-US"/>
              <a:pPr/>
              <a:t>48</a:t>
            </a:fld>
            <a:endParaRPr lang="en-US" sz="1400"/>
          </a:p>
        </p:txBody>
      </p:sp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7315200" cy="1295400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sz="4000" dirty="0" smtClean="0"/>
              <a:t>4. Did Life Originate </a:t>
            </a:r>
            <a:r>
              <a:rPr lang="en-US" sz="4000" dirty="0"/>
              <a:t>From</a:t>
            </a:r>
            <a:br>
              <a:rPr lang="en-US" sz="4000" dirty="0"/>
            </a:br>
            <a:r>
              <a:rPr lang="en-US" sz="4000" dirty="0"/>
              <a:t>    Non-Life by Random </a:t>
            </a:r>
            <a:r>
              <a:rPr lang="en-US" sz="4000" dirty="0" smtClean="0"/>
              <a:t>Chance?</a:t>
            </a:r>
            <a:endParaRPr lang="en-US" sz="4000" dirty="0"/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8001000" cy="38100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Clr>
                <a:schemeClr val="accent4"/>
              </a:buClr>
            </a:pPr>
            <a:r>
              <a:rPr lang="en-US" b="1" dirty="0" smtClean="0"/>
              <a:t>Origin of Life: God or Natural Processes</a:t>
            </a:r>
            <a:r>
              <a:rPr lang="en-US" dirty="0" smtClean="0"/>
              <a:t>?</a:t>
            </a:r>
          </a:p>
          <a:p>
            <a:pPr marL="1084263" lvl="1" indent="-514350">
              <a:lnSpc>
                <a:spcPct val="90000"/>
              </a:lnSpc>
              <a:buClr>
                <a:schemeClr val="accent4"/>
              </a:buClr>
            </a:pPr>
            <a:r>
              <a:rPr lang="en-US" sz="2600" dirty="0" smtClean="0"/>
              <a:t>Viewing Life – Biblical and Evolution</a:t>
            </a:r>
          </a:p>
          <a:p>
            <a:pPr marL="1084263" lvl="1" indent="-514350">
              <a:lnSpc>
                <a:spcPct val="90000"/>
              </a:lnSpc>
              <a:buClr>
                <a:schemeClr val="accent4"/>
              </a:buClr>
            </a:pPr>
            <a:r>
              <a:rPr lang="en-US" sz="2600" dirty="0" smtClean="0"/>
              <a:t>Chance, Necessity, or Design?</a:t>
            </a:r>
          </a:p>
          <a:p>
            <a:pPr marL="514350" indent="-514350">
              <a:lnSpc>
                <a:spcPct val="90000"/>
              </a:lnSpc>
              <a:buClr>
                <a:schemeClr val="accent4"/>
              </a:buClr>
            </a:pPr>
            <a:r>
              <a:rPr lang="en-US" sz="3000" b="1" dirty="0" smtClean="0"/>
              <a:t>The Origin of Life by Natural Processes?</a:t>
            </a:r>
          </a:p>
          <a:p>
            <a:pPr marL="1084263" lvl="1" indent="-514350">
              <a:lnSpc>
                <a:spcPct val="90000"/>
              </a:lnSpc>
              <a:buClr>
                <a:schemeClr val="accent4"/>
              </a:buClr>
              <a:buFont typeface="+mj-lt"/>
              <a:buAutoNum type="alphaLcPeriod"/>
            </a:pPr>
            <a:r>
              <a:rPr lang="en-US" sz="2600" dirty="0" smtClean="0">
                <a:solidFill>
                  <a:schemeClr val="accent4"/>
                </a:solidFill>
              </a:rPr>
              <a:t>Law of Biogenesis</a:t>
            </a:r>
          </a:p>
          <a:p>
            <a:pPr marL="1084263" lvl="1" indent="-514350">
              <a:lnSpc>
                <a:spcPct val="90000"/>
              </a:lnSpc>
              <a:buClr>
                <a:schemeClr val="accent4"/>
              </a:buClr>
              <a:buFont typeface="+mj-lt"/>
              <a:buAutoNum type="alphaLcPeriod"/>
            </a:pPr>
            <a:r>
              <a:rPr lang="en-US" sz="2600" dirty="0" smtClean="0">
                <a:solidFill>
                  <a:schemeClr val="accent4"/>
                </a:solidFill>
              </a:rPr>
              <a:t>Forming Components of Life</a:t>
            </a:r>
          </a:p>
          <a:p>
            <a:pPr marL="1084263" lvl="1" indent="-514350">
              <a:lnSpc>
                <a:spcPct val="90000"/>
              </a:lnSpc>
              <a:buClr>
                <a:schemeClr val="accent4"/>
              </a:buClr>
              <a:buFont typeface="+mj-lt"/>
              <a:buAutoNum type="alphaLcPeriod"/>
            </a:pPr>
            <a:r>
              <a:rPr lang="en-US" sz="2600" dirty="0" smtClean="0">
                <a:solidFill>
                  <a:schemeClr val="accent4"/>
                </a:solidFill>
              </a:rPr>
              <a:t>Law of Mathematical Probability</a:t>
            </a:r>
          </a:p>
          <a:p>
            <a:pPr marL="1084263" lvl="1" indent="-514350">
              <a:lnSpc>
                <a:spcPct val="90000"/>
              </a:lnSpc>
              <a:buClr>
                <a:schemeClr val="accent4"/>
              </a:buClr>
              <a:buFont typeface="+mj-lt"/>
              <a:buAutoNum type="alphaLcPeriod"/>
            </a:pPr>
            <a:r>
              <a:rPr lang="en-US" sz="2600" dirty="0" smtClean="0">
                <a:solidFill>
                  <a:schemeClr val="accent4"/>
                </a:solidFill>
              </a:rPr>
              <a:t>Source of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5257800" cy="6858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Biblical View 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066800"/>
            <a:ext cx="5562600" cy="2286000"/>
          </a:xfrm>
        </p:spPr>
        <p:txBody>
          <a:bodyPr/>
          <a:lstStyle/>
          <a:p>
            <a:r>
              <a:rPr lang="en-US" sz="2400" b="1" dirty="0" smtClean="0">
                <a:cs typeface="Times New Roman" pitchFamily="18" charset="0"/>
              </a:rPr>
              <a:t>Gen. 1:11-12, 21, 24-25</a:t>
            </a:r>
            <a:r>
              <a:rPr lang="en-US" sz="2400" dirty="0" smtClean="0">
                <a:cs typeface="Times New Roman" pitchFamily="18" charset="0"/>
              </a:rPr>
              <a:t>, “…herb that </a:t>
            </a:r>
            <a:br>
              <a:rPr lang="en-US" sz="2400" dirty="0" smtClean="0">
                <a:cs typeface="Times New Roman" pitchFamily="18" charset="0"/>
              </a:rPr>
            </a:br>
            <a:r>
              <a:rPr lang="en-US" sz="2400" dirty="0" smtClean="0">
                <a:cs typeface="Times New Roman" pitchFamily="18" charset="0"/>
              </a:rPr>
              <a:t>yields seed </a:t>
            </a:r>
            <a:r>
              <a:rPr lang="en-US" sz="2400" u="sng" dirty="0" smtClean="0">
                <a:cs typeface="Times New Roman" pitchFamily="18" charset="0"/>
              </a:rPr>
              <a:t>according to its </a:t>
            </a:r>
            <a:r>
              <a:rPr lang="en-US" sz="2400" b="1" u="sng" dirty="0" smtClean="0">
                <a:cs typeface="Times New Roman" pitchFamily="18" charset="0"/>
              </a:rPr>
              <a:t>kind</a:t>
            </a:r>
            <a:r>
              <a:rPr lang="en-US" sz="2400" dirty="0" smtClean="0">
                <a:cs typeface="Times New Roman" pitchFamily="18" charset="0"/>
              </a:rPr>
              <a:t>, …, </a:t>
            </a:r>
            <a:br>
              <a:rPr lang="en-US" sz="2400" dirty="0" smtClean="0">
                <a:cs typeface="Times New Roman" pitchFamily="18" charset="0"/>
              </a:rPr>
            </a:br>
            <a:r>
              <a:rPr lang="en-US" sz="2400" dirty="0" smtClean="0">
                <a:cs typeface="Times New Roman" pitchFamily="18" charset="0"/>
              </a:rPr>
              <a:t>beast of the earth </a:t>
            </a:r>
            <a:r>
              <a:rPr lang="en-US" sz="2400" u="sng" dirty="0" smtClean="0">
                <a:cs typeface="Times New Roman" pitchFamily="18" charset="0"/>
              </a:rPr>
              <a:t>according to its </a:t>
            </a:r>
            <a:r>
              <a:rPr lang="en-US" sz="2400" b="1" u="sng" dirty="0" smtClean="0">
                <a:cs typeface="Times New Roman" pitchFamily="18" charset="0"/>
              </a:rPr>
              <a:t>kind</a:t>
            </a:r>
            <a:r>
              <a:rPr lang="en-US" sz="2400" dirty="0" smtClean="0">
                <a:cs typeface="Times New Roman" pitchFamily="18" charset="0"/>
              </a:rPr>
              <a:t>.”</a:t>
            </a:r>
          </a:p>
          <a:p>
            <a:pPr lvl="1"/>
            <a:r>
              <a:rPr lang="en-US" sz="2400" dirty="0" smtClean="0">
                <a:cs typeface="Times New Roman" pitchFamily="18" charset="0"/>
              </a:rPr>
              <a:t>Indicates stability of different </a:t>
            </a:r>
            <a:r>
              <a:rPr lang="en-US" sz="2400" b="1" u="sng" dirty="0" smtClean="0">
                <a:cs typeface="Times New Roman" pitchFamily="18" charset="0"/>
              </a:rPr>
              <a:t>kind</a:t>
            </a:r>
            <a:r>
              <a:rPr lang="en-US" sz="2400" u="sng" dirty="0" smtClean="0">
                <a:cs typeface="Times New Roman" pitchFamily="18" charset="0"/>
              </a:rPr>
              <a:t>s</a:t>
            </a:r>
          </a:p>
          <a:p>
            <a:pPr lvl="1"/>
            <a:r>
              <a:rPr lang="en-US" sz="2400" b="1" u="sng" dirty="0" smtClean="0">
                <a:cs typeface="Times New Roman" pitchFamily="18" charset="0"/>
              </a:rPr>
              <a:t>Biogenesis</a:t>
            </a:r>
            <a:r>
              <a:rPr lang="en-US" sz="2400" dirty="0" smtClean="0">
                <a:cs typeface="Times New Roman" pitchFamily="18" charset="0"/>
              </a:rPr>
              <a:t>, each producing </a:t>
            </a:r>
            <a:r>
              <a:rPr lang="en-US" sz="2400" u="sng" dirty="0" smtClean="0">
                <a:cs typeface="Times New Roman" pitchFamily="18" charset="0"/>
              </a:rPr>
              <a:t>after its </a:t>
            </a:r>
            <a:br>
              <a:rPr lang="en-US" sz="2400" u="sng" dirty="0" smtClean="0">
                <a:cs typeface="Times New Roman" pitchFamily="18" charset="0"/>
              </a:rPr>
            </a:br>
            <a:r>
              <a:rPr lang="en-US" sz="2400" u="sng" dirty="0" smtClean="0">
                <a:cs typeface="Times New Roman" pitchFamily="18" charset="0"/>
              </a:rPr>
              <a:t>own </a:t>
            </a:r>
            <a:r>
              <a:rPr lang="en-US" sz="2400" b="1" u="sng" dirty="0" smtClean="0">
                <a:cs typeface="Times New Roman" pitchFamily="18" charset="0"/>
              </a:rPr>
              <a:t>kind</a:t>
            </a:r>
            <a:r>
              <a:rPr lang="en-US" sz="2400" b="1" u="sng" dirty="0" smtClean="0"/>
              <a:t> </a:t>
            </a:r>
            <a:r>
              <a:rPr lang="en-US" sz="2400" dirty="0" smtClean="0"/>
              <a:t>[used </a:t>
            </a:r>
            <a:r>
              <a:rPr lang="en-US" sz="2400" b="1" u="sng" dirty="0" smtClean="0"/>
              <a:t>10 times</a:t>
            </a:r>
            <a:r>
              <a:rPr lang="en-US" sz="2400" dirty="0" smtClean="0"/>
              <a:t>]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49</a:t>
            </a:fld>
            <a:endParaRPr lang="en-US" sz="1400"/>
          </a:p>
        </p:txBody>
      </p:sp>
      <p:pic>
        <p:nvPicPr>
          <p:cNvPr id="1026" name="Picture 2" descr="https://julieamarxhausen.files.wordpress.com/2012/09/bb-bifb-511-before-i-formed-you-in-the-womb-fe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124200"/>
            <a:ext cx="2563989" cy="1167952"/>
          </a:xfrm>
          <a:prstGeom prst="rect">
            <a:avLst/>
          </a:prstGeom>
          <a:noFill/>
        </p:spPr>
      </p:pic>
      <p:sp>
        <p:nvSpPr>
          <p:cNvPr id="1028" name="AutoShape 4" descr="Image result for fearfully and wonderfully ma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www.theitch2stitch.com/assets/images/fearfullyma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419600"/>
            <a:ext cx="2834861" cy="1956055"/>
          </a:xfrm>
          <a:prstGeom prst="rect">
            <a:avLst/>
          </a:prstGeom>
          <a:noFill/>
        </p:spPr>
      </p:pic>
      <p:sp>
        <p:nvSpPr>
          <p:cNvPr id="1032" name="AutoShape 8" descr="data:image/jpeg;base64,/9j/4AAQSkZJRgABAQAAAQABAAD/2wCEAAkGBxMTEhQUExIWFhUXGBwaGRgXFhkaHRYdFxgYGhwYHBwcICggHB4lGxwfITEhJSkrLi8uGiAzODMsOCgtLisBCgoKDg0OGBAQGiwcHCUvLCwsLCwsLCwsLCwsLCwsLCw0LC8sLC0sLCwsLCwsLCwsLCwsLCwsLCwsLCwsLCwsLP/AABEIAMIBAwMBIgACEQEDEQH/xAAbAAACAwEBAQAAAAAAAAAAAAAABAMFBgIBB//EAD8QAAIBAwMDAgMFBwMDAwUBAAECEQADEgQhMQUiQRNRMmFxBiNCgZEUFVJiodHhM7HwcpLBJILxFkNUY6JT/8QAGQEBAQEBAQEAAAAAAAAAAAAAAAECBAMF/8QAKhEBAAIBAgUDBAIDAAAAAAAAAAERAhIhAwQxUWETMkEicdHwkaEUgbH/2gAMAwEAAhEDEQA/APqM/L869aPAqT05qHID3r5szEdXVFy6B9xXLRQWHzrh3rPqY92oxlFevKpgk8eBUVjq1vKN54giudaJP96rNRpBllt+tOLnhHCmYnd5ROeuqaC91BQsgHfgxTVvUKULbx9PaqjpV0YG2++8/wDPnT6OAmAniJ2rj4URM3M7V/b0yjONqeHqlsfxfp/mvR1e3/N+n+aT1KIo2WW92/txSAtn3q7R8kRM/C7HWbf836f5qb96W/5v0rO40MxA/wCf8816QxK/Xq9s8B/0/wA13+9bfs36f5qptIuPb+tQMf6VfViIuWImZmoXv74t/wA36f5r398W/wCb9P8ANZ414DvXrw89UWZbNEOtW/5v0/zXv78tfz/p/msprdRiVjkn8o/4f6V7d1qINzJI4G5/tXpGUXTNS19rrNtuA36D+9SHqlscz/T+9YrT6xnPauIHJO/5CPNNhifcn/n9qxlzEYyujJpF69aLBRlJIExtJ43rrU6txwf6Cs5b7biTsAwM/IMKtbusRjAYGvocvnjlGr4eWVwkfqbzGQ/QVG3VbnhxPgQN/wC9QXzHnf2jmubl1FA8FtgDz9B867Iz4dfDz1TPQ1+93kDMT7bT9PrXWp6hewJU7j+Uf84qrtKoYsxGXgHkf5qVg6MrZYq/I9/afmeKt8Pw1ufv62/bWXafeFG1cafqV0knLtjmBv8ATb/k15q9XkDEZce4/wCfKq7SXwkIwGMc+xnxP1ilY6b2S5s1d6vfyIWQIkSq+4H+5FSfvK+GCm4NxOyjbiuLYX1BvOx/rH5+9c3bc3OYIX/f/wCK1WPYuQ3VdRJhwQOe0bfXavR1m9/EP+0VX3FIYhSfmOR7fnzU12I2/T2rzziOz24fk3++L38Q/wC0UUljRWNnpt2XZniaXurFNKk1Dqjt+f8AevlaIzmIl6RlOPREqE1KulY+BXlmn7Nescph5Z9fJW3elXGPA496iPQ7v8v61okqUUnkeFl1tj1srtm7PR76/wAEfX/FTjp13yF/7qvTVXc67ZCPcBZraTlcVGZe2coIHcBBkrIEHfamPIcOOlrPMZEb3Sbh3gT/ANVRN0e7/L+taOa5IqTyPC8r6+SjtdPuKsQs/Xb/AGqH92v/AC/r/ir5xHO31+Zgf1qFO5mWGGMblSAchPafxR5jitRyfD8vLUp/2Fx7frUJ0Lz4/WtCdNXn7JV/xcC2dOkb5fr/AIrl9IxEQDWk/ZKS1eot22KkMzAKzBFLFFdiqsQN4LKeAfhY8A1ceWx+C1AnRxMxHyH+eKQvdCukmMSD9R+XFazVau1burZbP1HVnULbdpVCoYyoI2LD9RXum1Vq4txrZLenIdArB1IGWJtkBgxHAI3kRV/xo60sZ0zVjotwR3n6TT1nSMpmP6k1o7emkAwRImCIIn3Hg1FqFVQTDNDKpCLkQWKjgewYE+w3rzz5Ph59YX1J7qC9pHb2qF+nPIIj9TWs/ZKP2Svbh8KMMYxjoxO82yz6O60SRzP6flUidNDEFwBHtt7eRvNaQaYGY8bH5fKq9NfZJviWH7P/AKsowCdofkiD2kHaauXBxzipiJ/0Rt0miv7ttHfHf3kzv9TXl/pOW4Yz/MSR9NvFWNt1ItMEuRcMCbbAr2lpcEAoNolgNyB5psaWvHPkeDlFTjX22/43HFy7qO30xwYEY7bZT5k7Ff6VL+5DuQ8E/IH9NhH5VYavULaa0rTN18FhSRkQW3PA2B5pwWzWY5Dhx3/mV9WVV+5BAgwRG/8AEf5oAP8AU0ra+z1yT3oAf5SflsNt4881ogtdCtTynDmYnfbzKerlCn0/Q2G7XAT+KFAy4jfxxTNvpC7FjJ+i+/0qxFdV648HGOl/zP5Z1yV/d1r/APzX9KKbor2S5UJuVDeP+9SYCuL6xH1rgw90OjLo7s0/ZpCzT9muyHhJtKlFR26kFbZKdZtO+nvLaMXGtOEPsxUhT+sVV/ZHV2f2DTgEKLdpLbodjbZFCtbZeQwYRFaCof2W3nnguf8AFiMv15rV7UjK6i5dz6g9t7jPp1D2bIc4ljpiQhUcgseD5AqEdTti099NeXtPatyts5MrPdVFfJnb0i2WBHaBBbbE1sksqCSFAJ5IAk/U1yumQBgEUBt2GIhp5n3q6o7FMDqtXmt9Ll2VtdR0oWLzEIj/ALKSM5BK5u0FuDxECLDqnVHtNqylxii3NICcsvStXWUXXHt2EnLxz4rX/s6QRisGJEDeOJ94r0WFknESeTA3+vvV1x2/dkpi+vaq7abUol5xaX9jZXzJKPe1BS5bDtJIKBWxMxn7EVedDYjUay16jOqNbZQ7livqW5IBO4EiY4EmIFWw0lsLiEXEcLiI/TiuksqCSFAJ5IAE1JyiYqv3ZaZDq3ULpTqRDsl/TEGwgJAYeij2+yYuC5dzTcGeBuKd6ZaH7z1RJOQ02mJGbEAs+rBETBA2gRAmRE1onsKWDFVLDgkCR9D4oFhZyCrl7wJ/WmuKqv3b8FM91BwOq6WSB/6XU+f/ANmlqr1twvqeoaiwxFtNF6ZuoYDXrZuuMW4JRTBPgtHg1s7mlRjLIpPuVBrtrSkQQCPaNv0qxnX75spktVr7qtZck3LOOnD+ndK3LTO4h2Ti7buSFPnYwD4TuXRas6spdZXGvQH71iQr37CkEEmAVYj6R8q2w0tuQcFkcHESPofFevp0MyimdzIBmNgT+VIzjslMX1PUuDr3GouA2NVp8B6kKodNMWUjgqc22aRvtB3p+zr1uX76XNS1q9a1CBLYaMreKFVCHZ1uS0tBIkwRiI0h0lvfsXfntG9deguQbFcgIBgSB7A+1TXHb92KUH2MVQuoAYlhqb4ILsxAF58dmJiR58/OqC691dZrryL61q1qLTXrA+Jh+y2Iurv3NbgkIdjyO4LX0BUAkgAE87c/WuBpkEwi789o3n396sZ7zPcpntf1dLrdOuae/lavagqSjdrr+zahoI9wyrseCKqunau4P2W4b9xi3UNTYIZyVa2rasKhXgkemhB52iY2raDR2x/9tP8AtH9q9Gkt/wAC7bjtGx96a4qq/d/ytMQmvW6uju3LpF39uZXQvAQr66+ngTAxGIBiTsZOW9t0TV3P2nC7LB1utauJcLW7ircSQ1s/6VxMgu2253nYaH9mTLLBcjByxE7bDfnivbWnRSSqqCeSABP1jmpOUT8FJYoiiisKIooooCiiigoCu9R3uB9aZyAH+1Q6rgfX+9cOHudGXQn1K5cWxdayJuhGKCJlgNhHneo/sLq9XcsudYmFwXCFBTHsxQgx9S29P2iBudhT2luBhsQfoZrqiN2ddYTjpj7/ACpftRZBu2jetm7pxbuDH03uILxKYNcRASVxDAGDBPiRVdZ1+sS3p1t2mtLi2Klbr5EXiqq+Vt3VTbhoJQgMd+2K1ms6h6RX7q4+RABTCJJ2XuYGf6UyuttzDOqtjkUZlyUeSRPA9+K28mf02t1Qvhna4bRv6hCnpCFt21ZrbghcpJAAMwZG07lj7Z2Df0F3D1N7ZYKoIZ+0wjLGUbglduIPkVeWNSjglHVgDBKsCARyDHmorfUrLEBb1skmAA6kkgTAE8xvFEeWbn31xcnMIhxKQqyX3V47iY3EmIXYZb0+g6cw1OtBe6BcWyfUmD/92VRogACBC8T7mauR1C2SQrqxDBSFZSVJMb77fTmvf3hZhm9W3CGGOawp9mM7H60GU6HYeOnWnDIBYvtuIZbgwVT3D4gj3Ike9eaPTtatW4D5r1FghecmV7zqzEndpslmnzE1q9Vcsj02uMg7vuyxA7ipHaT5KkjbwTUOt1+nWWuXLc2e49wJt5dkxyJyxn+b50pXmpK6nTEozqrrIKyjQPG4yWYg8Hc8GsdqrY9Dp9trV0XBYtTcFq8w04UITiqKYusRj4gTJjY7m3qrQlQ6DBZKhl7FjYkeBFefvGziG9a3iTAbNYJIkCZiY3igxHWCrWroe073bmpvrIS662QsIt11tgklbQQoImTtG5F70vUra1F1ZYo66aCVaTddXUltpBKJbmY5HvVwNRZS4VBT1HaXAKzOBhmEz8KAT8h4G3CanTAeoHtQ7znksM+IXmd2xEe8CKCg+0io2ssLhdDg22N4W7zhAlyRbTAFVZzs7GBhzO0QdT0zW/3iZuFXFiXYn4WZhcxOwAVCdhxWxv31RSzsFUcliAB+ZpRtdauXDp9nyt5MJUrg8gSCZIbfgERzEiQzJsWX111TauW0CXFdmt3Yv5JBXMjBbKKNgTu3AH4rz7L9QNzTWRcLeqLFprkqRu6TPG5MGY807d1FhkuKz2yijG4Cyws9uLb7TxBrq1rLMkLct5QCQGWYxkEx4x3n2oMV0dXIvnS2b1vP009NhcRwis+WoL3gFe+4MckjsJniuel7WbK37V0KmheLa5eo03FV8QvdkRgPBGZmJNbb96WMc/Wt48ZZrEiARMxyR+tc3NTZzBcorK2ClmUEllViF3ncEbc7ccGlFsl0fsGldVZWbU3Zti3cQWrb6d3a0gdQxUFEaQILjb2q7+0urttpBc9J76vgyW1V+/LdcwoJw8sCDxwTAqw12otK6ZqCxVoJiApe0jbk7bsv1g/Q+dO6tZuqhVlGc+mpZJcDyoBO23HI8gcUGNu6MgaQjO8yIgRX0t3Fib/ecmINrFeMwIVQZIkUdVsi5pbhKXWvte1RVlt3Gh0vFFXsPZcNtEVLrA4gT8jvdRqUQAu6qCYGTAST4E+flS41enQv95aU5Av3qO49oy32Jxj/ANp9qUWT6Mx/aNWIhcrbETOLtaXNf0CH6sT5q5pJ9XYtF5e2rQbjiRkQBu5HJ2A39gKks660xULcQllDAZCSp/FHMfOqhmildJ1C3dZhbYNiASVII7p4I+hpqgKKKKAooooKT/xUer4H1/vUwaKX1LyPz/vXDh7odE9CvUdF69i7Zyx9RGTKJjIRMSJ+k1x9iPs4NDZa0LvqZXC84YxKosRJ/h5+dPWafs11REdWfVzjCeHE7Tu71WmL4QYxdX+uPiqvXfZ03GunMQ5dgSbnaXsG18IYIYmco42jzTvUrICteAc3EQlcNzIVwIXhj3Hx7e1ZvXWtRfS5l6hNsXvThAZP7OhUgm0snJnUMFB5AJ5rbya3TaLBrjAiHCgADjFcf+fSqyx9nsVUBl7U0qbL/wDi3S5/7gYHtSGs6hqwbvpltkuFAUJJAsFkcKLQGRfH8cSSuM8XfU7TiyqhmuN6tmWKqTHr25aAuIhZMxtE+Joirt9Fuo9olsz92pKggD02LF4nG2COEUAAxz4YsdBYC2GZIti0qwpGQsuGlt+dth433M7JdF1F9f2VGN1l9O2rAoQQ2JDZTb3AI3OakYjZplntQ11dYSFPpMtsMyiSW+9gGRGE8kbgleBJopzqXT2dwyFP9N7ZFxchFwoZjz8O68H3EVXXegXCzN6i8XQNmj711de0EKsQASBLckztSujvatbVtlDE/ALRtKqgDR5jhQV++AXkATjFN9N0a3blw3PUuAC0Va7bwOQFwGBio2y9tpjxQR6j7PsA7Tl3O6gF2Ja5cFzHAuExB2I/EI4PPul6XdZnuwis7XQFdDBW6llciszM2uDyCZxnbS0UpGc1H2Yyttb9SMnJyiSR+yfs2+4k/i+m1eXfs85DEMquxbfK6xGSKsyzHMdu6MMSMR+GTpKKtBHqGjZ/SKkZWnzGXDdjpBjjZiR7ECoekdKNlmYsGyRRsIAIuXrhjfZfvYA8BatKKDOj7OsVtKzrFoW1WFPeLd+1dl9/ii1H1Zj5gQN0y6ztbUYqDqCHe2DBvkkeSGEsdo4AygiDqaKlCg0vQWDu7MDlmYOTEZ27Vv4mJJ/0zvts0QIrm10B0LMHtsXXAh0LAA2rFsmJ33tSV4II3Eb6GiqKzqnTDde0wYDCORzF6xd/2tEf+4VX2fs4wNuXBCrYDb3BvpzIIVWAMkbZcGT3TFaOigrep6BndXQpIS5bh1yWLuEmPMYDbyCRIpO90FoUqwyFy60S6Ai6SdyhBkCB7ESPMi+ooM0Ps08oPUGCcfFx+zmxGOUEiZzYs0bT5of7NM5bJx37sVa52n0BZ7VyC+JyI4kR5rS0VKFf03ROj3HcpLhBCAgDAETv7z+QgbxNWFFFUFFFFAUUUUGek+1cXZ8+9Sz/APNR342gea4MPdDpy6O7NP2aQs0/Zrsh4SaDACTsBUlq6GEqQR7ioigZSDwRB/OutLp1RcV4p9WrwbV5LdS6oLRAwZuxnOJQQExmc2X+Kix1e0wHdEkgAiPxFBPtLCBMSdudqlv6FHuLcYBiqlQCAQMipncc9opK/wBBRmDF32cPHaQCLpu7SpiWMGIJAA8Vtkxb6vZYoEfLMwpUEj4C4M+xUbHzSup/ZXd87KM4dUOSoScvTAMnx3gb+xAmmLPSFU2yGb7sKB8O4RHQA7eQxJiNwK4fods3HuAsGd0dojuNs2ygO24GG3/U3vsCyp08rkEsEbb4LvILAjbcYgmeIBPg1Jp9XpLTxbFtSyklkUAEAoI25JNxYAnc/MVzqOiFVT0WIZES2CzAdqK6gzgwk577eBEV7Z+zyqEHq3IQdoGMKxZHLCVJ+NJgkjuI9ogcPWLAj71ZPjz52j37W257T7GnLbhgCCCCJBHBB4NV+m6MiEEMxIfOSRux9SSYHk3GMCPFMWdAipbQjIWwoUtBIxAAP12qjm/1SyhKvcVSOZPELkRPvjvHsQfNB6pZ/jHjwd5KiBtuZZRA3lh70hqejM94ktFrLOARJb0/T4KbbeciPlvNSajoKO7OzsS07EW2EMVJHcpJHaNjsJNQPWtdbYhVcEkSP0mPrG8cxvXGq6jbtuiOYLqzA+Owopn23cb8UqvRApDJdcOFKhjiT8LAZdssBMhScQQIFNa3p63DJJH3b29o4uFCTuOewR+dUDdTsgkG4Njj9TJED33BG3kEc1FY63ZZA2YEgGDyJBO4HiFbfjtbfY1xp+h20cOCZDFhsgjLKRIUMR3eSeB85hb7OoVCm5cMBVUkWyVChgI7NiMicudhvzMFjr9YLVtrhBIUcKJJkgAD8zXCdTtHLvHaGy+XpkB/+0kA/Ou30mSFGYkE7HaQAQQPnxyaTv8ARFYRm6/6oMY7i++bjdT5AiN4qiRus2wLxOX3Kl3gTsGuLtGxM2zt/mJD1WyJm4NtjzttJn2gbn2HMVEOjJF0ZNF1WVhI4d7rkjaZm4w+gFcajoSOAGZiQWORFsz6kZbMpXwDx49pBBpupWgSMxIMQJMmYIEfEQdjEweaZtuGAIIIIkEcEHg1Uf8A05a7o2kkxhaMZOHI3QkjIDmYgRECLTTWcEVJJxULLGSYEST5PzoJaKKKAooooCiiigKKKKCj9OahvpAH1/vU5niYqLVcD6/3rhw9zoy6CzT9mkLNP2a64eMmHnE4/FBj6+K90OeP3nxT8uPyrpKlFNP1arn7fBe1KfrunvXCotAdgNwFmIBuD4BtMgd0g+4qArqWKk5Ys0lGW32AaiyV8TPp5nk8e4FM9a6qbL21ABy3IPJGSjaWHvOwY/KN6r7/AF28qBiik+mLgAyA3s6l8DzPdaG+3xcbb6ZSacawKjM1xjghZYtCWNu5mvw7Q4SN/PkTUvR1vm9ldDYgXApaOGGmI4A/ELnIB29ory91i6hcPhC5AEKw3VrQBMtEfeeSAMZLAE4pD7RXYL9sbCDEdtzUqSozglhbUwGbbjLyVILOqCQAclZihAUhQbV4D4p784nxBXwWFd67V3rbBTdfdgE/0pebiDuBG4hoGI953xq06tq4sl7bgEOgLcgfeorBvoJB9t+KrrPV7rOMVVvmASGCm/ugnbMII3I7vxRuENldTkWb1hNu2HKrbkOovkqgIgoHZd4PI3iYmVdZsSzA4uSoFvHJXt4KJE4lS/mduRUKdeuAyXtupYfCOO1DioLAkyTwWbYQhk423V9ZjbVkuKv3iqWO6jvxaYPjcHcfUUDzF8hAXGN9zM/IRFUDvq5Yd+Oe7YpIX73ZVg8H095aQfByrgfaO5JlFACk/wDUBbL+qvdlgSI+GOe7aK60/wBoLjMikJu2MgAkkkAEKLh2EicS/ucBvQMdOuan1l9QNjjDSEicUgiOJbLYM3mTxXLJqspzeMrhxi3ELfUWx8MwbRYnefmKj6P1xmKLdZINpWLCBv6aszN3dokkfDjx3T2ix6jrzbe2oKKGBMvPcQyAW1j8RyJ88cHeCELY1TOgLXFUn70xb7Tjd2t7Htyw3IP4fOVQP+1sIf1N0tscQi4keiWC7HIki55HkYkYml7v2hvP/psq+QcJnO1qCqRkdw1tecW3AKjgtJ1u4GUdrhmEN2gODgISWHvltlyPrRUtgatnAZnVczlCpAA9QjEkcHsHB8bgzTXR790bXg5JIAJCjfEk9qjtiPdhJ2NTdR1+KIyMgV2j1G3RBixyMESCQFG43YVV6vr11LZeE5OK4tvimR3Zl3JMAc7HY7gEda1dSzETcgXATiEChFv2yuBiSTbDSN/xD+EHi1Z1SIqgvjCZbKSn+rkFgSd/THkxMb15qevXT6iBIOLgMJMMgL/Te0UYH3YjxU1rq13JhiCquoMzLepqbtnYzAgKG4PttzRTPT11GF1rjMXgYKQgAItJJAWdzcLckj22pWNWoY5XHO4A+6GxsBsgcefWkcEfI0x0rqzXBcLYHC2j9gbtLZzbYbnJcY4n5DikLX2husHIVDglxyY2YW1stiMXYAnMiZPw8ciiJbKappzLYhlxBVO4eqCSZE7LxwffevP/AFgVJZzK2y5xSVJW9mFAH8Qt+DsT86kt9UvFyqhAMyssGJ7r2oQHYjYC2DHmYkc0pe+0VxgoAClkEwN0LWPWkSZI/D8Mb/FMrRWl0Wfpp6nx4jLYDugTsCQN/Yn6mpqrOkdSa611WjsP4eIJYROR37eDifdRtNnVQUUUUBRRRQUqpNRas7D6/wB66Nyobx/3rgw90OmejuzT9mkLNP2a7IeEmgwAk7AVJauBhKkEe4qIoGUg8ER+tdaXThFxWY53p9WrwbV5Q6jqKpet2mBm4rkNtiMIJUmZkgkjaO07jaYtH1qzcVWyxynZ9iIZl35iSpieYrrqXSlvEZFhAx7SBsWUnx5C4/RjS177Poxku8ZZR2kAm49wxK7SWgxyAvtvtk/b16MpZGzA5w3O4BG30IP0M1Ba6vbPgg5KMWhT3+nBgnaDcAg7zIAJqfSaQW5gkzjz/KoUf0FKP0O2bj3AWDO6O0R3G21tkB28FP8A+29xASL1bThMhcTHnY8yC0j3kAmfkT4NT6HV+oMsGUbEZRuD5EE/8NJL0JQExuOpREtgjGYRXXysSQ5/MD5zZae0EVVHCgAT8hFBJXiqBwI/zvXtFAUUUUHjKCIIkHwa9oooCiiig8VQBAED2Fe0UUBRRRQQaXSJbnBYmPJPHA38DwOBU9FFAUUUUBRRRQFFFFAUUUUGfwFcXliNo3qQrUd47D61wYe6HTl0LdS1TWrF24i5MiMyrBORAJAgb/pUf2F61e1dl7l+0LTLcKhQGEgKhnu35J/SrCzT9muuGNeMYTjp37kup3UF22t64bdooxB9Q21ZwV2ZwRuFkhZ37jBx2Ss9VvLbYqylLaPcBuKzNcRbzhO7Ic2wIYyTsd5q3v8AUlS6lpvxr2xuWOQEBfMCWJ8AEnYTXlnrlsnEzOQUkK2ILXGtoCxHJYR9fkQa28i3Tes3Lmoa2QoAa6Me3JRbbFW+MsQwg7oo71gnkqN1S4GvodlBcoSTNwh1BClWBUICNuTltAUzb6Lqy3bgVAcTbzDkEBhlAKyNweZ+nuKsYojMv1q8qqWNuHWQcWAtAX7dss3d3ALcyPwxid4OzOi6g401+6HW4yvdhhOPaxgxJOI9gfBir2K9qjKdU+0T2kJS7auELcYMqdremqECWuAHdoOBY7jYEEVJret3kS5cBtlQNRguLbGwrspLZbg4wQAORx500URUGfu9Vuo7W3u2Ui4V9VkIUD0luBSC/wARJO+XCnzvU3Qtc91nLsASlpxbgzbztgnkyRlPgcGrqK9qjI6DrV4WFZrqMFtWJOEs1y6cTJNwKCCI3I7pkjipNN16+6M4NuLYJbtJzi/ct7EOQsokyMhJncbVqYoioMlr+rXLhe1mqn1UUFAfh/ardogstzJTiwBDBSTljI3En7+uwArWizASMWJ05N+1aCXO7cw5/h3tt9BqYoigzj9R1MkB7XN0f6Tc2QN/9TyZ2pjrmsf0LbocWcGDvsfQuMIgidxwZHy4q7ivYqjKP9orilgGt3ItymAByi0r5N95ko5Pw4kY90ndXWdTu3SoFwKDkkodmBvaISQlwgEeoyyG4J4JMbSKIqUKf7Q6xrK2ykTLRkWja05EgETuPM/rvVfrOr3kdpdCbTXVgKQLpGnt3lEZEgjI7CZCzFaiKIoK3pOvNz1JdLgQiLlsdrSoJES24+R4Iqm0H2hvXWVFa33elDYjYXFvE7LdbxbUiSCMtxWrAoiqM0vXrnbLWgQE7cTN4m69thb7tox47oLCduVtP1G8DdcXlb0w2QKkzjqbq4iH7TiInf8ADttvrooioMs32gvZXFAtgqzqA0ErjdW2rEC5kQQZ3VfiWCfOntAhRkQWgSQIBPkgSY+kmuor2qCiiigKKKKCkyAH+1RargfX+9Sf+K41fA+v964cPc6J6PLNP2aQs0/Zrrh4y81PTEuMHaQyiFYEArDBpG3MiPYiQQQa8TotsAiW3dHO45t3TdHjjL+lNOTicfigx9fFGgLlfvBDT8v/ABTV9WmvwVtaDp/SVskFXchUwVWKwiAyFEAHaIkkmBzVhVN1i2DdQulx19NwMFcwxa3G6/CYBhiRHvVbcGsZGtOWn01UlQDP3aZMDhGRuZD4jtPb+KtMtXRWf0/7QGIGQRXWFCLDBtTeVidp2tYNsR77zFIWLmsRdg8kKd1+FvQsBUACHsL+pI2gr8SzvRr6Kperam+t1BbVsZSYEqQ1zF/wn4U3+JPEZbgJvc1XpAO1zuRSWW2pYO1sygAXZchzEiefIDTUVQdc9b0QieoJsuDguTG5ioRDsYBlpO24HcPKutbVEXEUOMkvBcVC4mb2DTidz2/iB3GxmQGpoqgttqMpBcKHQwUAzDXoYtKyPu+7aI/pRo3vs9ku13Y/eDABQzW2lQQJKKQIbjcdzTsF/RVDqdTfGcepOREC2MVX1AFZWwYklNzAeDOyxSaX9WASfUyYrl2/CBbI7Ytty43Ee3wgzQaqist+8dQbgXNpOeaoisECXrShk2JZsGJIJaDO20GbPVlS0MSGIRWVQGGLlXbYEE9siQAWOw8Sxo6KzVvVaqbfxkZweyCR93yTaER3fhSf4tt9LVBRRRQFFFFAUUUUBRRRQFFFFAUUUUFOGiltS8j8/wC9GR8CuLpPn3rgw90OmeiSzT9mkLNP2a7IeEmS4UEngCT+Vd6a+riV4rkKCIPB5ruzaCiFECn1avH9m1eSvUdVcRrYREYO2Pc5WDDHwp2gUtb6+mJLgoQzKJ4bG4bfaTA5HmOZ43prqGqsIU9a7bQg5LncC7wRO5E7E1yvT7LAECRJgq7bEvm0EHY5z/UcbVtlB/8AUNmJBMSFBgAFmXPEEkCcZP5VNf6vbVEuTKOuYO/EAg78cjcxHnzXf7rtREN8Qac3yyCBMspynHY77yZmTXWo0lvFcpAQQDmykDYfFMzsN5mg8PUUCI5JCvMEjYQrNueIhTvwdvcUq3X7QOMPltC49xllSImR3Oo3gbyJAJqc6KwbQtQptljtkd2DliJmScwZE+8+a5bpVhSbhEYlmku2K5OLjGCcRLqGP0oINR9oLaLuCWhyAPxFM+0TBk4HcCB78VKnWUkghgQRlAnAGACx8bmNp4J4BI8v9L0wILiMmiDcYBmbLaMoJOR/WpR0ezscW2j8b90QRl3d+4HxT59zIdaDqSXhKBvhVxkIlXnFh9YP6UuOvWj8JJMpsQRtcUMDxxBj67U7pdEluMFiEVOSe23liNz4yO/O9Lr0ewpnCCZ3yb8Vz1I5/j3A8cDbagV0/Xw3xW2WVVgTuAW9SASOPg8TyJjaW9H1RLjBQGkgmYMHHHIA/LIfr8jHGn0WmIhIaYO1wtsO4R3cD1NvEMviKZsaC2hBVYIyjcn4onk/IfpQRaPW2nu3EUQ4+LYAmCVk+eR5j3G1J6P7RW3t27kGHUTjLd021KrA7oZ8SdtwfYw/penW7bFkBBMj4mIGTZGATA332qK30WwsQkYhQO5vwYY+dz92m/nETQRP1xNsVYnJFYERhleNruP/AFK3Ejt53BNrVeOl2CxIG6tJh2+LM3hkAYMM+QB4y9qfZgASTAG5J8UHtFeZDbcb8fPzt+VeO4AJJAA5J2AoOqKKKAooooCiiigKKKKAooooKCa4vgbQPNTemahvpAH1/vXBh7odGXR1Zp+zSFmn7NdkPGTDqSpAMEgwfavdDaZVh2yM8yT/AL10lSimiNWr5NU1RbW2CxtEfhuZH6YuP9yKqD0i8oODkSzMw9Rt5vlwBOy9pPEA8HbetDRW2Wb/AHZqt4cyUiWvMY7QIBAEGQRJDc5AySKtNFovuil4ZgsTi5D7ZSAZHj23jidqsKKDN/unUAXAr/E91lhyMM2vELA23Lq08zO8BYNf0e8y3FViyMHCqbz7F7doBidyQGW52/z/ADNaSigqum6Jw9w3O5SwZMmLkHJzInYAArEAHwZgGlOs9P1Nx2NpsRDAEXGXmzcUSNxIuMDsBwDJIArQUUFPp+n3Vv5Zt6YOw9QkY+mFxIIJJzlpn5zyDBd6ZeLsTuvqK4BuMT23Q23AjCdiNjAkjerXUawK6JG7fOo7HUlZ8Y3kiQQRsWH69vHzFKLI9E6ZdtuGuEE4QTJJLelplJ357rbb/T3pe30jUD0outIS2CfUYw6km4xyByDAgR8o7easV6wu23MR+cefz/Ou06shEjiVBJIEZEj35ETH0pRatfpt/EASpxYD/wBRcaHItgXSTyAVbt8zMSxiHR6S690A+oEUj1CXvL6h+/GwIEblDC7RHgLNw/VUBUQRJA3gROQ9/wCJSPyNcW+tWzHIkx42MA+/G/NNMlq6z07U9guEtBRmYXWBlbVlcfHabisx9/8A3Goj0fUm2VZmeUKkG+wBcoR6kgTEnj84BG+k018OoYcH/wAGKlpQqesaC5cW16ZCujEhpPaTZuWww94ZgY9gaQ1HSr7BhvgwIVDfc4Ei2MifxCVbY+/8zRpaKDL3dJqkLMGOTMoQB3Zcma4rMRvChHDSTyg2ECtLaTFQBMAAbmTt7k8mu6KAooooCiiigKKKoLzXMbuPqH7wNa73BaFUsu67bhu0ynd8iBYixf0V5XtQU/g1BquB9f8AwaKK4sOr3no8s0/Zoorqh5SbSpRRRW2XtFFFAUUUUBRRRQFFFFBBdHev5/0Ej+tT0UUBXhoooPEUAQBAHAHiuqKKAooooCiiigKKKKAooooCiiigK8oooCiiig//2Q=="/>
          <p:cNvSpPr>
            <a:spLocks noChangeAspect="1" noChangeArrowheads="1"/>
          </p:cNvSpPr>
          <p:nvPr/>
        </p:nvSpPr>
        <p:spPr bwMode="auto">
          <a:xfrm>
            <a:off x="155575" y="-2232025"/>
            <a:ext cx="6210300" cy="465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6" name="AutoShape 2" descr="Image result for life in the blood levitic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470" name="Picture 6" descr="http://biblepic.com/53/32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3810000"/>
            <a:ext cx="2435225" cy="2435226"/>
          </a:xfrm>
          <a:prstGeom prst="rect">
            <a:avLst/>
          </a:prstGeom>
          <a:noFill/>
        </p:spPr>
      </p:pic>
      <p:pic>
        <p:nvPicPr>
          <p:cNvPr id="62472" name="Picture 8" descr="http://cdn.shopify.com/s/files/1/0280/2371/products/flipchart_Page_47_1024x1024.png?v=13825538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810000"/>
            <a:ext cx="1946956" cy="2521210"/>
          </a:xfrm>
          <a:prstGeom prst="rect">
            <a:avLst/>
          </a:prstGeom>
          <a:noFill/>
        </p:spPr>
      </p:pic>
      <p:pic>
        <p:nvPicPr>
          <p:cNvPr id="15" name="Picture 5" descr="https://encrypted-tbn0.gstatic.com/images?q=tbn:ANd9GcTjevEguZd83l4IGl0Vdnt90m1vZyHBbhd-yErB_US_-zOx4QJxq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04800"/>
            <a:ext cx="1676400" cy="2150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172200" cy="685800"/>
          </a:xfrm>
          <a:solidFill>
            <a:schemeClr val="bg1"/>
          </a:solidFill>
        </p:spPr>
        <p:txBody>
          <a:bodyPr/>
          <a:lstStyle/>
          <a:p>
            <a:r>
              <a:rPr lang="en-US" sz="4000" dirty="0" smtClean="0"/>
              <a:t>Evolution’s View of Life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219200"/>
            <a:ext cx="5943600" cy="22098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Related through </a:t>
            </a:r>
            <a:r>
              <a:rPr lang="en-US" sz="2400" b="1" u="sng" dirty="0" smtClean="0"/>
              <a:t>common ancestry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Arose through </a:t>
            </a:r>
            <a:r>
              <a:rPr lang="en-US" sz="2400" b="1" u="sng" dirty="0" smtClean="0"/>
              <a:t>mutations</a:t>
            </a:r>
            <a:r>
              <a:rPr lang="en-US" sz="2400" dirty="0" smtClean="0"/>
              <a:t> and </a:t>
            </a:r>
            <a:r>
              <a:rPr lang="en-US" sz="2400" b="1" u="sng" dirty="0" smtClean="0"/>
              <a:t>natural selection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By </a:t>
            </a:r>
            <a:r>
              <a:rPr lang="en-US" sz="2400" b="1" u="sng" dirty="0" smtClean="0"/>
              <a:t>random chance</a:t>
            </a:r>
            <a:r>
              <a:rPr lang="en-US" sz="2400" dirty="0" smtClean="0"/>
              <a:t> processes of nature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Origin of first life from primordial soup?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@ Dr. Heinz </a:t>
            </a:r>
            <a:r>
              <a:rPr lang="en-US" dirty="0" err="1" smtClean="0"/>
              <a:t>Lycklama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BFF94-5ECE-436C-B810-3E1FBA3B3CF3}" type="slidenum">
              <a:rPr lang="en-US" smtClean="0"/>
              <a:pPr/>
              <a:t>50</a:t>
            </a:fld>
            <a:endParaRPr lang="en-US" sz="1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0"/>
            <a:ext cx="6791603" cy="258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6" name="Picture 2" descr="https://encrypted-tbn0.google.com/images?q=tbn:ANd9GcTAFWgXm8Bg30bR5_gebZxy3DhgySEtKsIVntDp4SrkilNyfU_wH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447800"/>
            <a:ext cx="1447800" cy="1932888"/>
          </a:xfrm>
          <a:prstGeom prst="rect">
            <a:avLst/>
          </a:prstGeom>
          <a:noFill/>
        </p:spPr>
      </p:pic>
      <p:pic>
        <p:nvPicPr>
          <p:cNvPr id="56328" name="Picture 8" descr="http://palaeos.com/systematics/tree/images/treeoli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038600"/>
            <a:ext cx="1676400" cy="2011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5791200" cy="7620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a. Law of Biogenesis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0"/>
            <a:ext cx="6172200" cy="4876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b="1" u="sng" dirty="0" smtClean="0"/>
              <a:t>Spontaneous generation </a:t>
            </a:r>
            <a:r>
              <a:rPr lang="en-US" sz="2400" dirty="0" smtClean="0"/>
              <a:t>of life from non-life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dirty="0" smtClean="0"/>
              <a:t>Greek philosophy of 2500 years ago</a:t>
            </a:r>
          </a:p>
          <a:p>
            <a:pPr>
              <a:lnSpc>
                <a:spcPct val="90000"/>
              </a:lnSpc>
              <a:defRPr/>
            </a:pPr>
            <a:r>
              <a:rPr lang="en-US" sz="2400" b="1" u="sng" dirty="0" err="1" smtClean="0"/>
              <a:t>Abiogenesis</a:t>
            </a:r>
            <a:r>
              <a:rPr lang="en-US" sz="2400" dirty="0" smtClean="0"/>
              <a:t> experiments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b="1" dirty="0" err="1" smtClean="0"/>
              <a:t>Redi</a:t>
            </a:r>
            <a:r>
              <a:rPr lang="en-US" sz="2400" dirty="0" smtClean="0"/>
              <a:t> in 1668, </a:t>
            </a:r>
            <a:r>
              <a:rPr lang="en-US" sz="2400" b="1" dirty="0" err="1" smtClean="0"/>
              <a:t>Spallanzani</a:t>
            </a:r>
            <a:r>
              <a:rPr lang="en-US" sz="2400" dirty="0" smtClean="0"/>
              <a:t> in 1750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b="1" dirty="0" smtClean="0"/>
              <a:t>Virchow</a:t>
            </a:r>
            <a:r>
              <a:rPr lang="en-US" sz="2400" dirty="0" smtClean="0"/>
              <a:t> in 1858, </a:t>
            </a:r>
            <a:r>
              <a:rPr lang="en-US" sz="2400" b="1" dirty="0" smtClean="0"/>
              <a:t>Pasteur</a:t>
            </a:r>
            <a:r>
              <a:rPr lang="en-US" sz="2400" dirty="0" smtClean="0"/>
              <a:t> in 1864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b="1" u="sng" dirty="0" smtClean="0"/>
              <a:t>Law of Biogenesis</a:t>
            </a:r>
            <a:r>
              <a:rPr lang="en-US" sz="2400" dirty="0" smtClean="0"/>
              <a:t> established,</a:t>
            </a:r>
            <a:br>
              <a:rPr lang="en-US" sz="2400" dirty="0" smtClean="0"/>
            </a:br>
            <a:r>
              <a:rPr lang="en-US" sz="2400" dirty="0" smtClean="0"/>
              <a:t>and never falsified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Hypotheses proposed over last century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dirty="0" smtClean="0"/>
              <a:t>Primordial soup, </a:t>
            </a:r>
            <a:r>
              <a:rPr lang="en-US" sz="2400" dirty="0" err="1" smtClean="0"/>
              <a:t>panspermia</a:t>
            </a:r>
            <a:r>
              <a:rPr lang="en-US" sz="2400" dirty="0" smtClean="0"/>
              <a:t>, etc.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dirty="0" smtClean="0"/>
              <a:t>Miller’s experiment</a:t>
            </a:r>
          </a:p>
          <a:p>
            <a:pPr marL="1028700" lvl="1" indent="-457200">
              <a:lnSpc>
                <a:spcPct val="90000"/>
              </a:lnSpc>
              <a:defRPr/>
            </a:pPr>
            <a:r>
              <a:rPr lang="en-US" sz="2400" b="1" u="sng" dirty="0" err="1" smtClean="0"/>
              <a:t>Abiogenesis</a:t>
            </a:r>
            <a:r>
              <a:rPr lang="en-US" sz="2400" dirty="0" smtClean="0"/>
              <a:t> hypothesis revived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 lvl="1">
              <a:lnSpc>
                <a:spcPct val="90000"/>
              </a:lnSpc>
              <a:defRPr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51</a:t>
            </a:fld>
            <a:endParaRPr lang="en-US" sz="1400"/>
          </a:p>
        </p:txBody>
      </p:sp>
      <p:pic>
        <p:nvPicPr>
          <p:cNvPr id="6" name="Picture 2" descr="https://tse4.mm.bing.net/th?id=OIP.KmpSxojLQDcXHYG81M05TAHaGL&amp;pid=15.1&amp;P=0&amp;w=193&amp;h=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816166"/>
            <a:ext cx="2207432" cy="1841434"/>
          </a:xfrm>
          <a:prstGeom prst="rect">
            <a:avLst/>
          </a:prstGeom>
          <a:noFill/>
        </p:spPr>
      </p:pic>
      <p:pic>
        <p:nvPicPr>
          <p:cNvPr id="35842" name="Picture 2" descr="https://tse4.mm.bing.net/th?id=OIP.BUu8vamMjbZ4sMm1gR2oSAHaIv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935506"/>
            <a:ext cx="2047875" cy="2409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7696200" cy="762000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b. Forming Components of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24000"/>
            <a:ext cx="6172200" cy="4495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Proteins – chain of amino acids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DNA (</a:t>
            </a:r>
            <a:r>
              <a:rPr lang="en-US" sz="2400" dirty="0" err="1" smtClean="0"/>
              <a:t>DeoxyriboNucleic</a:t>
            </a:r>
            <a:r>
              <a:rPr lang="en-US" sz="2400" dirty="0" smtClean="0"/>
              <a:t> Acid)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Double helix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Master genetic code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Information for cell activities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RNA (</a:t>
            </a:r>
            <a:r>
              <a:rPr lang="en-US" sz="2400" dirty="0" err="1" smtClean="0"/>
              <a:t>RiboNucleic</a:t>
            </a:r>
            <a:r>
              <a:rPr lang="en-US" sz="2400" dirty="0" smtClean="0"/>
              <a:t> Acid)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Single strand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Protein building instructions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Catalysts for transcription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Replication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Cell membrane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“Chicken and egg” problem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 lvl="1">
              <a:lnSpc>
                <a:spcPct val="90000"/>
              </a:lnSpc>
              <a:defRPr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52</a:t>
            </a:fld>
            <a:endParaRPr lang="en-US" sz="140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657600"/>
            <a:ext cx="2849440" cy="2439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4" name="Picture 2" descr="https://tse3.mm.bing.net/th?id=OIP.r1VIVVzrc9lJeGd8Ow0NlQHaFj&amp;pid=15.1&amp;P=0&amp;w=227&amp;h=1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371600"/>
            <a:ext cx="2590800" cy="1951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85800"/>
            <a:ext cx="7543800" cy="685800"/>
          </a:xfrm>
        </p:spPr>
        <p:txBody>
          <a:bodyPr/>
          <a:lstStyle/>
          <a:p>
            <a:r>
              <a:rPr lang="en-US" dirty="0" smtClean="0"/>
              <a:t>1953 – Miller’s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772400" cy="793750"/>
          </a:xfrm>
        </p:spPr>
        <p:txBody>
          <a:bodyPr/>
          <a:lstStyle/>
          <a:p>
            <a:r>
              <a:rPr lang="en-US" dirty="0" smtClean="0"/>
              <a:t>Sparking gases to produce amino acids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53</a:t>
            </a:fld>
            <a:endParaRPr lang="en-US" sz="1400"/>
          </a:p>
        </p:txBody>
      </p:sp>
      <p:pic>
        <p:nvPicPr>
          <p:cNvPr id="79874" name="Picture 2" descr="Image result for spontaneous generation pasteu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86000"/>
            <a:ext cx="4038600" cy="4146010"/>
          </a:xfrm>
          <a:prstGeom prst="rect">
            <a:avLst/>
          </a:prstGeom>
          <a:noFill/>
        </p:spPr>
      </p:pic>
      <p:pic>
        <p:nvPicPr>
          <p:cNvPr id="7" name="Picture 2" descr="Image result for spontaneous gene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286000"/>
            <a:ext cx="2962275" cy="41713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3CA1D-E320-49EA-AC14-8A210E3746B8}" type="slidenum">
              <a:rPr lang="en-US"/>
              <a:pPr/>
              <a:t>54</a:t>
            </a:fld>
            <a:endParaRPr lang="en-US" sz="1400"/>
          </a:p>
        </p:txBody>
      </p:sp>
      <p:sp>
        <p:nvSpPr>
          <p:cNvPr id="108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239000" cy="762000"/>
          </a:xfrm>
        </p:spPr>
        <p:txBody>
          <a:bodyPr/>
          <a:lstStyle/>
          <a:p>
            <a:r>
              <a:rPr lang="en-US" dirty="0"/>
              <a:t>A Self-Replicating Organism?</a:t>
            </a:r>
          </a:p>
        </p:txBody>
      </p:sp>
      <p:sp>
        <p:nvSpPr>
          <p:cNvPr id="108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772400" cy="4876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“</a:t>
            </a:r>
            <a:r>
              <a:rPr lang="en-US" sz="2800" dirty="0" err="1"/>
              <a:t>Prebiotic</a:t>
            </a:r>
            <a:r>
              <a:rPr lang="en-US" sz="2800" dirty="0"/>
              <a:t> soup is easy to obtain.  We must next explain how a </a:t>
            </a:r>
            <a:r>
              <a:rPr lang="en-US" sz="2800" dirty="0" err="1"/>
              <a:t>prebiotic</a:t>
            </a:r>
            <a:r>
              <a:rPr lang="en-US" sz="2800" dirty="0"/>
              <a:t> soup of organic molecules, including amino acids and the organic constituents of nucleotides evolved into a self-replicating organism.  While some suggestive evidence has been obtained, </a:t>
            </a:r>
            <a:r>
              <a:rPr lang="en-US" b="1" u="sng" dirty="0"/>
              <a:t>I must admit that attempts to reconstruct this evolutionary process are extremely tentative</a:t>
            </a:r>
            <a:r>
              <a:rPr lang="en-US" sz="2800" dirty="0"/>
              <a:t>.” </a:t>
            </a:r>
            <a:endParaRPr lang="en-US" sz="2800" dirty="0" smtClean="0"/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400" dirty="0"/>
              <a:t>	</a:t>
            </a:r>
            <a:r>
              <a:rPr lang="en-US" sz="2400" dirty="0" smtClean="0"/>
              <a:t>[</a:t>
            </a:r>
            <a:r>
              <a:rPr lang="en-US" sz="2400" i="1" dirty="0"/>
              <a:t>Dr. Leslie </a:t>
            </a:r>
            <a:r>
              <a:rPr lang="en-US" sz="2400" i="1" dirty="0" err="1"/>
              <a:t>Orgel</a:t>
            </a:r>
            <a:r>
              <a:rPr lang="en-US" sz="2400" i="1" dirty="0"/>
              <a:t> </a:t>
            </a:r>
            <a:r>
              <a:rPr lang="en-US" sz="2400" dirty="0"/>
              <a:t>(evolutionist biochemist at </a:t>
            </a:r>
            <a:r>
              <a:rPr lang="en-US" sz="2400" dirty="0" smtClean="0"/>
              <a:t>the  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Salk</a:t>
            </a:r>
            <a:r>
              <a:rPr lang="en-US" sz="2400" dirty="0"/>
              <a:t> </a:t>
            </a:r>
            <a:r>
              <a:rPr lang="en-US" sz="2400" dirty="0" smtClean="0"/>
              <a:t>Institute</a:t>
            </a:r>
            <a:r>
              <a:rPr lang="en-US" sz="2400" dirty="0"/>
              <a:t>, California), “Darwinism at </a:t>
            </a:r>
            <a:r>
              <a:rPr lang="en-US" sz="2400" dirty="0" smtClean="0"/>
              <a:t>the very 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beginning of </a:t>
            </a:r>
            <a:r>
              <a:rPr lang="en-US" sz="2400" dirty="0"/>
              <a:t>life,” </a:t>
            </a:r>
            <a:r>
              <a:rPr lang="en-US" sz="2400" i="1" dirty="0"/>
              <a:t>New Scientist</a:t>
            </a:r>
            <a:r>
              <a:rPr lang="en-US" sz="2400" dirty="0"/>
              <a:t>, 15 April 1982, p. 150]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34454-928F-4EB9-B31D-CD157A738269}" type="slidenum">
              <a:rPr lang="en-US"/>
              <a:pPr/>
              <a:t>55</a:t>
            </a:fld>
            <a:endParaRPr lang="en-US" sz="1400"/>
          </a:p>
        </p:txBody>
      </p:sp>
      <p:sp>
        <p:nvSpPr>
          <p:cNvPr id="1074178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381000"/>
            <a:ext cx="5410200" cy="1066800"/>
          </a:xfrm>
        </p:spPr>
        <p:txBody>
          <a:bodyPr anchor="ctr"/>
          <a:lstStyle/>
          <a:p>
            <a:r>
              <a:rPr lang="en-US" dirty="0" smtClean="0"/>
              <a:t>c. Life From Non-Life</a:t>
            </a:r>
            <a:br>
              <a:rPr lang="en-US" dirty="0" smtClean="0"/>
            </a:br>
            <a:r>
              <a:rPr lang="en-US" dirty="0" smtClean="0"/>
              <a:t>By Chance?</a:t>
            </a:r>
            <a:endParaRPr lang="en-US" dirty="0"/>
          </a:p>
        </p:txBody>
      </p:sp>
      <p:sp>
        <p:nvSpPr>
          <p:cNvPr id="109570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143000" y="1600200"/>
            <a:ext cx="7315200" cy="4419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A single protein</a:t>
            </a:r>
            <a:r>
              <a:rPr lang="en-US" dirty="0" smtClean="0"/>
              <a:t>: 1 in </a:t>
            </a:r>
            <a:r>
              <a:rPr lang="en-US" b="1" dirty="0" smtClean="0"/>
              <a:t>10</a:t>
            </a:r>
            <a:r>
              <a:rPr lang="en-US" b="1" baseline="30000" dirty="0" smtClean="0"/>
              <a:t>240</a:t>
            </a:r>
            <a:endParaRPr lang="en-US" b="1" baseline="30000" dirty="0"/>
          </a:p>
          <a:p>
            <a:pPr lvl="1">
              <a:lnSpc>
                <a:spcPct val="120000"/>
              </a:lnSpc>
            </a:pPr>
            <a:r>
              <a:rPr lang="en-US" dirty="0"/>
              <a:t>400 amino acids</a:t>
            </a:r>
          </a:p>
          <a:p>
            <a:pPr>
              <a:lnSpc>
                <a:spcPct val="120000"/>
              </a:lnSpc>
            </a:pPr>
            <a:r>
              <a:rPr lang="en-US" dirty="0"/>
              <a:t>A single cell</a:t>
            </a:r>
            <a:r>
              <a:rPr lang="en-US" dirty="0" smtClean="0"/>
              <a:t>: 1 in </a:t>
            </a:r>
            <a:r>
              <a:rPr lang="en-US" b="1" dirty="0"/>
              <a:t>10</a:t>
            </a:r>
            <a:r>
              <a:rPr lang="en-US" b="1" baseline="30000" dirty="0"/>
              <a:t>40,000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Spontaneous formation of </a:t>
            </a:r>
            <a:r>
              <a:rPr lang="en-US" dirty="0" smtClean="0"/>
              <a:t>life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Atoms in the universe: </a:t>
            </a:r>
            <a:r>
              <a:rPr kumimoji="1" lang="en-US" b="1" dirty="0" smtClean="0"/>
              <a:t>10</a:t>
            </a:r>
            <a:r>
              <a:rPr kumimoji="1" lang="en-US" b="1" baseline="30000" dirty="0" smtClean="0"/>
              <a:t>80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Law of Probability: 1 in </a:t>
            </a:r>
            <a:r>
              <a:rPr kumimoji="1" lang="en-US" b="1" dirty="0" smtClean="0"/>
              <a:t>10</a:t>
            </a:r>
            <a:r>
              <a:rPr kumimoji="1" lang="en-US" b="1" baseline="30000" dirty="0" smtClean="0"/>
              <a:t>50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&lt; 1 in </a:t>
            </a:r>
            <a:r>
              <a:rPr kumimoji="1" lang="en-US" b="1" dirty="0" smtClean="0"/>
              <a:t>10</a:t>
            </a:r>
            <a:r>
              <a:rPr kumimoji="1" lang="en-US" b="1" baseline="30000" dirty="0" smtClean="0"/>
              <a:t>50</a:t>
            </a:r>
            <a:r>
              <a:rPr lang="en-US" dirty="0" smtClean="0"/>
              <a:t>  is mathematically impossible</a:t>
            </a:r>
          </a:p>
        </p:txBody>
      </p:sp>
      <p:pic>
        <p:nvPicPr>
          <p:cNvPr id="10741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990600"/>
            <a:ext cx="2514599" cy="188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Anatomy of the Animal Cel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3048000"/>
            <a:ext cx="2590800" cy="19431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9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9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9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09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9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9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40DD-91BD-44C6-A46B-0830A7245E4B}" type="slidenum">
              <a:rPr lang="en-US"/>
              <a:pPr/>
              <a:t>56</a:t>
            </a:fld>
            <a:endParaRPr lang="en-US" sz="1400"/>
          </a:p>
        </p:txBody>
      </p:sp>
      <p:sp>
        <p:nvSpPr>
          <p:cNvPr id="10659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600200" y="609600"/>
            <a:ext cx="6934200" cy="685800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d. Life Requires Information</a:t>
            </a:r>
            <a:endParaRPr lang="en-US" dirty="0"/>
          </a:p>
        </p:txBody>
      </p:sp>
      <p:sp>
        <p:nvSpPr>
          <p:cNvPr id="1065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6324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Evolution presupposition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universe consists of </a:t>
            </a:r>
            <a:r>
              <a:rPr lang="en-US" sz="2400" dirty="0" smtClean="0"/>
              <a:t>only two </a:t>
            </a:r>
            <a:br>
              <a:rPr lang="en-US" sz="2400" dirty="0" smtClean="0"/>
            </a:br>
            <a:r>
              <a:rPr lang="en-US" sz="2400" b="1" i="1" dirty="0" smtClean="0"/>
              <a:t>material</a:t>
            </a:r>
            <a:r>
              <a:rPr lang="en-US" sz="2400" dirty="0" smtClean="0"/>
              <a:t> entities </a:t>
            </a:r>
            <a:r>
              <a:rPr lang="en-US" sz="2400" dirty="0"/>
              <a:t>– </a:t>
            </a:r>
            <a:r>
              <a:rPr lang="en-US" sz="2400" b="1" u="sng" dirty="0"/>
              <a:t>mass</a:t>
            </a:r>
            <a:r>
              <a:rPr lang="en-US" sz="2400" dirty="0"/>
              <a:t> and </a:t>
            </a:r>
            <a:r>
              <a:rPr lang="en-US" sz="2400" b="1" u="sng" dirty="0"/>
              <a:t>energy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</a:t>
            </a:r>
            <a:r>
              <a:rPr lang="en-US" sz="2800" b="1" i="1" dirty="0" smtClean="0"/>
              <a:t>non-material</a:t>
            </a:r>
            <a:r>
              <a:rPr lang="en-US" sz="2800" dirty="0" smtClean="0"/>
              <a:t> entity: </a:t>
            </a:r>
            <a:r>
              <a:rPr lang="en-US" sz="2800" b="1" u="sng" dirty="0" smtClean="0"/>
              <a:t>information</a:t>
            </a:r>
            <a:endParaRPr lang="en-US" sz="2800" b="1" u="sng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Life consists of:</a:t>
            </a:r>
          </a:p>
          <a:p>
            <a:pPr lvl="1">
              <a:lnSpc>
                <a:spcPct val="90000"/>
              </a:lnSpc>
            </a:pPr>
            <a:r>
              <a:rPr lang="en-US" sz="2400" b="1" u="sng" dirty="0" smtClean="0"/>
              <a:t>Mass</a:t>
            </a:r>
            <a:r>
              <a:rPr lang="en-US" sz="2400" dirty="0" smtClean="0"/>
              <a:t> + </a:t>
            </a:r>
            <a:r>
              <a:rPr lang="en-US" sz="2400" b="1" u="sng" dirty="0" smtClean="0"/>
              <a:t>energy</a:t>
            </a:r>
            <a:r>
              <a:rPr lang="en-US" sz="2400" dirty="0" smtClean="0"/>
              <a:t> (</a:t>
            </a:r>
            <a:r>
              <a:rPr lang="en-US" sz="2400" b="1" i="1" dirty="0" smtClean="0"/>
              <a:t>material</a:t>
            </a:r>
            <a:r>
              <a:rPr lang="en-US" sz="2400" dirty="0" smtClean="0"/>
              <a:t>) </a:t>
            </a:r>
            <a:br>
              <a:rPr lang="en-US" sz="2400" dirty="0" smtClean="0"/>
            </a:br>
            <a:r>
              <a:rPr lang="en-US" sz="2400" dirty="0" smtClean="0"/>
              <a:t>+ </a:t>
            </a:r>
            <a:r>
              <a:rPr lang="en-US" sz="2400" b="1" u="sng" dirty="0" smtClean="0"/>
              <a:t>information</a:t>
            </a:r>
            <a:r>
              <a:rPr lang="en-US" sz="2400" dirty="0" smtClean="0"/>
              <a:t> (</a:t>
            </a:r>
            <a:r>
              <a:rPr lang="en-US" sz="2400" b="1" i="1" dirty="0" smtClean="0"/>
              <a:t>non-material</a:t>
            </a:r>
            <a:r>
              <a:rPr lang="en-US" sz="2400" dirty="0" smtClean="0"/>
              <a:t>)</a:t>
            </a:r>
            <a:endParaRPr lang="en-US" sz="2400" b="1" u="sng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Information is encoded in </a:t>
            </a:r>
            <a:r>
              <a:rPr lang="en-US" sz="2400" dirty="0"/>
              <a:t>the </a:t>
            </a:r>
            <a:r>
              <a:rPr lang="en-US" sz="2400" dirty="0" smtClean="0"/>
              <a:t>DNA</a:t>
            </a:r>
            <a:br>
              <a:rPr lang="en-US" sz="2400" dirty="0" smtClean="0"/>
            </a:br>
            <a:r>
              <a:rPr lang="en-US" sz="2400" dirty="0" smtClean="0"/>
              <a:t>of </a:t>
            </a:r>
            <a:r>
              <a:rPr lang="en-US" sz="2400" dirty="0"/>
              <a:t>all plant and animal cells</a:t>
            </a:r>
          </a:p>
          <a:p>
            <a:pPr>
              <a:lnSpc>
                <a:spcPct val="90000"/>
              </a:lnSpc>
            </a:pPr>
            <a:r>
              <a:rPr lang="en-US" sz="2800" b="1" u="sng" dirty="0" smtClean="0"/>
              <a:t>Information</a:t>
            </a:r>
            <a:r>
              <a:rPr lang="en-US" sz="2800" dirty="0" smtClean="0"/>
              <a:t> </a:t>
            </a:r>
            <a:r>
              <a:rPr lang="en-US" sz="2800" dirty="0"/>
              <a:t>has </a:t>
            </a:r>
            <a:r>
              <a:rPr lang="en-US" sz="2800" dirty="0" smtClean="0"/>
              <a:t>four parts: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u="sng" dirty="0"/>
              <a:t>Code</a:t>
            </a:r>
            <a:r>
              <a:rPr lang="en-US" sz="2400" dirty="0"/>
              <a:t>, </a:t>
            </a:r>
            <a:r>
              <a:rPr lang="en-US" sz="2400" u="sng" dirty="0"/>
              <a:t>meaning</a:t>
            </a:r>
            <a:r>
              <a:rPr lang="en-US" sz="2400" dirty="0"/>
              <a:t>, </a:t>
            </a:r>
            <a:r>
              <a:rPr lang="en-US" sz="2400" u="sng" dirty="0"/>
              <a:t>action</a:t>
            </a:r>
            <a:r>
              <a:rPr lang="en-US" sz="2400" dirty="0"/>
              <a:t>, </a:t>
            </a:r>
            <a:r>
              <a:rPr lang="en-US" sz="2400" u="sng" dirty="0"/>
              <a:t>purpose</a:t>
            </a:r>
          </a:p>
        </p:txBody>
      </p:sp>
      <p:pic>
        <p:nvPicPr>
          <p:cNvPr id="39938" name="Picture 2" descr="http://i1.wp.com/listverse.com/wp-content/uploads/2012/11/einstein_e_mc2formula.jpg?resize=600%2C4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447800"/>
            <a:ext cx="2089165" cy="1507681"/>
          </a:xfrm>
          <a:prstGeom prst="rect">
            <a:avLst/>
          </a:prstGeom>
          <a:noFill/>
        </p:spPr>
      </p:pic>
      <p:pic>
        <p:nvPicPr>
          <p:cNvPr id="39940" name="Picture 4" descr="http://teachdna.com/assets/3-d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581400"/>
            <a:ext cx="2281417" cy="2838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5486400" cy="1143000"/>
          </a:xfrm>
        </p:spPr>
        <p:txBody>
          <a:bodyPr/>
          <a:lstStyle/>
          <a:p>
            <a:r>
              <a:rPr lang="en-US" dirty="0" smtClean="0"/>
              <a:t>Information &amp; Programs in the Cell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57</a:t>
            </a:fld>
            <a:endParaRPr lang="en-US" sz="1400"/>
          </a:p>
        </p:txBody>
      </p:sp>
      <p:pic>
        <p:nvPicPr>
          <p:cNvPr id="88066" name="Picture 2" descr="http://www2.estrellamountain.edu/faculty/farabee/BIOBK/cendogm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00200"/>
            <a:ext cx="4191000" cy="2338798"/>
          </a:xfrm>
          <a:prstGeom prst="rect">
            <a:avLst/>
          </a:prstGeom>
          <a:noFill/>
        </p:spPr>
      </p:pic>
      <p:pic>
        <p:nvPicPr>
          <p:cNvPr id="88070" name="Picture 6" descr="http://www-app.igb.illinois.edu/games2012/Pictures/central_dog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00200"/>
            <a:ext cx="3581400" cy="4069773"/>
          </a:xfrm>
          <a:prstGeom prst="rect">
            <a:avLst/>
          </a:prstGeom>
          <a:noFill/>
        </p:spPr>
      </p:pic>
      <p:sp>
        <p:nvSpPr>
          <p:cNvPr id="88072" name="AutoShape 8" descr="data:image/jpeg;base64,/9j/4AAQSkZJRgABAQAAAQABAAD/2wCEAAkGBhQPEBAUERQUFBUWFRgYFhUVFBQVFhQYFRIVFBcWFBUXHCcfGBkjGRkVIC8gIycpLC4sGB4xNTAqNSYrLCkBCQoKDgwOGg8PGiolHyQsKikpMDUqKiksKSwwKiwqKSksNCwsKiktLCoqLS4pLCwsKiksKikvLCwsLCosKSw1Nf/AABEIAPsAyQMBIgACEQEDEQH/xAAcAAEBAAIDAQEAAAAAAAAAAAAABQQGAQMHAgj/xABREAACAQMBAwUJCA8GBgMAAAABAgMABBESBSExBhNBUWEUFSIyUlNxgZIjM0KCkZPR0hYXNDVUYmNydIOhoqS0wQckQ0RkcyWjsbPC5LLT8P/EABkBAQADAQEAAAAAAAAAAAAAAAABAgQDBf/EAC8RAAICAQIDBgQHAQAAAAAAAAABAhEDITESFFEEE0FSkbFTYaHwIkJxgcHR8TL/2gAMAwEAAhEDEQA/APcaUpQClKUApSlAKVj3+0I7eNpJnVEXizHA7B2kncAN5qMby5u/egbSHzsig3DjrjhbdEO2TJ/EHGquSjuCrtLa8NsoaeRIwdw1HBY9SDix7ACamnlBNL9zWshHRJcHuZPSFIaU+uMemu/Z3J+GBi6qWlIw00hMkzdhkbJA/FGAOgCqNcJZuhbhI3cd7J49zHEPJggBI/WTMwPsCuG5Ma/fLq8f9cI/2QqlW6m7YZvcQFdkMmJQgJOnmpMbhvxzmgHHr3Zrn3kn4k0T5eRVsAWJuTgE/dl1ndv87iujZ2y45MCC4voyYo5RmZmASXVo3S6xnwW3dlfd5ZyuLwmOQuEkWDDLp0vAqgeP4TatW47s5PUapbJtistyShUao0TON8ccKYxjo1tJU8TS3B0977yP3u7EnZcW6N+9AY8enBrnv1cw+/2pceXauJfWYnCP6lD1ZriiyyQoxtmbdgudQhkDMvjIcrIn58TAOnrArPqXtLYkNzp51AWXxXBKyJ2xyqQ6H0EVg/3qz4E3kI+CdK3SD8VtyTDsOlu1jXaOVPcrRsVKw9mbWiukLRNqAOlgQVdGHFZEbDIw6mANZldiBSlKAUpSgFKUoBSlKAUpSgFS9r7dEBWNFMs7gmOFSASBuLux3Rxg8XPoAJIB+NtbZaNlhgUSXEgyinOiNQcGaYjeIwejix8EdJHOyNjrbhiWMkshBlmbGuRhw4blQcFQblHDpJ5zyKJKVmPY7CJkWe7YTTjxd2IoM9ECHgegyHwz1geCLFc1J2zyjjtmWMBpZ3GY7eIBpH6NRyQEQdLsQo6+isluTL7FWo19yvt4nMYZpphxht0aeQfnLGDo9LkCsZeT9xeb7+XRGf8AKWzsqY6p5xh5T1hdC9h41f2fsyK2QRwRpEg4KihV+QdPbXaOHqV4iENp383vNmkI6GupwG+agD/IXFfXezaLjwru2j7IrRm/ekmOfkrv5R7VlhIEWgZhnkyylsGEIwGNQyCCR+3owccbfbujQH1KbhBgBTiJ7LnF3gcGl3BunfvwDXZY4rwIs67jZN3GAX2kVyyqM2tvgs7BVHDOSxA49NdvezaKDwbu2k7JbRlz8aOYY+Supb3n47NmZ2MkqNImk4Ro4ZJ+bAxuIdUXB37hnfXNtt6RoreUyR+7NENGARENLzSgtkHVzYKgHJBUdeBPBHoLPs7Tv4ffrNJh0tazgt81OE+QMa7rDlfbyuIixhmPCG4RoJD+asgGv0qSK7rHlAZO5xzeDMhkXJx7nrAGMje4RkYru6cZqhtDZkVyhjnjSVDxV1DD5D09tUeGL2FnZStcbk/cWe+xl5yMf5S5dmXHVBcHLxHqDa17F41m7G5Rx3JaPDRToMyW8oCyp0asA4dD0OpKnr6KzyxuJZM52nsISuJYmMFwBgTIAdQ6EmThLH+KeHwSp31zsrbpZ+YuVEVwASACTHMo4yQMfGHDKnwlzvGMMalYe1NlJcx6JAdxDKynS8bjxXjYb1YdfpByCRUwyOOj2DRRpUPZG1nSTua7xz2CY5QNKXSLxZRwWVRjUnxhuO65WtO9UUFKUqQKUpQClKUAqbtza/cyLpXnJZG0QxA4MjkE7z8FAAWZuhQTv3A5t1crEjvIwVEUszHcFVRkk9gFRNh27TO13MpV5F0wxtxggJBCkdEj4Dv8VfgVScuFWSkZOxdkcwrM7c5NIQ00uMa2xgBR8GNRuVegdZJJpUqHyh2tIrR21rg3MwOkkZWCMYD3Eg6VXIAX4TEDhnGPWTL7HxtbbUjym1stJnwDLKw1RWitwaQDx5CPFj6eJwvGhsPk9HZq2nU8jnMs0h1SzN1u3UOhRhQNwArt2JsWOzhEceTvLO7HLyu295JG+E7HeT6hgACs+tkIKKKNilKVcg+GiBIJAJGQDgZAOMj14HyV94pUuy5UWs7iOOeNnPBQ28444B41NMmmVK+JIVbGoA4ORkA4PWM9O81gpyhtzG0glQoriNmzuDkgBT25I+Wu1trxCcQGRedI1CPPhEYJz8gPyUpimItkRIysqBdPigZCr4GjKpnSDp3ZA4VmUpUECpe3OT0d4q6tSSIcxTxnTLCx6UbqPSpyrDcQaqUoDXNk7akSUWt6FWfBMUijEV2i8WjB8SQDxo85HEZXherE25sWO8hMcmRvDI6nDxOu9JI2+C6np9IOQSKncntrSMZLe6wLmHGogYWaNshLiMeS2CCPgsCOrOXJjrVF0zP2tspLmPQ+QQQyOpw8Tr4skZ6GB9R3g5BIrp2DtZnLw3GBcRY143LKhyEnjHkNg7vgsGXfgE0qlbd2a7hJoMC4hyY8nAkBxrhc+Q4AGehgrfBquOfC6YaLdKxNlbTS5hSWPOGHBhhlYEqyOOhlYFSOgg1l1sKClKUApSsPa+0ltoJJWBIRc6RxY8FRfxmYhR2kUBJ2qe7LlbYb4odMtx1O2dUMB7MjnGHUqDg9XKnbA2c0EI5wgyuxkmYcGlfe2PxV3Iv4qLVKsWSXEy6Ri7T2iltDLNKcJGpZj2AZ3DpJ4AdJIqfyU2W6rJcXAxc3BDSDjzSDPNW47EU7+tmc9NY22R3Xe21rxjjxdTjoOh9NvGewyhn/AFPbW0V2wxpWQ2KVq3LnlRLYLAYkR9ZYHWGONIUjGkjrrUz/AGq3XmYfZl+vWuOOUlaLRxSkrR6rSteh24WVSbuzBIBIK8MjOPf6++/P+ssvZ/8AYqvCV4WXTXk+x5VmSwhiGqdL5pGwCTHGHJJY9AO75K2blHyvktYleKW1uCXClEVsgaWOrwZm3ZAHDprXB/andDhDD7Mn1q6wjKtDtCEq0MWS3eKIOm+K4uSkg6EkhvC0bD0oCPUeyqN7dv3S19oHNJfBed17+bQdzlQmPFOSc54nhXR9tO68zD7Mn1qfbTuvMw+zJ9aulS6HSpdD1aledbC/tDnuJ1jkFvCpDHnGV8DAyBvkA3+mtn78f6yy9n/2KzuDW5meNrcvUqD35/1ll7P/ALFa5yi5fT2soSI286lA2tFfAJZhp8GQ79wPHpooN7BQb0R6DUDlXsx2VLm3Gbi3yyAbueQ4523PY6jd1MqHorULH+065kliQxRAM6KSFkyAzhTjwu2vTqicHHRiUHHcwNm7RS5himiOpJFDKexhneOg9BHQayq1zYq9yXt1a8I5M3UA6AHfTcRjsWUh8fluytjrzpx4XRKIRPcV4Dwgu2AbqjudOFbsEqjSfx0Xpc1sVT9q7OW5hkifIDjGoeMpG9XXqZWAYHrArr5O7SaeAGTAlRjHMBwEsZwxH4rbnH4rrWnFK1RRoqUpSuxAqBtU90XlvB8CEC5l6i2Slup+OJJPTCtX61/kt7ok1yeNzKXX/aX3KD1GNQ/pkNc8kqiSi1Suawdt33c9tcS+bikf2I2b+lYi5O5GjnTeXR/x7hwh/JW5NvGB2EpI/wCsrZKlclbDuextIulIIwe1tA1H1tk1Vr0EqVHMUpSpApSlAKUpQE9drA3bW+k5WFZdWRjDSPHpxxz4JPrqhWuxffiX9Bi/mZ62KgFKUoBSlKAUpSgNb5YjmjZ3Q/wLhVc/krki3kB7AzRv+rq9U/lZYd0WN5H0vBIF7G0EqfU2DXZsa+7otreXzkUb+2it/Ws2dbMtEzaiZ7m2gp+BdrpPUJ4VLKfS8IYfqVq3UnlPaNJbOYxmWIrNF2yQsJFX42Ch7GNcscuGRLLdK6LK7WaKORDlXRXU9asoYH5CK763FCPysuWSzmCHDyYhjPU87rCp9RfPqrOtbZYkREGFRQqjqVQFA+QCpm3PdLqwi6A8k7eiGPQv/MmjPxar1lzPWi0Tmtf5ft/wy9HlRFfbIT+tbBWv8v1/4ZenyYi3sEP/AErlHdFmbIBXNcA1zW85ilKUApSlAK+XcKCSQABkknAAHEk19VwaA1CPblv32lfn4dPcUY1c7HjIuJiRnOM4INbeDneK85tv7H4E2s1zpTuYASJDgaROWORp82MagOs44DFej0ApSlAKUpQClKUBwwzWt8gGzsyx7IVX2Mp/StkY1rfIBcbMse2FW9vL/wBa4ZtiyNgriuaVlLEfkl7nHPb/AIPO8a/7bYni9QjkVfi1dqDb+57SkHRPbK3xreQox9OmaL2RV6t8HaTKMgx+HtKY+atokHYZpZXf9kcVWajbE8K42i/+oVB6I7WD/wAmerNZMr/EyyFYO3LHui1uYfOQyJ7cbL/Ws6uK5kmDyWv+6LG0l6XgjY/nFBqHqbIqpWt8jTzXdlqf8vcOUH5K4PdEZ9A1un6s1slegnZzFKxLzaSxFVIdmYMQERnOF05Jxw8Zflrp79DzVx8zJ9FXUW9SrnFaWUaVO79DzVx8zJ9FO/Q81cfMyfRTgl0I449SjXmXJ7a88l7EizTsTPPziu2YuZQ4GnPFgc8Oytw2hyzt7bTz/Ox6s6dUMgzjGcbujI+WtVt9sbLjaJlmnDRzPKraHzmXGtT4G9Djh+2teCElF3Fu9tL6mLtGSLlGpJVvrXQw9lcp7gRwxSyvqkuIXjfUcvGZzFJGT2EcOomqa8pmO1gOePNmdrfmdW4aYlAk09suoZ7Kx++2yubtk52b+7yF420PqyX5whjo3rqxux0Cvo7Z2VzKRc7N4EvPB+bfnC+otkto6z1VolFNt8D1tbfUyxk0ku8WlPfp4e56NSoGz+W9tcErCZZCBkhYZDgZxnhWd36Hmrj5mT6K8145rRo9ZZYSVplGlTu/Q81cfMyfRTv0PNXHzMn0VHBLoTxx6lGlTW28i72SZRkDJhcAZIAycbt5FUqhxa3JUk9iVyrv+57G8l6UgkI7W0HSPW2BX3sWx7ntreLzcUaewir/AEqbyyPOmztR/j3CFx+Stz3RIT2EpGn6yr1Zc72R0ic0pSs5Yi7Z8C62dJ+WeI+iW3kYfvxx1ezUHlXuhjfzdzbN6u6olb91mq7prXhf4SjIHJRtSXL+Vd3B9mUxj9iirla/yG+5D+kXX85NWwVnn/0y6FKUqgNc2w3cl9bXXCOUC1nPQNTaraQ+iQtHn8sOqtorA2ps1LmGWGUZSRSrDgcEcQegjiD0ECsDkptV3V7e4Obm3ISQ8OdUj3K4UeTIoyepg46K1YZWqKtFK92aJWRtToyhgCjYOG05ByD5K/JXV3nPn7j21+rVGlaVJrQ5OCbsnd5z5+49tfq07znz9x7a/VqjSp42OCJr+0+RcN1p595pNOdOZOGrGcYA6h8lYX2r7LyZPnD9FbbSrrPkSpSZzfZ8UnbijSftf7P57mfdOc0c5p1t4gYJqzjHjEDjmsn7V9l5Mnzh+ispvvyv6C380tbHU8xl8zI5XD5F6Gu7N5DwWrM0DSxlhgkPxGc43iqPec+fuPbX6tUaVR5JSdtl44oRVJUTu858/ce2v1ad5z5+49tfq1RpUcbLcESY+wgww0s7DIJUuMHSwYZwvWBVOlQOVe1HRY7e3OLm5JSM8eaQD3W4bsRTu62KDpqspN7kqKWxjbGbuu9ubrjHHm1gPQdD6riQemUKmfyPbWx1i7M2cltDFDEMJGoVR04AxknpJ4k9JJrKrz5y4nZ2QpSlVBE5a/e+6Pkx6/YIf+lVe+S1L5afe2//AEab/tNUfnT11qw7FWVORqaYJV8m6uh/FSN/Wr1ReTy6ZNoJ5N2x+cggl/8AM1arhP8A6ZZClKVQCofKHZUhaO5tcd0wggKTpWeMkF7eQ9AOAVb4LAHgTm5XFSm07QMbYu2Y7yESxZxkqysMPG6nDxyL8F1O4j+mKz61vauxpI5TdWWkTEATQsdMd2qjcGPwJQNyyepsjhR2HygjvFbRqV0OmWGQaZYW8mROjsIyCN4JFbYTUkUaKdKUq5ApSlAa4335X9Bb+aWtjrXG+/K/oLfzS1sdAKUpQClKmbc5Qx2arr1PI50xQxjVLM3kxp09pOABvJAoDs21tqOzhMkmeIVUUZeR2OEjjX4TsdwH9ATU3k9smRWkubrHdMwAYA6lgjBJS3jPSBklm+ExJ4Yx8bK2NJJKLq90mYAiKJTqitFbiEPw5SNzSepcDjerLkyXoi6RzSlK4EilKUBE5an/AIde9sEi+0pX+tc94uynLBdVoy+XJBH85dRJ/wBDV7NasOxVkKwGi/vl8tLeYetZIT/2l+WrNRr8c3tG1folhmiP5yFJk/dE1Wa5ZVUiUKUpXIkUpSgFSNscnEuGWRWaGdBiO4iwJFHHS2RiSPPFGBHoO+q9KlNrVA1xeUc9nu2hFlB/m7dWeIjrmhGXhPaNS/jCtgsdoR3CCSGRJEPB0YMp9Y3V9VEveR1vI5kRWglPGW2doHb8/R4Mnxw1aI5upXhNhpWs9wbQh96u4px0LdQYf52AqP8Almku09oAEPZwvkEaoL3B3jGQJIlwfXXVZIvxIo+2+/K/oLfzS1sdfm97navfPubnrnun3se6Jr5sjnsa/Fxp8LOcZFe1Q7S2gVCpZxLgAap73J3DGWEUTZPrqXJLdijZqx77aMduhkmkSNBxd2CqPWd1Qu9+0JvfbuKAdK2sGW+dnLD9wV2WXI+3jcSOrTzDhNcO07j8zXuj+IFqjyxQo6G5Rz3m6wi0of8AN3CMkeOuGE4eY9ROle01m7H5OJbM0hZpp3GJLiUgyMOOlcACOPPBFAHpO+qtc1nlkciyRxXNKVzJFKUoBSlKAi8ohqexj8u7Qn0QxyXH/WNflq7ioUw5zaVuvRDbyyHsaV0iT91Zqv1sxL8JRkLlf4EMc/4PNHKexA3Nyn5l5DVel5aLNHJG4yrqyMOtWUqR8hNSuS900lrGJDmSPMMvbJCxiY/G06vQwqmZbMmJWpSlZiwpSlAKwdqbahtQpncIGOFyGOSBnHgg1nVqfLZXM2zea0h+6DpLAlQdG4sBvxXbBBZJqMttfazjnm4Qco76e5stnepOiyRMHRuDLvB6P+td1aDb8nzBdWVsZZCvNSyPoYorvzuvBUcFzgegVNsL651ZjaZrjmrs3CEudLLnmfAO5TnGnFauTUrcJab/ALa17exm5txpSjrt++n9+56hSvMLy6Bt7MRTOI218/JJLcALcGFMc4w8JcHJAHg541kJcutwoe4MrPbe+o8wNqVtcmVo9wZGzqyRnJ6xvci6u+vh0+/9sc6rqunj1NrPJhO+YvcDV3MYe3POZ1enTlfRVLae00tonllJCLjJALHeQo3DtIrzY3snc8K6isYndJZueuDFKwiUJJzg8NVJycDwdQ+Tq2/cu0bJPM8mm2gMJUyBJiZV1yEYGo46W6vRXSPYG5JSel/S6++i1Ocu3VFtLWv4v76s9L2ntqG1VWmcIGOFyGOTjOMKDXUnKS3YQkSoRMxWM7/CYEArw3HJHHHGovLlXLbOEZAfuldJIyAdJwSOrOK1e22UtzDYRAssjS3esncUnEYYcOAyqeqqYuy4541OTfjf1/ovl7TkhNxil4V9P7PR321CqzMXAWFtMh3+AcA4O7fxHDrrvs7xJo1kjYMjDKsM7xnHTXmtpdzTRPGyDnp79daElQeZijeQMcHALKM7jxraeQMjLFPA4w0E7rgHICudYwcDIyW31XN2RY4N3qq9OvqWw9qeSaVaP3/w2ilKVgNwpSlAK4rmsPa20BbQTTNvEaM2OliBkKO0nAHpoDD5P+6XF9N0GVYU/Nt1w3/OeceqrtTuTuzjbWsMbb3C5kPlSOS8jet2Y+uqNeglSo5itfi/u+0JU+BdJzq9XOwhY5R6Wj5lviOa2CpHKeyeSEPCMzQMJoh5TICGj+OheP49ROPEqJRSpWPY3qzxRyxnKOoZT1hhkZ6jWRWAuKUpQCuK5pQEvlJeSw20j2665Bp0rpZ85dQfBXedxJrSPsy2p+C/w03016VStWHPDHGpQT/Uy5sE8krjNr9DzX7Mdqfgv8NN9NPsy2p+C/w03016VSu3N4/hROXKZPiyPNfsx2p+C/w0300+zLan4L/DTfTW9xbRJu5YMDCQxSas7yZJJ0Ix1DmwfWaz6c3j+FEjlMnxZHmv2ZbU/Bf4ab6afZltT8F/hpvpr0qlObx/CiTymT4sjF2VO8kELyjS7RqXXBXDFQSNJ3jf0Gsqlc1gbt2bkqVClKVBIpSlAKh7a93uLW2HDVz8v+3AwKKfzpjH6Qj1bZsDJ3DtqPyXUy89dtxuCObz8G3jyIfay8v63HRXbFG5WQy9SlK1lBSlKA13Z/8AdLqS3O6OYtNb9QYnVPCPQx5wDqd+hKu1h7d2V3TFpVtEiMJIZMZ5uRPFbHSvFWHSrMOmuvYu1e6YtRXRIpKSxk5MUi+MhPSOBB6VZT01lzQp2XTKFKUrgSKUpQClKUApXFfMsYZSp4EEHeRuO7iN4oCPbffO5/RLb+YvKtVoNl/ZiybQeZru4a30rojM82snUx5uR9WWiXJI35OvB4HVv1WlXgDmlKVUClKUApSlAKUrF2ltFLeJ5ZCdKjO4ZYknCqo6WZiAB0kgUBM5Qsbho7ND78C05HwLdTh/QZDiMdjOR4tbCigAADAG4AcB6KkcndnOivNOBz85DSDORGAMRwqelUU4z0sXb4VWK3QjwqijFKUq5ApSlAK1/bVq1vL3XCpbwQtzEoyZY14SIBxljySBxZcrx042ClQ1apgxba5WVEeNgyMoZWU5DAjIIPSCK7a165iOzXaVATaOxaVAMm2ZjlpowOMROS6jxTlhuLVejkDAMpBBAIIOQQRkEEcRisU4OLOiZ90pXRe3qQRtJIdKKMscE4GccBvqm4bSVs764qB9ntl579yX6tPs8svPfuS/Vq/dz6P0M/NYPPH1RCj5Qz92MizM57sMfMaFI5nfl9QXI09eapW/LdpI0cW7DnJBFEDIuJHLMG348FVAGTjicdGa6tl8pbC3adluCxllMhzHJuLdAwvCsBL7Z628US3TgxSc7HJzbalbUW3gpgjfwrS4p/lfozzI5ZQVrKvHxXyrdvwvojOXli8k1oUTTGwm51SVJBizr344KMNuxqziui65dLNDLhXQgRuOamTUVaUJhiFOhskZXB3HjWLFc7OTufTdP7mZNRMbHnRN74H8Ddkbt3AfLXz3VY8w0BvZDH4OgGHegVw4GoR5bhjfU8EfK/R9Sjz5Ka7yOvzj0Xz01svw8sNVwIjCQpuHg5zWp8JBnxcZ3/8A7NbJWhptHZ4kEndTZFy1xjm3xqcAFfE4ftq79nll579yX6tcZ43+WL9GbcHaoq+8yR+Wq/g2Cla/9ntl579yX6tWrO7WZFkjOpWGVOCMj0HfXJxkt0bIZseR1CSf6OzupSuKqdQTUHZ698JluD9zREm3B/xn3g3JHkAZEfXkv0oR8SMdps0aZFmpIlcbu6iDgwxnzIO53HjeKN2o1sqIAAAMAbgBuAA6BWrFjrVlWz6pSldyopSlAKUpQClKUArW5LCTZ5L2yGS2JJe2Xe8JJyXtR0r0mH1pv8FtkpUNJqmDCsb+OeNZInDo3BlPqIPUQdxB3g7jXG0LBbiJ45MlXGDg4OMg8fVWFf8AJ4iRprRxDM29wRqhnxw56MEeF0c4uGHWQNNfFryiAdYrpDbTE4VXIMcp/ITblf8ANOl+tRWWWNx1RZ1JUyf9riz8mT5xqfa3s/Jk+catormq97PqzPyfZ/IvQ1b7W9n5MnzjU+1vZ+TJ841bTSnez6scn2fyL0NW+1vZ+TJ841Ptb2fkyfONW00p3s+rHJ9n8i9DVvtb2fkyfONT7W9n5MnzjVtNKd7PqxyfZ/IvQ1b7W9n5MnzjVsNhZLBGkaZ0oMDJycDtrvqXtDlCkT81GGnnx7zFgsM8DKxOmJe1yOzPCjlOejdnTHgxYncIpFGedY1ZnYKqglmYhVUDeSSdwHbULEm093hRWZ4k5SW7HUBuMUB69zOPJXe3fBsB52WS+Kvg6kt0yYIiDuZsgGaQeUwAB8VQd9X67QxVqzo2fEMKoqqoCqoAVQAAoAwAANwAHRX3SldyopSlAKUpQClKUApSlAKUpQCum7s0mRklRXRhhldQykdoO413UoCAeT8tv9xzlV8xPqmi9CPnnI/aZR0LXHf6WLdc2sqflIP7zF6fAHOj1xitgpXOWOLJskWXKS2nOI54mbyNahx6UOGHrFUq6r7ZsU4xNFHIOqRFcfIwNSbjkZaKpKQ82fyTyQ/sjYVzeDoyeItVzWgvshQ2BJc4zw7su/8A7av2PI61dAZI2kP5WWaUfJI5FR3HzHEUL7b1vb+/TxRnqaRQx9Ck5J9FYf2SGX7lt55up2Q28Xp1zYJHaitVOw2NBb+8wxRf7caJ/wDECs2rLCvEcRA7z3Nx90z82nmbUsmex7hvdD8QR1V2fsyK2TRDGsa8cKMZJ4ljxLHpJ3msqldkktiopSlSBSlKAUpSgFKUo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14400" y="4191000"/>
            <a:ext cx="4343400" cy="193899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“Human DNA is like a computer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  program but far, far more</a:t>
            </a:r>
            <a:br>
              <a:rPr lang="en-US" dirty="0" smtClean="0">
                <a:solidFill>
                  <a:schemeClr val="bg2"/>
                </a:solidFill>
              </a:rPr>
            </a:br>
            <a:r>
              <a:rPr lang="en-US" dirty="0" smtClean="0">
                <a:solidFill>
                  <a:schemeClr val="bg2"/>
                </a:solidFill>
              </a:rPr>
              <a:t>  advanced than any software</a:t>
            </a:r>
            <a:br>
              <a:rPr lang="en-US" dirty="0" smtClean="0">
                <a:solidFill>
                  <a:schemeClr val="bg2"/>
                </a:solidFill>
              </a:rPr>
            </a:br>
            <a:r>
              <a:rPr lang="en-US" dirty="0" smtClean="0">
                <a:solidFill>
                  <a:schemeClr val="bg2"/>
                </a:solidFill>
              </a:rPr>
              <a:t>  we’ve ever created.”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	       </a:t>
            </a:r>
            <a:r>
              <a:rPr lang="en-US" i="1" dirty="0" smtClean="0">
                <a:solidFill>
                  <a:schemeClr val="bg2"/>
                </a:solidFill>
              </a:rPr>
              <a:t>Bill Gates, Microsoft</a:t>
            </a:r>
            <a:endParaRPr lang="en-US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6019800"/>
            <a:ext cx="6248400" cy="533400"/>
          </a:xfrm>
        </p:spPr>
        <p:txBody>
          <a:bodyPr/>
          <a:lstStyle/>
          <a:p>
            <a:pPr algn="ctr"/>
            <a:r>
              <a:rPr lang="en-US" sz="3600" dirty="0" smtClean="0"/>
              <a:t>DNA Is Code </a:t>
            </a:r>
            <a:r>
              <a:rPr lang="en-US" sz="2800" dirty="0" smtClean="0"/>
              <a:t>– Who Coded It?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84DB-8A77-43B0-99DC-7F6B2B49FF64}" type="slidenum">
              <a:rPr lang="en-US" smtClean="0"/>
              <a:pPr/>
              <a:t>58</a:t>
            </a:fld>
            <a:endParaRPr lang="en-US" sz="1400"/>
          </a:p>
        </p:txBody>
      </p:sp>
      <p:pic>
        <p:nvPicPr>
          <p:cNvPr id="7" name="DNA Is Code_ Who Coded It_ (Science Uprising 03)-qxhuxg3WRfg(1)_x26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14400" y="0"/>
            <a:ext cx="82296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7315200" cy="685800"/>
          </a:xfrm>
          <a:noFill/>
          <a:ln w="12700"/>
        </p:spPr>
        <p:txBody>
          <a:bodyPr/>
          <a:lstStyle/>
          <a:p>
            <a:r>
              <a:rPr lang="en-US" dirty="0" smtClean="0"/>
              <a:t>Life Requires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6096000" cy="4648200"/>
          </a:xfrm>
        </p:spPr>
        <p:txBody>
          <a:bodyPr/>
          <a:lstStyle/>
          <a:p>
            <a:r>
              <a:rPr lang="en-US" sz="2200" dirty="0" smtClean="0"/>
              <a:t>Life = </a:t>
            </a:r>
            <a:r>
              <a:rPr lang="en-US" sz="2200" b="1" u="sng" dirty="0" smtClean="0"/>
              <a:t>mass</a:t>
            </a:r>
            <a:r>
              <a:rPr lang="en-US" sz="2200" dirty="0" smtClean="0"/>
              <a:t> + </a:t>
            </a:r>
            <a:r>
              <a:rPr lang="en-US" sz="2200" b="1" u="sng" dirty="0" smtClean="0"/>
              <a:t>energy</a:t>
            </a:r>
            <a:r>
              <a:rPr lang="en-US" sz="2200" dirty="0" smtClean="0"/>
              <a:t> (</a:t>
            </a:r>
            <a:r>
              <a:rPr lang="en-US" sz="2200" i="1" dirty="0" smtClean="0"/>
              <a:t>material</a:t>
            </a:r>
            <a:r>
              <a:rPr lang="en-US" sz="2200" dirty="0" smtClean="0"/>
              <a:t>)</a:t>
            </a:r>
            <a:br>
              <a:rPr lang="en-US" sz="2200" dirty="0" smtClean="0"/>
            </a:br>
            <a:r>
              <a:rPr lang="en-US" sz="2200" dirty="0" smtClean="0"/>
              <a:t>+ </a:t>
            </a:r>
            <a:r>
              <a:rPr lang="en-US" sz="2200" b="1" u="sng" dirty="0" smtClean="0"/>
              <a:t>information</a:t>
            </a:r>
            <a:r>
              <a:rPr lang="en-US" sz="2200" dirty="0" smtClean="0"/>
              <a:t> (</a:t>
            </a:r>
            <a:r>
              <a:rPr lang="en-US" sz="2200" i="1" dirty="0" smtClean="0"/>
              <a:t>non-material</a:t>
            </a:r>
            <a:r>
              <a:rPr lang="en-US" sz="2200" dirty="0" smtClean="0"/>
              <a:t>)</a:t>
            </a:r>
          </a:p>
          <a:p>
            <a:r>
              <a:rPr lang="en-US" sz="2200" dirty="0" smtClean="0"/>
              <a:t>Life requires:</a:t>
            </a:r>
          </a:p>
          <a:p>
            <a:pPr lvl="1"/>
            <a:r>
              <a:rPr lang="en-US" sz="2000" b="1" u="sng" dirty="0" smtClean="0"/>
              <a:t>Information</a:t>
            </a:r>
            <a:r>
              <a:rPr lang="en-US" sz="2000" dirty="0" smtClean="0"/>
              <a:t> stored in DNA</a:t>
            </a:r>
          </a:p>
          <a:p>
            <a:pPr lvl="1"/>
            <a:r>
              <a:rPr lang="en-US" sz="2000" b="1" u="sng" dirty="0" smtClean="0"/>
              <a:t>Machines</a:t>
            </a:r>
            <a:r>
              <a:rPr lang="en-US" sz="2000" dirty="0" smtClean="0"/>
              <a:t> (storage + programming)</a:t>
            </a:r>
          </a:p>
          <a:p>
            <a:pPr lvl="1"/>
            <a:r>
              <a:rPr lang="en-US" sz="2000" b="1" u="sng" dirty="0" smtClean="0"/>
              <a:t>Programs</a:t>
            </a:r>
            <a:r>
              <a:rPr lang="en-US" sz="2000" dirty="0" smtClean="0"/>
              <a:t>, e.g. replication</a:t>
            </a:r>
          </a:p>
          <a:p>
            <a:pPr lvl="1"/>
            <a:r>
              <a:rPr lang="en-US" sz="2000" b="1" u="sng" dirty="0" smtClean="0"/>
              <a:t>Complexity</a:t>
            </a:r>
            <a:r>
              <a:rPr lang="en-US" sz="2000" dirty="0" smtClean="0"/>
              <a:t>: </a:t>
            </a:r>
            <a:r>
              <a:rPr lang="en-US" sz="2000" u="sng" dirty="0" smtClean="0"/>
              <a:t>Irreducible</a:t>
            </a:r>
            <a:r>
              <a:rPr lang="en-US" sz="2000" dirty="0" smtClean="0"/>
              <a:t> (all parts)</a:t>
            </a:r>
            <a:br>
              <a:rPr lang="en-US" sz="2000" dirty="0" smtClean="0"/>
            </a:br>
            <a:r>
              <a:rPr lang="en-US" sz="2000" dirty="0" smtClean="0"/>
              <a:t>&amp; </a:t>
            </a:r>
            <a:r>
              <a:rPr lang="en-US" sz="2000" u="sng" dirty="0" smtClean="0"/>
              <a:t>Specified</a:t>
            </a:r>
            <a:r>
              <a:rPr lang="en-US" sz="2000" dirty="0" smtClean="0"/>
              <a:t> (meaning)</a:t>
            </a:r>
          </a:p>
          <a:p>
            <a:pPr lvl="1"/>
            <a:r>
              <a:rPr lang="en-US" sz="2000" b="1" u="sng" dirty="0" smtClean="0"/>
              <a:t>Design</a:t>
            </a:r>
            <a:r>
              <a:rPr lang="en-US" sz="2000" dirty="0" smtClean="0"/>
              <a:t> requires an Intelligent Mind</a:t>
            </a:r>
          </a:p>
          <a:p>
            <a:r>
              <a:rPr lang="en-US" sz="2200" dirty="0" smtClean="0"/>
              <a:t>Life from non-life? </a:t>
            </a:r>
            <a:r>
              <a:rPr lang="en-US" sz="2200" b="1" u="sng" dirty="0" smtClean="0"/>
              <a:t>NOT</a:t>
            </a:r>
            <a:r>
              <a:rPr lang="en-US" sz="2200" dirty="0" smtClean="0"/>
              <a:t> by chance</a:t>
            </a:r>
            <a:r>
              <a:rPr lang="en-US" sz="2800" b="1" dirty="0" smtClean="0"/>
              <a:t>!</a:t>
            </a:r>
          </a:p>
          <a:p>
            <a:pPr lvl="1"/>
            <a:r>
              <a:rPr lang="en-US" sz="2000" dirty="0" smtClean="0"/>
              <a:t>Information </a:t>
            </a:r>
            <a:r>
              <a:rPr lang="en-US" sz="2000" b="1" u="sng" dirty="0" smtClean="0"/>
              <a:t>IS</a:t>
            </a:r>
            <a:r>
              <a:rPr lang="en-US" sz="2000" dirty="0" smtClean="0"/>
              <a:t> the basis for life</a:t>
            </a:r>
          </a:p>
          <a:p>
            <a:pPr lvl="1"/>
            <a:r>
              <a:rPr lang="en-US" sz="2000" dirty="0" smtClean="0"/>
              <a:t>Information requires an Intelligent Mind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59</a:t>
            </a:fld>
            <a:endParaRPr lang="en-US" sz="1400"/>
          </a:p>
        </p:txBody>
      </p:sp>
      <p:pic>
        <p:nvPicPr>
          <p:cNvPr id="3074" name="Picture 2" descr="http://www2.estrellamountain.edu/faculty/farabee/BIOBK/cendogm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066800"/>
            <a:ext cx="3413657" cy="1905000"/>
          </a:xfrm>
          <a:prstGeom prst="rect">
            <a:avLst/>
          </a:prstGeom>
          <a:noFill/>
        </p:spPr>
      </p:pic>
      <p:pic>
        <p:nvPicPr>
          <p:cNvPr id="3076" name="Picture 4" descr="https://cdn-assets.answersingenesis.org/img/prod/primary/lg/30-9-2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116880"/>
            <a:ext cx="2286000" cy="3244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40DD-91BD-44C6-A46B-0830A7245E4B}" type="slidenum">
              <a:rPr lang="en-US"/>
              <a:pPr/>
              <a:t>60</a:t>
            </a:fld>
            <a:endParaRPr lang="en-US" sz="1400"/>
          </a:p>
        </p:txBody>
      </p:sp>
      <p:sp>
        <p:nvSpPr>
          <p:cNvPr id="10659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5791200" cy="1295400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Life By Random Chance Processes Impossible</a:t>
            </a:r>
            <a:endParaRPr lang="en-US" dirty="0"/>
          </a:p>
        </p:txBody>
      </p:sp>
      <p:sp>
        <p:nvSpPr>
          <p:cNvPr id="1065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9200" y="1676400"/>
            <a:ext cx="5943600" cy="47244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ClrTx/>
              <a:buFont typeface="+mj-lt"/>
              <a:buAutoNum type="alphaLcPeriod"/>
            </a:pPr>
            <a:r>
              <a:rPr lang="en-US" sz="2600" u="sng" dirty="0" smtClean="0"/>
              <a:t>Law of Biogenesis never falsified</a:t>
            </a:r>
          </a:p>
          <a:p>
            <a:pPr marL="1084263" lvl="1" indent="-514350">
              <a:lnSpc>
                <a:spcPct val="90000"/>
              </a:lnSpc>
            </a:pPr>
            <a:r>
              <a:rPr lang="en-US" sz="2200" b="1" dirty="0" smtClean="0"/>
              <a:t>Louis Pasteur experiment </a:t>
            </a:r>
            <a:r>
              <a:rPr lang="en-US" sz="2200" dirty="0" smtClean="0"/>
              <a:t>in 1864</a:t>
            </a:r>
          </a:p>
          <a:p>
            <a:pPr marL="514350" indent="-514350">
              <a:lnSpc>
                <a:spcPct val="90000"/>
              </a:lnSpc>
              <a:buClrTx/>
              <a:buFont typeface="+mj-lt"/>
              <a:buAutoNum type="alphaLcPeriod"/>
            </a:pPr>
            <a:r>
              <a:rPr lang="en-US" sz="2600" dirty="0" smtClean="0"/>
              <a:t>Forming components of life</a:t>
            </a:r>
          </a:p>
          <a:p>
            <a:pPr marL="1084263" lvl="1" indent="-514350">
              <a:lnSpc>
                <a:spcPct val="90000"/>
              </a:lnSpc>
            </a:pPr>
            <a:r>
              <a:rPr lang="en-US" sz="2200" b="1" dirty="0" smtClean="0"/>
              <a:t>Miller experiment failed</a:t>
            </a:r>
          </a:p>
          <a:p>
            <a:pPr marL="1028700" lvl="1" indent="-457200">
              <a:lnSpc>
                <a:spcPct val="90000"/>
              </a:lnSpc>
            </a:pPr>
            <a:r>
              <a:rPr lang="en-US" sz="2200" dirty="0" smtClean="0"/>
              <a:t>Production in various environments fails</a:t>
            </a:r>
          </a:p>
          <a:p>
            <a:pPr marL="514350" indent="-514350">
              <a:lnSpc>
                <a:spcPct val="90000"/>
              </a:lnSpc>
              <a:buClrTx/>
              <a:buFont typeface="+mj-lt"/>
              <a:buAutoNum type="alphaLcPeriod"/>
            </a:pPr>
            <a:r>
              <a:rPr lang="en-US" sz="2600" u="sng" dirty="0" smtClean="0"/>
              <a:t>Mathematical probability</a:t>
            </a:r>
            <a:r>
              <a:rPr lang="en-US" sz="2600" dirty="0" smtClean="0"/>
              <a:t> of forming life by random chance processes is impossible – 1 in 10**40,000</a:t>
            </a:r>
          </a:p>
          <a:p>
            <a:pPr marL="1028700" lvl="1" indent="-457200">
              <a:lnSpc>
                <a:spcPct val="90000"/>
              </a:lnSpc>
            </a:pPr>
            <a:r>
              <a:rPr lang="en-US" sz="2400" dirty="0" smtClean="0"/>
              <a:t>Probability of  &lt; 1 in 10**50 is </a:t>
            </a:r>
            <a:r>
              <a:rPr lang="en-US" sz="2400" b="1" dirty="0" smtClean="0"/>
              <a:t>impossible</a:t>
            </a:r>
          </a:p>
          <a:p>
            <a:pPr marL="514350" indent="-514350">
              <a:lnSpc>
                <a:spcPct val="90000"/>
              </a:lnSpc>
              <a:buClrTx/>
              <a:buFont typeface="+mj-lt"/>
              <a:buAutoNum type="alphaLcPeriod"/>
            </a:pPr>
            <a:r>
              <a:rPr lang="en-US" sz="2600" u="sng" dirty="0" smtClean="0"/>
              <a:t>Information (DNA) is the key to life</a:t>
            </a:r>
          </a:p>
          <a:p>
            <a:pPr marL="1028700" lvl="1" indent="-457200">
              <a:lnSpc>
                <a:spcPct val="90000"/>
              </a:lnSpc>
            </a:pPr>
            <a:r>
              <a:rPr lang="en-US" sz="2200" dirty="0" smtClean="0"/>
              <a:t>Information requires an </a:t>
            </a:r>
            <a:r>
              <a:rPr lang="en-US" sz="2200" b="1" dirty="0" smtClean="0"/>
              <a:t>intelligent mind</a:t>
            </a:r>
          </a:p>
          <a:p>
            <a:pPr>
              <a:lnSpc>
                <a:spcPct val="90000"/>
              </a:lnSpc>
            </a:pPr>
            <a:endParaRPr lang="en-US" sz="2600" dirty="0" smtClean="0"/>
          </a:p>
          <a:p>
            <a:pPr>
              <a:lnSpc>
                <a:spcPct val="90000"/>
              </a:lnSpc>
            </a:pPr>
            <a:endParaRPr lang="en-US" sz="2400" u="sng" dirty="0"/>
          </a:p>
        </p:txBody>
      </p:sp>
      <p:pic>
        <p:nvPicPr>
          <p:cNvPr id="99330" name="Picture 2" descr="https://tse4.mm.bing.net/th?id=OIP.KmpSxojLQDcXHYG81M05TAHaGL&amp;pid=15.1&amp;P=0&amp;w=193&amp;h=1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761999"/>
            <a:ext cx="2057400" cy="1716277"/>
          </a:xfrm>
          <a:prstGeom prst="rect">
            <a:avLst/>
          </a:prstGeom>
          <a:noFill/>
        </p:spPr>
      </p:pic>
      <p:pic>
        <p:nvPicPr>
          <p:cNvPr id="99332" name="Picture 4" descr="https://tse2.mm.bing.net/th?id=OIP.lj4ZR49hSuxvnk4xgkgnVwHaFj&amp;pid=15.1&amp;P=0&amp;w=225&amp;h=1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743200"/>
            <a:ext cx="2066926" cy="1552492"/>
          </a:xfrm>
          <a:prstGeom prst="rect">
            <a:avLst/>
          </a:prstGeom>
          <a:noFill/>
        </p:spPr>
      </p:pic>
      <p:pic>
        <p:nvPicPr>
          <p:cNvPr id="99334" name="Picture 6" descr="https://tse3.mm.bing.net/th?id=OIP.MLyo9YyiaQAQhTlQM-BpTAHaFj&amp;pid=15.1&amp;P=0&amp;w=217&amp;h=1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4572000"/>
            <a:ext cx="1914525" cy="1438100"/>
          </a:xfrm>
          <a:prstGeom prst="rect">
            <a:avLst/>
          </a:prstGeom>
          <a:noFill/>
        </p:spPr>
      </p:pic>
      <p:pic>
        <p:nvPicPr>
          <p:cNvPr id="8196" name="Picture 4" descr="https://tse4.mm.bing.net/th?id=OIP.3ndyMoHNoB9iAeDnFePcZwHaKe&amp;pid=Api&amp;P=0&amp;w=300&amp;h=3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217295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 Dr. Heinz Lycklama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ACFE3-41B7-4AAE-9AEC-F6CE416D45FD}" type="slidenum">
              <a:rPr lang="en-US"/>
              <a:pPr/>
              <a:t>61</a:t>
            </a:fld>
            <a:endParaRPr lang="en-US" sz="1400"/>
          </a:p>
        </p:txBody>
      </p:sp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85800"/>
            <a:ext cx="7467600" cy="685800"/>
          </a:xfrm>
          <a:solidFill>
            <a:schemeClr val="bg1"/>
          </a:solidFill>
          <a:ln w="38100">
            <a:noFill/>
          </a:ln>
        </p:spPr>
        <p:txBody>
          <a:bodyPr/>
          <a:lstStyle/>
          <a:p>
            <a:r>
              <a:rPr lang="en-US" sz="4000" dirty="0" smtClean="0"/>
              <a:t>Evolution’s Four Fatal Flaws</a:t>
            </a:r>
            <a:endParaRPr lang="en-US" sz="4000" dirty="0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49530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(</a:t>
            </a:r>
            <a:r>
              <a:rPr lang="en-US" dirty="0"/>
              <a:t>Macro) Evolution </a:t>
            </a:r>
            <a:r>
              <a:rPr lang="en-US" dirty="0" smtClean="0"/>
              <a:t>Has Never Been Observed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NO </a:t>
            </a:r>
            <a:r>
              <a:rPr lang="en-US" dirty="0"/>
              <a:t>Credible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Transitional </a:t>
            </a:r>
            <a:r>
              <a:rPr lang="en-US" dirty="0"/>
              <a:t>Fossils</a:t>
            </a:r>
          </a:p>
          <a:p>
            <a:pPr>
              <a:lnSpc>
                <a:spcPct val="90000"/>
              </a:lnSpc>
            </a:pPr>
            <a:r>
              <a:rPr lang="en-US" dirty="0"/>
              <a:t>Life Can/Did Not Originate From Non-life By </a:t>
            </a:r>
            <a:r>
              <a:rPr lang="en-US" dirty="0" smtClean="0"/>
              <a:t>Natural Processes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Evolution Violates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/>
              <a:t>Law of </a:t>
            </a:r>
            <a:r>
              <a:rPr lang="en-US" dirty="0" smtClean="0"/>
              <a:t> Thermodynamics</a:t>
            </a:r>
            <a:endParaRPr lang="en-US" dirty="0"/>
          </a:p>
        </p:txBody>
      </p:sp>
      <p:pic>
        <p:nvPicPr>
          <p:cNvPr id="7" name="Picture 2" descr="http://www.texscience.org/reports/NewScientistDarwin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28800"/>
            <a:ext cx="3096889" cy="40070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077EA8-9331-47D5-8D69-49532496CF5B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160770" name="Picture 2" descr="http://rlv.zcache.com/evolution_is_lie_god_is_truth_poster_light-r5298d70bccc54ebd87841e3cb281bf1c_wv3_8byvr_5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6477000" cy="6477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4038600" cy="609600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5400" dirty="0" smtClean="0"/>
              <a:t>Conclusions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7696200" cy="5486400"/>
          </a:xfrm>
        </p:spPr>
        <p:txBody>
          <a:bodyPr/>
          <a:lstStyle/>
          <a:p>
            <a:r>
              <a:rPr lang="en-US" b="1" u="sng" dirty="0" smtClean="0"/>
              <a:t>You Can Trust The Bible</a:t>
            </a:r>
          </a:p>
          <a:p>
            <a:r>
              <a:rPr lang="en-US" dirty="0" smtClean="0"/>
              <a:t>Life by Natural Processes </a:t>
            </a:r>
            <a:br>
              <a:rPr lang="en-US" dirty="0" smtClean="0"/>
            </a:br>
            <a:r>
              <a:rPr lang="en-US" dirty="0" smtClean="0"/>
              <a:t>is Impossible</a:t>
            </a:r>
          </a:p>
          <a:p>
            <a:r>
              <a:rPr lang="en-US" dirty="0" smtClean="0"/>
              <a:t>Science Supports Creation</a:t>
            </a:r>
          </a:p>
          <a:p>
            <a:r>
              <a:rPr lang="en-US" dirty="0" smtClean="0"/>
              <a:t>Evolution is a Philosophy, </a:t>
            </a:r>
            <a:br>
              <a:rPr lang="en-US" dirty="0" smtClean="0"/>
            </a:br>
            <a:r>
              <a:rPr lang="en-US" dirty="0" smtClean="0"/>
              <a:t>Not Science</a:t>
            </a:r>
          </a:p>
          <a:p>
            <a:r>
              <a:rPr lang="en-US" b="1" u="sng" dirty="0" smtClean="0"/>
              <a:t>You Can Trust Real Science</a:t>
            </a:r>
          </a:p>
          <a:p>
            <a:r>
              <a:rPr lang="en-US" dirty="0" smtClean="0"/>
              <a:t>Man Created to Give God Glory, </a:t>
            </a:r>
            <a:r>
              <a:rPr lang="en-US" b="1" dirty="0" smtClean="0"/>
              <a:t>Rev. 4:11</a:t>
            </a:r>
          </a:p>
          <a:p>
            <a:r>
              <a:rPr lang="en-US" dirty="0" smtClean="0"/>
              <a:t>Answers Available For Your Questions</a:t>
            </a:r>
          </a:p>
          <a:p>
            <a:r>
              <a:rPr lang="en-US" dirty="0" smtClean="0"/>
              <a:t>Know! Live! Defend! Share! </a:t>
            </a:r>
            <a:r>
              <a:rPr lang="en-US" b="1" u="sng" dirty="0" smtClean="0"/>
              <a:t>The Truth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 Dr. Heinz Lycklama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71A-0D88-427D-8414-9055472053A5}" type="slidenum">
              <a:rPr lang="en-US" smtClean="0"/>
              <a:pPr/>
              <a:t>63</a:t>
            </a:fld>
            <a:endParaRPr lang="en-US" sz="140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04799"/>
            <a:ext cx="2057400" cy="230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4" name="Picture 2" descr="https://tse4.mm.bing.net/th?id=OIP.DiaMxXFnZBVDBpVfgncRiQHaHa&amp;pid=Api&amp;P=0&amp;w=300&amp;h=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743200"/>
            <a:ext cx="2057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@ Dr. Heinz Lycklama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DABF82-CF0C-4216-81B6-BAE2F41EF9D8}" type="slidenum">
              <a:rPr lang="en-US" smtClean="0"/>
              <a:pPr/>
              <a:t>64</a:t>
            </a:fld>
            <a:endParaRPr lang="en-US" sz="1400" smtClean="0"/>
          </a:p>
        </p:txBody>
      </p:sp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3505200" y="609600"/>
            <a:ext cx="2819400" cy="17543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Thank you for your attention!</a:t>
            </a: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2514600" y="2667000"/>
            <a:ext cx="4724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ctr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en-US" b="1" dirty="0"/>
              <a:t>Dr. Heinz </a:t>
            </a:r>
            <a:r>
              <a:rPr lang="en-US" b="1" dirty="0" err="1"/>
              <a:t>Lycklama</a:t>
            </a:r>
            <a:endParaRPr lang="en-US" b="1" dirty="0"/>
          </a:p>
          <a:p>
            <a:pPr marL="457200" indent="-457200" algn="ctr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en-US" b="1" dirty="0"/>
              <a:t>heinz@osta.com</a:t>
            </a:r>
          </a:p>
          <a:p>
            <a:pPr marL="457200" indent="-457200" algn="ctr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en-US" sz="3200" b="1" u="sng" dirty="0" smtClean="0"/>
              <a:t>HeinzLycklama.com</a:t>
            </a:r>
          </a:p>
          <a:p>
            <a:pPr marL="457200" indent="-457200" algn="ctr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en-US" b="1" dirty="0" smtClean="0"/>
              <a:t>Messages: Lectures &amp; Sermons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48006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ApologeticsForum.org</a:t>
            </a:r>
          </a:p>
          <a:p>
            <a:r>
              <a:rPr lang="en-US" b="1" dirty="0" smtClean="0"/>
              <a:t>Helping Equip Believers in the Defense of The Faith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457200"/>
            <a:ext cx="1990056" cy="304698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Real Science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Finds God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Behind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Every Door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533400"/>
            <a:ext cx="2581155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Evolution Is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Pseudoscience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109570" name="Picture 2" descr="https://tse2.mm.bing.net/th?id=OIP.ynZPuiPap_J1VOVKk8FoiwHaFH&amp;pid=Api&amp;P=0&amp;w=241&amp;h=1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981200"/>
            <a:ext cx="2295525" cy="1590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Designs\Lock And Key.pot</Template>
  <TotalTime>7909</TotalTime>
  <Words>2616</Words>
  <Application>Microsoft Office PowerPoint</Application>
  <PresentationFormat>On-screen Show (4:3)</PresentationFormat>
  <Paragraphs>741</Paragraphs>
  <Slides>64</Slides>
  <Notes>33</Notes>
  <HiddenSlides>0</HiddenSlides>
  <MMClips>3</MMClips>
  <ScaleCrop>false</ScaleCrop>
  <HeadingPairs>
    <vt:vector size="8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  <vt:variant>
        <vt:lpstr>Custom Shows</vt:lpstr>
      </vt:variant>
      <vt:variant>
        <vt:i4>1</vt:i4>
      </vt:variant>
    </vt:vector>
  </HeadingPairs>
  <TitlesOfParts>
    <vt:vector size="67" baseType="lpstr">
      <vt:lpstr>Lock And Key</vt:lpstr>
      <vt:lpstr>Photo Editor Photo</vt:lpstr>
      <vt:lpstr>What Am I Supposed To Believe: Science or the Bible?</vt:lpstr>
      <vt:lpstr>Science or the Bible?</vt:lpstr>
      <vt:lpstr>You Can Trust The Bible</vt:lpstr>
      <vt:lpstr>Challenges to Our Faith</vt:lpstr>
      <vt:lpstr>Reasons Youth Leave The Faith</vt:lpstr>
      <vt:lpstr>a. Reliable Transmission of the Bible</vt:lpstr>
      <vt:lpstr>Manuscript Reliability</vt:lpstr>
      <vt:lpstr>b. Historical Accuracy of the Bible</vt:lpstr>
      <vt:lpstr>c. Fulfilled Prophecy of the Bible</vt:lpstr>
      <vt:lpstr>d. Biblical Truth in Science?</vt:lpstr>
      <vt:lpstr>Scientific Accuracy of the Bible</vt:lpstr>
      <vt:lpstr>Scientific Disciplines Established by Bible-Believing Scientists</vt:lpstr>
      <vt:lpstr>Kepler – Thinking God’s Thoughts …</vt:lpstr>
      <vt:lpstr>Skeptics’ Claims Refuted</vt:lpstr>
      <vt:lpstr>The Bible IS Trustworthy</vt:lpstr>
      <vt:lpstr>What About Science?</vt:lpstr>
      <vt:lpstr>A War of Worldviews</vt:lpstr>
      <vt:lpstr>What Is Science?</vt:lpstr>
      <vt:lpstr>Naturalism (Scientism)</vt:lpstr>
      <vt:lpstr>Slide 20</vt:lpstr>
      <vt:lpstr>Chance, Necessity (Law) or Design?</vt:lpstr>
      <vt:lpstr>1. Can Science Explain Everything?</vt:lpstr>
      <vt:lpstr>Bill Nye (“Science Guy”) Debates Ken Ham (AIG)</vt:lpstr>
      <vt:lpstr>Scientific “Proofs”</vt:lpstr>
      <vt:lpstr>Origin of The Universe?</vt:lpstr>
      <vt:lpstr>Origin of Laws of Nature?</vt:lpstr>
      <vt:lpstr>Universe Fine-Tuned for Life</vt:lpstr>
      <vt:lpstr>Slide 28</vt:lpstr>
      <vt:lpstr>2. Origins: Creation or Evolution?</vt:lpstr>
      <vt:lpstr>Model of Creation </vt:lpstr>
      <vt:lpstr>Creation of Distinct Kinds</vt:lpstr>
      <vt:lpstr>And God Said …</vt:lpstr>
      <vt:lpstr>Model of Evolution</vt:lpstr>
      <vt:lpstr>The Meaning of Evolution</vt:lpstr>
      <vt:lpstr>NT References to Gen. 1-11</vt:lpstr>
      <vt:lpstr>Removing Genesis 1-11</vt:lpstr>
      <vt:lpstr>Debate on Atheism vs. Christianity, 1996?</vt:lpstr>
      <vt:lpstr>3. Does Science Support Creation?</vt:lpstr>
      <vt:lpstr>a. The Origin of Man</vt:lpstr>
      <vt:lpstr>Famous “Hominid” Fossils</vt:lpstr>
      <vt:lpstr>Slide 41</vt:lpstr>
      <vt:lpstr>Summary of “Hominid” Fossils</vt:lpstr>
      <vt:lpstr>Slide 43</vt:lpstr>
      <vt:lpstr>e. Classification Observations</vt:lpstr>
      <vt:lpstr>Slide 45</vt:lpstr>
      <vt:lpstr>Fossil Record   (Is Genesis History?)</vt:lpstr>
      <vt:lpstr>h. Fossil Record Summarized</vt:lpstr>
      <vt:lpstr>4. Did Life Originate From     Non-Life by Random Chance?</vt:lpstr>
      <vt:lpstr>Biblical View of Life</vt:lpstr>
      <vt:lpstr>Evolution’s View of Life</vt:lpstr>
      <vt:lpstr>a. Law of Biogenesis</vt:lpstr>
      <vt:lpstr>b. Forming Components of Life</vt:lpstr>
      <vt:lpstr>1953 – Miller’s Experiment</vt:lpstr>
      <vt:lpstr>A Self-Replicating Organism?</vt:lpstr>
      <vt:lpstr>c. Life From Non-Life By Chance?</vt:lpstr>
      <vt:lpstr>d. Life Requires Information</vt:lpstr>
      <vt:lpstr>Information &amp; Programs in the Cell</vt:lpstr>
      <vt:lpstr>Slide 58</vt:lpstr>
      <vt:lpstr>Life Requires Information</vt:lpstr>
      <vt:lpstr>Life By Random Chance Processes Impossible</vt:lpstr>
      <vt:lpstr>Evolution’s Four Fatal Flaws</vt:lpstr>
      <vt:lpstr>Slide 62</vt:lpstr>
      <vt:lpstr>Conclusions</vt:lpstr>
      <vt:lpstr>Slide 64</vt:lpstr>
      <vt:lpstr>CCWSeattle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Defense of Our Faith</dc:title>
  <dc:subject>Christian Apologetics</dc:subject>
  <dc:creator>Heinz Lycklama</dc:creator>
  <cp:lastModifiedBy>Heinz Lycklama</cp:lastModifiedBy>
  <cp:revision>257</cp:revision>
  <dcterms:created xsi:type="dcterms:W3CDTF">2007-09-16T01:55:13Z</dcterms:created>
  <dcterms:modified xsi:type="dcterms:W3CDTF">2020-03-04T17:37:30Z</dcterms:modified>
</cp:coreProperties>
</file>